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2"/>
  </p:notesMasterIdLst>
  <p:sldIdLst>
    <p:sldId id="256" r:id="rId2"/>
    <p:sldId id="528" r:id="rId3"/>
    <p:sldId id="585" r:id="rId4"/>
    <p:sldId id="586" r:id="rId5"/>
    <p:sldId id="526" r:id="rId6"/>
    <p:sldId id="423" r:id="rId7"/>
    <p:sldId id="458" r:id="rId8"/>
    <p:sldId id="459" r:id="rId9"/>
    <p:sldId id="460" r:id="rId10"/>
    <p:sldId id="556" r:id="rId11"/>
    <p:sldId id="272" r:id="rId12"/>
    <p:sldId id="273" r:id="rId13"/>
    <p:sldId id="274" r:id="rId14"/>
    <p:sldId id="275" r:id="rId15"/>
    <p:sldId id="276" r:id="rId16"/>
    <p:sldId id="471" r:id="rId17"/>
    <p:sldId id="591" r:id="rId18"/>
    <p:sldId id="472" r:id="rId19"/>
    <p:sldId id="543" r:id="rId20"/>
    <p:sldId id="419" r:id="rId21"/>
    <p:sldId id="530" r:id="rId22"/>
    <p:sldId id="568" r:id="rId23"/>
    <p:sldId id="450" r:id="rId24"/>
    <p:sldId id="451" r:id="rId25"/>
    <p:sldId id="541" r:id="rId26"/>
    <p:sldId id="455" r:id="rId27"/>
    <p:sldId id="525" r:id="rId28"/>
    <p:sldId id="473" r:id="rId29"/>
    <p:sldId id="527" r:id="rId30"/>
    <p:sldId id="519" r:id="rId31"/>
    <p:sldId id="504" r:id="rId32"/>
    <p:sldId id="531" r:id="rId33"/>
    <p:sldId id="501" r:id="rId34"/>
    <p:sldId id="553" r:id="rId35"/>
    <p:sldId id="554" r:id="rId36"/>
    <p:sldId id="512" r:id="rId37"/>
    <p:sldId id="587" r:id="rId38"/>
    <p:sldId id="281" r:id="rId39"/>
    <p:sldId id="321" r:id="rId40"/>
    <p:sldId id="279" r:id="rId41"/>
    <p:sldId id="300" r:id="rId42"/>
    <p:sldId id="301" r:id="rId43"/>
    <p:sldId id="319" r:id="rId44"/>
    <p:sldId id="588" r:id="rId45"/>
    <p:sldId id="590" r:id="rId46"/>
    <p:sldId id="599" r:id="rId47"/>
    <p:sldId id="600" r:id="rId48"/>
    <p:sldId id="601" r:id="rId49"/>
    <p:sldId id="602" r:id="rId50"/>
    <p:sldId id="605" r:id="rId51"/>
    <p:sldId id="607" r:id="rId52"/>
    <p:sldId id="608" r:id="rId53"/>
    <p:sldId id="609" r:id="rId54"/>
    <p:sldId id="571" r:id="rId55"/>
    <p:sldId id="597" r:id="rId56"/>
    <p:sldId id="595" r:id="rId57"/>
    <p:sldId id="596" r:id="rId58"/>
    <p:sldId id="598" r:id="rId59"/>
    <p:sldId id="592" r:id="rId60"/>
    <p:sldId id="582" r:id="rId61"/>
    <p:sldId id="631" r:id="rId62"/>
    <p:sldId id="636" r:id="rId63"/>
    <p:sldId id="630" r:id="rId64"/>
    <p:sldId id="575" r:id="rId65"/>
    <p:sldId id="570" r:id="rId66"/>
    <p:sldId id="634" r:id="rId67"/>
    <p:sldId id="555" r:id="rId68"/>
    <p:sldId id="635" r:id="rId69"/>
    <p:sldId id="576" r:id="rId70"/>
    <p:sldId id="577" r:id="rId71"/>
    <p:sldId id="336" r:id="rId72"/>
    <p:sldId id="337" r:id="rId73"/>
    <p:sldId id="584" r:id="rId74"/>
    <p:sldId id="633" r:id="rId75"/>
    <p:sldId id="632" r:id="rId76"/>
    <p:sldId id="578" r:id="rId77"/>
    <p:sldId id="594" r:id="rId78"/>
    <p:sldId id="291" r:id="rId79"/>
    <p:sldId id="603" r:id="rId80"/>
    <p:sldId id="580" r:id="rId81"/>
    <p:sldId id="611" r:id="rId82"/>
    <p:sldId id="615" r:id="rId83"/>
    <p:sldId id="616" r:id="rId84"/>
    <p:sldId id="617" r:id="rId85"/>
    <p:sldId id="618" r:id="rId86"/>
    <p:sldId id="619" r:id="rId87"/>
    <p:sldId id="620" r:id="rId88"/>
    <p:sldId id="621" r:id="rId89"/>
    <p:sldId id="622" r:id="rId90"/>
    <p:sldId id="623" r:id="rId91"/>
    <p:sldId id="624" r:id="rId92"/>
    <p:sldId id="625" r:id="rId93"/>
    <p:sldId id="626" r:id="rId94"/>
    <p:sldId id="627" r:id="rId95"/>
    <p:sldId id="628" r:id="rId96"/>
    <p:sldId id="629" r:id="rId97"/>
    <p:sldId id="610" r:id="rId98"/>
    <p:sldId id="574" r:id="rId99"/>
    <p:sldId id="353" r:id="rId100"/>
    <p:sldId id="583" r:id="rId10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a:srgbClr val="094684"/>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6" autoAdjust="0"/>
    <p:restoredTop sz="85754" autoAdjust="0"/>
  </p:normalViewPr>
  <p:slideViewPr>
    <p:cSldViewPr snapToGrid="0" snapToObjects="1">
      <p:cViewPr>
        <p:scale>
          <a:sx n="50" d="100"/>
          <a:sy n="50" d="100"/>
        </p:scale>
        <p:origin x="820" y="282"/>
      </p:cViewPr>
      <p:guideLst>
        <p:guide orient="horz" pos="2160"/>
        <p:guide pos="2880"/>
      </p:guideLst>
    </p:cSldViewPr>
  </p:slideViewPr>
  <p:outlineViewPr>
    <p:cViewPr>
      <p:scale>
        <a:sx n="33" d="100"/>
        <a:sy n="33" d="100"/>
      </p:scale>
      <p:origin x="0" y="-1622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Sheet1!$B$1</c:f>
              <c:strCache>
                <c:ptCount val="1"/>
                <c:pt idx="0">
                  <c:v>y</c:v>
                </c:pt>
              </c:strCache>
            </c:strRef>
          </c:tx>
          <c:spPr>
            <a:ln w="38100">
              <a:solidFill>
                <a:schemeClr val="tx1"/>
              </a:solidFill>
            </a:ln>
          </c:spPr>
          <c:marker>
            <c:symbol val="none"/>
          </c:marker>
          <c:xVal>
            <c:numRef>
              <c:f>Sheet1!$A$2:$A$2002</c:f>
              <c:numCache>
                <c:formatCode>General</c:formatCode>
                <c:ptCount val="2001"/>
                <c:pt idx="0">
                  <c:v>0</c:v>
                </c:pt>
                <c:pt idx="1">
                  <c:v>1.50000000000001E-3</c:v>
                </c:pt>
                <c:pt idx="2">
                  <c:v>3.00000000000002E-3</c:v>
                </c:pt>
                <c:pt idx="3">
                  <c:v>4.5000000000000196E-3</c:v>
                </c:pt>
                <c:pt idx="4">
                  <c:v>6.0000000000000296E-3</c:v>
                </c:pt>
                <c:pt idx="5">
                  <c:v>7.5000000000000596E-3</c:v>
                </c:pt>
                <c:pt idx="6">
                  <c:v>9.0000000000000496E-3</c:v>
                </c:pt>
                <c:pt idx="7">
                  <c:v>1.05000000000001E-2</c:v>
                </c:pt>
                <c:pt idx="8">
                  <c:v>1.2E-2</c:v>
                </c:pt>
                <c:pt idx="9">
                  <c:v>1.35000000000001E-2</c:v>
                </c:pt>
                <c:pt idx="10">
                  <c:v>1.4999999999999999E-2</c:v>
                </c:pt>
                <c:pt idx="11">
                  <c:v>1.6500000000000101E-2</c:v>
                </c:pt>
                <c:pt idx="12">
                  <c:v>1.8000000000000099E-2</c:v>
                </c:pt>
                <c:pt idx="13">
                  <c:v>1.9500000000000101E-2</c:v>
                </c:pt>
                <c:pt idx="14">
                  <c:v>2.1000000000000199E-2</c:v>
                </c:pt>
                <c:pt idx="15">
                  <c:v>2.25000000000001E-2</c:v>
                </c:pt>
                <c:pt idx="16">
                  <c:v>2.4E-2</c:v>
                </c:pt>
                <c:pt idx="17">
                  <c:v>2.5499999999999998E-2</c:v>
                </c:pt>
                <c:pt idx="18">
                  <c:v>2.7000000000000201E-2</c:v>
                </c:pt>
                <c:pt idx="19">
                  <c:v>2.8500000000000001E-2</c:v>
                </c:pt>
                <c:pt idx="20">
                  <c:v>3.00000000000001E-2</c:v>
                </c:pt>
                <c:pt idx="21">
                  <c:v>3.15E-2</c:v>
                </c:pt>
                <c:pt idx="22">
                  <c:v>3.3000000000000002E-2</c:v>
                </c:pt>
                <c:pt idx="23">
                  <c:v>3.4500000000000003E-2</c:v>
                </c:pt>
                <c:pt idx="24">
                  <c:v>3.6000000000000199E-2</c:v>
                </c:pt>
                <c:pt idx="25">
                  <c:v>3.75000000000002E-2</c:v>
                </c:pt>
                <c:pt idx="26">
                  <c:v>3.9000000000000097E-2</c:v>
                </c:pt>
                <c:pt idx="27">
                  <c:v>4.0500000000000001E-2</c:v>
                </c:pt>
                <c:pt idx="28">
                  <c:v>4.20000000000001E-2</c:v>
                </c:pt>
                <c:pt idx="29">
                  <c:v>4.3499999999999997E-2</c:v>
                </c:pt>
                <c:pt idx="30">
                  <c:v>4.4999999999999998E-2</c:v>
                </c:pt>
                <c:pt idx="31">
                  <c:v>4.65E-2</c:v>
                </c:pt>
                <c:pt idx="32">
                  <c:v>4.8000000000000098E-2</c:v>
                </c:pt>
                <c:pt idx="33">
                  <c:v>4.9500000000000099E-2</c:v>
                </c:pt>
                <c:pt idx="34">
                  <c:v>5.0999999999999997E-2</c:v>
                </c:pt>
                <c:pt idx="35">
                  <c:v>5.2500000000000102E-2</c:v>
                </c:pt>
                <c:pt idx="36">
                  <c:v>5.4000000000000298E-2</c:v>
                </c:pt>
                <c:pt idx="37">
                  <c:v>5.5500000000000098E-2</c:v>
                </c:pt>
                <c:pt idx="38">
                  <c:v>5.7000000000000099E-2</c:v>
                </c:pt>
                <c:pt idx="39">
                  <c:v>5.8500000000000003E-2</c:v>
                </c:pt>
                <c:pt idx="40">
                  <c:v>6.0000000000000199E-2</c:v>
                </c:pt>
                <c:pt idx="41">
                  <c:v>6.1499999999999999E-2</c:v>
                </c:pt>
                <c:pt idx="42">
                  <c:v>6.3E-2</c:v>
                </c:pt>
                <c:pt idx="43">
                  <c:v>6.4500000000000293E-2</c:v>
                </c:pt>
                <c:pt idx="44">
                  <c:v>6.6000000000000003E-2</c:v>
                </c:pt>
                <c:pt idx="45">
                  <c:v>6.7500000000000199E-2</c:v>
                </c:pt>
                <c:pt idx="46">
                  <c:v>6.9000000000000505E-2</c:v>
                </c:pt>
                <c:pt idx="47">
                  <c:v>7.0500000000000104E-2</c:v>
                </c:pt>
                <c:pt idx="48">
                  <c:v>7.2000000000000106E-2</c:v>
                </c:pt>
                <c:pt idx="49">
                  <c:v>7.3499999999999996E-2</c:v>
                </c:pt>
                <c:pt idx="50">
                  <c:v>7.5000000000000303E-2</c:v>
                </c:pt>
                <c:pt idx="51">
                  <c:v>7.6499999999999999E-2</c:v>
                </c:pt>
                <c:pt idx="52">
                  <c:v>7.8000000000000194E-2</c:v>
                </c:pt>
                <c:pt idx="53">
                  <c:v>7.9500000000000404E-2</c:v>
                </c:pt>
                <c:pt idx="54">
                  <c:v>8.1000000000000003E-2</c:v>
                </c:pt>
                <c:pt idx="55">
                  <c:v>8.2500000000000004E-2</c:v>
                </c:pt>
                <c:pt idx="56">
                  <c:v>8.40000000000002E-2</c:v>
                </c:pt>
                <c:pt idx="57">
                  <c:v>8.5500000000000506E-2</c:v>
                </c:pt>
                <c:pt idx="58">
                  <c:v>8.6999999999999994E-2</c:v>
                </c:pt>
                <c:pt idx="59">
                  <c:v>8.8500000000000897E-2</c:v>
                </c:pt>
                <c:pt idx="60">
                  <c:v>0.09</c:v>
                </c:pt>
                <c:pt idx="61">
                  <c:v>9.1500000000000206E-2</c:v>
                </c:pt>
                <c:pt idx="62">
                  <c:v>9.3000000000000804E-2</c:v>
                </c:pt>
                <c:pt idx="63">
                  <c:v>9.4500000000000806E-2</c:v>
                </c:pt>
                <c:pt idx="64">
                  <c:v>9.6000000000000196E-2</c:v>
                </c:pt>
                <c:pt idx="65">
                  <c:v>9.7500000000000198E-2</c:v>
                </c:pt>
                <c:pt idx="66">
                  <c:v>9.9000000000000199E-2</c:v>
                </c:pt>
                <c:pt idx="67">
                  <c:v>0.10050000000000001</c:v>
                </c:pt>
                <c:pt idx="68">
                  <c:v>0.10199999999999999</c:v>
                </c:pt>
                <c:pt idx="69">
                  <c:v>0.10349999999999999</c:v>
                </c:pt>
                <c:pt idx="70">
                  <c:v>0.105</c:v>
                </c:pt>
                <c:pt idx="71">
                  <c:v>0.1065</c:v>
                </c:pt>
                <c:pt idx="72">
                  <c:v>0.108</c:v>
                </c:pt>
                <c:pt idx="73">
                  <c:v>0.1095</c:v>
                </c:pt>
                <c:pt idx="74">
                  <c:v>0.111</c:v>
                </c:pt>
                <c:pt idx="75">
                  <c:v>0.1125</c:v>
                </c:pt>
                <c:pt idx="76">
                  <c:v>0.114</c:v>
                </c:pt>
                <c:pt idx="77">
                  <c:v>0.11550000000000001</c:v>
                </c:pt>
                <c:pt idx="78">
                  <c:v>0.11700000000000001</c:v>
                </c:pt>
                <c:pt idx="79">
                  <c:v>0.11849999999999999</c:v>
                </c:pt>
                <c:pt idx="80">
                  <c:v>0.12</c:v>
                </c:pt>
                <c:pt idx="81">
                  <c:v>0.1215</c:v>
                </c:pt>
                <c:pt idx="82">
                  <c:v>0.123</c:v>
                </c:pt>
                <c:pt idx="83">
                  <c:v>0.1245</c:v>
                </c:pt>
                <c:pt idx="84">
                  <c:v>0.126</c:v>
                </c:pt>
                <c:pt idx="85">
                  <c:v>0.1275</c:v>
                </c:pt>
                <c:pt idx="86">
                  <c:v>0.129</c:v>
                </c:pt>
                <c:pt idx="87">
                  <c:v>0.1305</c:v>
                </c:pt>
                <c:pt idx="88">
                  <c:v>0.13200000000000001</c:v>
                </c:pt>
                <c:pt idx="89">
                  <c:v>0.13350000000000001</c:v>
                </c:pt>
                <c:pt idx="90">
                  <c:v>0.13500000000000001</c:v>
                </c:pt>
                <c:pt idx="91">
                  <c:v>0.13650000000000001</c:v>
                </c:pt>
                <c:pt idx="92">
                  <c:v>0.13800000000000001</c:v>
                </c:pt>
                <c:pt idx="93">
                  <c:v>0.13950000000000001</c:v>
                </c:pt>
                <c:pt idx="94">
                  <c:v>0.14099999999999999</c:v>
                </c:pt>
                <c:pt idx="95">
                  <c:v>0.14249999999999999</c:v>
                </c:pt>
                <c:pt idx="96">
                  <c:v>0.14399999999999999</c:v>
                </c:pt>
                <c:pt idx="97">
                  <c:v>0.14549999999999999</c:v>
                </c:pt>
                <c:pt idx="98">
                  <c:v>0.14699999999999999</c:v>
                </c:pt>
                <c:pt idx="99">
                  <c:v>0.14849999999999999</c:v>
                </c:pt>
                <c:pt idx="100">
                  <c:v>0.15</c:v>
                </c:pt>
                <c:pt idx="101">
                  <c:v>0.1515</c:v>
                </c:pt>
                <c:pt idx="102">
                  <c:v>0.153</c:v>
                </c:pt>
                <c:pt idx="103">
                  <c:v>0.1545</c:v>
                </c:pt>
                <c:pt idx="104">
                  <c:v>0.156</c:v>
                </c:pt>
                <c:pt idx="105">
                  <c:v>0.157500000000001</c:v>
                </c:pt>
                <c:pt idx="106">
                  <c:v>0.159000000000001</c:v>
                </c:pt>
                <c:pt idx="107">
                  <c:v>0.1605</c:v>
                </c:pt>
                <c:pt idx="108">
                  <c:v>0.162000000000001</c:v>
                </c:pt>
                <c:pt idx="109">
                  <c:v>0.16350000000000101</c:v>
                </c:pt>
                <c:pt idx="110">
                  <c:v>0.16500000000000101</c:v>
                </c:pt>
                <c:pt idx="111">
                  <c:v>0.16650000000000101</c:v>
                </c:pt>
                <c:pt idx="112">
                  <c:v>0.16800000000000101</c:v>
                </c:pt>
                <c:pt idx="113">
                  <c:v>0.16950000000000101</c:v>
                </c:pt>
                <c:pt idx="114">
                  <c:v>0.17100000000000001</c:v>
                </c:pt>
                <c:pt idx="115">
                  <c:v>0.17249999999999999</c:v>
                </c:pt>
                <c:pt idx="116">
                  <c:v>0.17399999999999999</c:v>
                </c:pt>
                <c:pt idx="117">
                  <c:v>0.17549999999999999</c:v>
                </c:pt>
                <c:pt idx="118">
                  <c:v>0.17699999999999999</c:v>
                </c:pt>
                <c:pt idx="119">
                  <c:v>0.17849999999999999</c:v>
                </c:pt>
                <c:pt idx="120">
                  <c:v>0.18</c:v>
                </c:pt>
                <c:pt idx="121">
                  <c:v>0.18149999999999999</c:v>
                </c:pt>
                <c:pt idx="122">
                  <c:v>0.183</c:v>
                </c:pt>
                <c:pt idx="123">
                  <c:v>0.1845</c:v>
                </c:pt>
                <c:pt idx="124">
                  <c:v>0.186</c:v>
                </c:pt>
                <c:pt idx="125">
                  <c:v>0.1875</c:v>
                </c:pt>
                <c:pt idx="126">
                  <c:v>0.189000000000001</c:v>
                </c:pt>
                <c:pt idx="127">
                  <c:v>0.1905</c:v>
                </c:pt>
                <c:pt idx="128">
                  <c:v>0.192</c:v>
                </c:pt>
                <c:pt idx="129">
                  <c:v>0.193500000000001</c:v>
                </c:pt>
                <c:pt idx="130">
                  <c:v>0.19500000000000101</c:v>
                </c:pt>
                <c:pt idx="131">
                  <c:v>0.19650000000000101</c:v>
                </c:pt>
                <c:pt idx="132">
                  <c:v>0.19800000000000101</c:v>
                </c:pt>
                <c:pt idx="133">
                  <c:v>0.19950000000000101</c:v>
                </c:pt>
                <c:pt idx="134">
                  <c:v>0.20100000000000001</c:v>
                </c:pt>
                <c:pt idx="135">
                  <c:v>0.20250000000000001</c:v>
                </c:pt>
                <c:pt idx="136">
                  <c:v>0.20399999999999999</c:v>
                </c:pt>
                <c:pt idx="137">
                  <c:v>0.20549999999999999</c:v>
                </c:pt>
                <c:pt idx="138">
                  <c:v>0.20699999999999999</c:v>
                </c:pt>
                <c:pt idx="139">
                  <c:v>0.20849999999999999</c:v>
                </c:pt>
                <c:pt idx="140">
                  <c:v>0.21</c:v>
                </c:pt>
                <c:pt idx="141">
                  <c:v>0.21149999999999999</c:v>
                </c:pt>
                <c:pt idx="142">
                  <c:v>0.21299999999999999</c:v>
                </c:pt>
                <c:pt idx="143">
                  <c:v>0.2145</c:v>
                </c:pt>
                <c:pt idx="144">
                  <c:v>0.216</c:v>
                </c:pt>
                <c:pt idx="145">
                  <c:v>0.2175</c:v>
                </c:pt>
                <c:pt idx="146">
                  <c:v>0.219</c:v>
                </c:pt>
                <c:pt idx="147">
                  <c:v>0.2205</c:v>
                </c:pt>
                <c:pt idx="148">
                  <c:v>0.222</c:v>
                </c:pt>
                <c:pt idx="149">
                  <c:v>0.223500000000001</c:v>
                </c:pt>
                <c:pt idx="150">
                  <c:v>0.225000000000001</c:v>
                </c:pt>
                <c:pt idx="151">
                  <c:v>0.22650000000000101</c:v>
                </c:pt>
                <c:pt idx="152">
                  <c:v>0.22800000000000101</c:v>
                </c:pt>
                <c:pt idx="153">
                  <c:v>0.22950000000000101</c:v>
                </c:pt>
                <c:pt idx="154">
                  <c:v>0.23100000000000001</c:v>
                </c:pt>
                <c:pt idx="155">
                  <c:v>0.23250000000000001</c:v>
                </c:pt>
                <c:pt idx="156">
                  <c:v>0.23400000000000001</c:v>
                </c:pt>
                <c:pt idx="157">
                  <c:v>0.23549999999999999</c:v>
                </c:pt>
                <c:pt idx="158">
                  <c:v>0.23699999999999999</c:v>
                </c:pt>
                <c:pt idx="159">
                  <c:v>0.23849999999999999</c:v>
                </c:pt>
                <c:pt idx="160">
                  <c:v>0.24</c:v>
                </c:pt>
                <c:pt idx="161">
                  <c:v>0.24149999999999999</c:v>
                </c:pt>
                <c:pt idx="162">
                  <c:v>0.24299999999999999</c:v>
                </c:pt>
                <c:pt idx="163">
                  <c:v>0.2445</c:v>
                </c:pt>
                <c:pt idx="164">
                  <c:v>0.246</c:v>
                </c:pt>
                <c:pt idx="165">
                  <c:v>0.2475</c:v>
                </c:pt>
                <c:pt idx="166">
                  <c:v>0.249</c:v>
                </c:pt>
                <c:pt idx="167">
                  <c:v>0.2505</c:v>
                </c:pt>
                <c:pt idx="168">
                  <c:v>0.252</c:v>
                </c:pt>
                <c:pt idx="169">
                  <c:v>0.2535</c:v>
                </c:pt>
                <c:pt idx="170">
                  <c:v>0.255</c:v>
                </c:pt>
                <c:pt idx="171">
                  <c:v>0.25650000000000001</c:v>
                </c:pt>
                <c:pt idx="172">
                  <c:v>0.25800000000000001</c:v>
                </c:pt>
                <c:pt idx="173">
                  <c:v>0.25950000000000001</c:v>
                </c:pt>
                <c:pt idx="174">
                  <c:v>0.26100000000000001</c:v>
                </c:pt>
                <c:pt idx="175">
                  <c:v>0.26250000000000001</c:v>
                </c:pt>
                <c:pt idx="176">
                  <c:v>0.26400000000000001</c:v>
                </c:pt>
                <c:pt idx="177">
                  <c:v>0.26550000000000001</c:v>
                </c:pt>
                <c:pt idx="178">
                  <c:v>0.26700000000000002</c:v>
                </c:pt>
                <c:pt idx="179">
                  <c:v>0.26850000000000002</c:v>
                </c:pt>
                <c:pt idx="180">
                  <c:v>0.27</c:v>
                </c:pt>
                <c:pt idx="181">
                  <c:v>0.27150000000000002</c:v>
                </c:pt>
                <c:pt idx="182">
                  <c:v>0.27300000000000002</c:v>
                </c:pt>
                <c:pt idx="183">
                  <c:v>0.27450000000000002</c:v>
                </c:pt>
                <c:pt idx="184">
                  <c:v>0.27600000000000002</c:v>
                </c:pt>
                <c:pt idx="185">
                  <c:v>0.27750000000000002</c:v>
                </c:pt>
                <c:pt idx="186">
                  <c:v>0.27900000000000003</c:v>
                </c:pt>
                <c:pt idx="187">
                  <c:v>0.28050000000000003</c:v>
                </c:pt>
                <c:pt idx="188">
                  <c:v>0.28199999999999997</c:v>
                </c:pt>
                <c:pt idx="189">
                  <c:v>0.28349999999999997</c:v>
                </c:pt>
                <c:pt idx="190">
                  <c:v>0.28499999999999998</c:v>
                </c:pt>
                <c:pt idx="191">
                  <c:v>0.28649999999999998</c:v>
                </c:pt>
                <c:pt idx="192">
                  <c:v>0.28799999999999998</c:v>
                </c:pt>
                <c:pt idx="193">
                  <c:v>0.28949999999999998</c:v>
                </c:pt>
                <c:pt idx="194">
                  <c:v>0.29099999999999998</c:v>
                </c:pt>
                <c:pt idx="195">
                  <c:v>0.29249999999999998</c:v>
                </c:pt>
                <c:pt idx="196">
                  <c:v>0.29399999999999998</c:v>
                </c:pt>
                <c:pt idx="197">
                  <c:v>0.29549999999999998</c:v>
                </c:pt>
                <c:pt idx="198">
                  <c:v>0.29699999999999999</c:v>
                </c:pt>
                <c:pt idx="199">
                  <c:v>0.29849999999999999</c:v>
                </c:pt>
                <c:pt idx="200">
                  <c:v>0.3</c:v>
                </c:pt>
                <c:pt idx="201">
                  <c:v>0.30149999999999999</c:v>
                </c:pt>
                <c:pt idx="202">
                  <c:v>0.30299999999999999</c:v>
                </c:pt>
                <c:pt idx="203">
                  <c:v>0.30449999999999999</c:v>
                </c:pt>
                <c:pt idx="204">
                  <c:v>0.30599999999999999</c:v>
                </c:pt>
                <c:pt idx="205">
                  <c:v>0.3075</c:v>
                </c:pt>
                <c:pt idx="206">
                  <c:v>0.309000000000001</c:v>
                </c:pt>
                <c:pt idx="207">
                  <c:v>0.310500000000002</c:v>
                </c:pt>
                <c:pt idx="208">
                  <c:v>0.312000000000002</c:v>
                </c:pt>
                <c:pt idx="209">
                  <c:v>0.313500000000002</c:v>
                </c:pt>
                <c:pt idx="210">
                  <c:v>0.315000000000002</c:v>
                </c:pt>
                <c:pt idx="211">
                  <c:v>0.316500000000002</c:v>
                </c:pt>
                <c:pt idx="212">
                  <c:v>0.318000000000002</c:v>
                </c:pt>
                <c:pt idx="213">
                  <c:v>0.319500000000002</c:v>
                </c:pt>
                <c:pt idx="214">
                  <c:v>0.32100000000000201</c:v>
                </c:pt>
                <c:pt idx="215">
                  <c:v>0.32250000000000201</c:v>
                </c:pt>
                <c:pt idx="216">
                  <c:v>0.32400000000000201</c:v>
                </c:pt>
                <c:pt idx="217">
                  <c:v>0.32550000000000201</c:v>
                </c:pt>
                <c:pt idx="218">
                  <c:v>0.32700000000000201</c:v>
                </c:pt>
                <c:pt idx="219">
                  <c:v>0.32850000000000201</c:v>
                </c:pt>
                <c:pt idx="220">
                  <c:v>0.33000000000000201</c:v>
                </c:pt>
                <c:pt idx="221">
                  <c:v>0.33150000000000301</c:v>
                </c:pt>
                <c:pt idx="222">
                  <c:v>0.33300000000000302</c:v>
                </c:pt>
                <c:pt idx="223">
                  <c:v>0.33450000000000302</c:v>
                </c:pt>
                <c:pt idx="224">
                  <c:v>0.33600000000000302</c:v>
                </c:pt>
                <c:pt idx="225">
                  <c:v>0.33750000000000302</c:v>
                </c:pt>
                <c:pt idx="226">
                  <c:v>0.33900000000000302</c:v>
                </c:pt>
                <c:pt idx="227">
                  <c:v>0.34050000000000102</c:v>
                </c:pt>
                <c:pt idx="228">
                  <c:v>0.34200000000000103</c:v>
                </c:pt>
                <c:pt idx="229">
                  <c:v>0.34350000000000103</c:v>
                </c:pt>
                <c:pt idx="230">
                  <c:v>0.34500000000000097</c:v>
                </c:pt>
                <c:pt idx="231">
                  <c:v>0.34650000000000097</c:v>
                </c:pt>
                <c:pt idx="232">
                  <c:v>0.34800000000000098</c:v>
                </c:pt>
                <c:pt idx="233">
                  <c:v>0.34950000000000098</c:v>
                </c:pt>
                <c:pt idx="234">
                  <c:v>0.35099999999999998</c:v>
                </c:pt>
                <c:pt idx="235">
                  <c:v>0.35249999999999998</c:v>
                </c:pt>
                <c:pt idx="236">
                  <c:v>0.35399999999999998</c:v>
                </c:pt>
                <c:pt idx="237">
                  <c:v>0.35549999999999998</c:v>
                </c:pt>
                <c:pt idx="238">
                  <c:v>0.35699999999999998</c:v>
                </c:pt>
                <c:pt idx="239">
                  <c:v>0.35849999999999999</c:v>
                </c:pt>
                <c:pt idx="240">
                  <c:v>0.36</c:v>
                </c:pt>
                <c:pt idx="241">
                  <c:v>0.36149999999999999</c:v>
                </c:pt>
                <c:pt idx="242">
                  <c:v>0.36299999999999999</c:v>
                </c:pt>
                <c:pt idx="243">
                  <c:v>0.36449999999999999</c:v>
                </c:pt>
                <c:pt idx="244">
                  <c:v>0.36599999999999999</c:v>
                </c:pt>
                <c:pt idx="245">
                  <c:v>0.36749999999999999</c:v>
                </c:pt>
                <c:pt idx="246">
                  <c:v>0.36899999999999999</c:v>
                </c:pt>
                <c:pt idx="247">
                  <c:v>0.3705</c:v>
                </c:pt>
                <c:pt idx="248">
                  <c:v>0.372000000000002</c:v>
                </c:pt>
                <c:pt idx="249">
                  <c:v>0.373500000000002</c:v>
                </c:pt>
                <c:pt idx="250">
                  <c:v>0.375000000000002</c:v>
                </c:pt>
                <c:pt idx="251">
                  <c:v>0.376500000000002</c:v>
                </c:pt>
                <c:pt idx="252">
                  <c:v>0.378000000000002</c:v>
                </c:pt>
                <c:pt idx="253">
                  <c:v>0.379500000000002</c:v>
                </c:pt>
                <c:pt idx="254">
                  <c:v>0.381000000000002</c:v>
                </c:pt>
                <c:pt idx="255">
                  <c:v>0.38250000000000201</c:v>
                </c:pt>
                <c:pt idx="256">
                  <c:v>0.38400000000000201</c:v>
                </c:pt>
                <c:pt idx="257">
                  <c:v>0.38550000000000201</c:v>
                </c:pt>
                <c:pt idx="258">
                  <c:v>0.38700000000000201</c:v>
                </c:pt>
                <c:pt idx="259">
                  <c:v>0.38850000000000201</c:v>
                </c:pt>
                <c:pt idx="260">
                  <c:v>0.39000000000000201</c:v>
                </c:pt>
                <c:pt idx="261">
                  <c:v>0.39150000000000201</c:v>
                </c:pt>
                <c:pt idx="262">
                  <c:v>0.39300000000000201</c:v>
                </c:pt>
                <c:pt idx="263">
                  <c:v>0.39450000000000301</c:v>
                </c:pt>
                <c:pt idx="264">
                  <c:v>0.39600000000000302</c:v>
                </c:pt>
                <c:pt idx="265">
                  <c:v>0.39750000000000302</c:v>
                </c:pt>
                <c:pt idx="266">
                  <c:v>0.39900000000000302</c:v>
                </c:pt>
                <c:pt idx="267">
                  <c:v>0.40050000000000002</c:v>
                </c:pt>
                <c:pt idx="268">
                  <c:v>0.40200000000000002</c:v>
                </c:pt>
                <c:pt idx="269">
                  <c:v>0.40350000000000003</c:v>
                </c:pt>
                <c:pt idx="270">
                  <c:v>0.40500000000000003</c:v>
                </c:pt>
                <c:pt idx="271">
                  <c:v>0.40649999999999997</c:v>
                </c:pt>
                <c:pt idx="272">
                  <c:v>0.40799999999999997</c:v>
                </c:pt>
                <c:pt idx="273">
                  <c:v>0.40949999999999998</c:v>
                </c:pt>
                <c:pt idx="274">
                  <c:v>0.41099999999999998</c:v>
                </c:pt>
                <c:pt idx="275">
                  <c:v>0.41249999999999998</c:v>
                </c:pt>
                <c:pt idx="276">
                  <c:v>0.41399999999999998</c:v>
                </c:pt>
                <c:pt idx="277">
                  <c:v>0.41549999999999998</c:v>
                </c:pt>
                <c:pt idx="278">
                  <c:v>0.41699999999999998</c:v>
                </c:pt>
                <c:pt idx="279">
                  <c:v>0.41849999999999998</c:v>
                </c:pt>
                <c:pt idx="280">
                  <c:v>0.42</c:v>
                </c:pt>
                <c:pt idx="281">
                  <c:v>0.42149999999999999</c:v>
                </c:pt>
                <c:pt idx="282">
                  <c:v>0.42299999999999999</c:v>
                </c:pt>
                <c:pt idx="283">
                  <c:v>0.42449999999999999</c:v>
                </c:pt>
                <c:pt idx="284">
                  <c:v>0.42599999999999999</c:v>
                </c:pt>
                <c:pt idx="285">
                  <c:v>0.42749999999999999</c:v>
                </c:pt>
                <c:pt idx="286">
                  <c:v>0.42899999999999999</c:v>
                </c:pt>
                <c:pt idx="287">
                  <c:v>0.43049999999999999</c:v>
                </c:pt>
                <c:pt idx="288">
                  <c:v>0.432</c:v>
                </c:pt>
                <c:pt idx="289">
                  <c:v>0.433500000000001</c:v>
                </c:pt>
                <c:pt idx="290">
                  <c:v>0.435000000000002</c:v>
                </c:pt>
                <c:pt idx="291">
                  <c:v>0.436500000000002</c:v>
                </c:pt>
                <c:pt idx="292">
                  <c:v>0.438000000000002</c:v>
                </c:pt>
                <c:pt idx="293">
                  <c:v>0.439500000000002</c:v>
                </c:pt>
                <c:pt idx="294">
                  <c:v>0.441000000000001</c:v>
                </c:pt>
                <c:pt idx="295">
                  <c:v>0.442500000000001</c:v>
                </c:pt>
                <c:pt idx="296">
                  <c:v>0.444000000000001</c:v>
                </c:pt>
                <c:pt idx="297">
                  <c:v>0.44550000000000101</c:v>
                </c:pt>
                <c:pt idx="298">
                  <c:v>0.44700000000000101</c:v>
                </c:pt>
                <c:pt idx="299">
                  <c:v>0.44850000000000101</c:v>
                </c:pt>
                <c:pt idx="300">
                  <c:v>0.45</c:v>
                </c:pt>
                <c:pt idx="301">
                  <c:v>0.45150000000000001</c:v>
                </c:pt>
                <c:pt idx="302">
                  <c:v>0.45300000000000001</c:v>
                </c:pt>
                <c:pt idx="303">
                  <c:v>0.45450000000000002</c:v>
                </c:pt>
                <c:pt idx="304">
                  <c:v>0.45600000000000002</c:v>
                </c:pt>
                <c:pt idx="305">
                  <c:v>0.45750000000000002</c:v>
                </c:pt>
                <c:pt idx="306">
                  <c:v>0.45900000000000002</c:v>
                </c:pt>
                <c:pt idx="307">
                  <c:v>0.46050000000000002</c:v>
                </c:pt>
                <c:pt idx="308">
                  <c:v>0.46200000000000002</c:v>
                </c:pt>
                <c:pt idx="309">
                  <c:v>0.46350000000000002</c:v>
                </c:pt>
                <c:pt idx="310">
                  <c:v>0.46500000000000002</c:v>
                </c:pt>
                <c:pt idx="311">
                  <c:v>0.46650000000000003</c:v>
                </c:pt>
                <c:pt idx="312">
                  <c:v>0.46800000000000003</c:v>
                </c:pt>
                <c:pt idx="313">
                  <c:v>0.46949999999999997</c:v>
                </c:pt>
                <c:pt idx="314">
                  <c:v>0.47099999999999997</c:v>
                </c:pt>
                <c:pt idx="315">
                  <c:v>0.47249999999999998</c:v>
                </c:pt>
                <c:pt idx="316">
                  <c:v>0.47399999999999998</c:v>
                </c:pt>
                <c:pt idx="317">
                  <c:v>0.47549999999999998</c:v>
                </c:pt>
                <c:pt idx="318">
                  <c:v>0.47699999999999998</c:v>
                </c:pt>
                <c:pt idx="319">
                  <c:v>0.47849999999999998</c:v>
                </c:pt>
                <c:pt idx="320">
                  <c:v>0.48</c:v>
                </c:pt>
                <c:pt idx="321">
                  <c:v>0.48149999999999998</c:v>
                </c:pt>
                <c:pt idx="322">
                  <c:v>0.48299999999999998</c:v>
                </c:pt>
                <c:pt idx="323">
                  <c:v>0.48449999999999999</c:v>
                </c:pt>
                <c:pt idx="324">
                  <c:v>0.48599999999999999</c:v>
                </c:pt>
                <c:pt idx="325">
                  <c:v>0.48749999999999999</c:v>
                </c:pt>
                <c:pt idx="326">
                  <c:v>0.48899999999999999</c:v>
                </c:pt>
                <c:pt idx="327">
                  <c:v>0.49049999999999999</c:v>
                </c:pt>
                <c:pt idx="328">
                  <c:v>0.49199999999999999</c:v>
                </c:pt>
                <c:pt idx="329">
                  <c:v>0.49349999999999999</c:v>
                </c:pt>
                <c:pt idx="330">
                  <c:v>0.495</c:v>
                </c:pt>
                <c:pt idx="331">
                  <c:v>0.496500000000001</c:v>
                </c:pt>
                <c:pt idx="332">
                  <c:v>0.498000000000002</c:v>
                </c:pt>
                <c:pt idx="333">
                  <c:v>0.499500000000002</c:v>
                </c:pt>
                <c:pt idx="334">
                  <c:v>0.501</c:v>
                </c:pt>
                <c:pt idx="335">
                  <c:v>0.50249999999999995</c:v>
                </c:pt>
                <c:pt idx="336">
                  <c:v>0.504</c:v>
                </c:pt>
                <c:pt idx="337">
                  <c:v>0.50549999999999995</c:v>
                </c:pt>
                <c:pt idx="338">
                  <c:v>0.50700000000000001</c:v>
                </c:pt>
                <c:pt idx="339">
                  <c:v>0.50849999999999995</c:v>
                </c:pt>
                <c:pt idx="340">
                  <c:v>0.51</c:v>
                </c:pt>
                <c:pt idx="341">
                  <c:v>0.51149999999999995</c:v>
                </c:pt>
                <c:pt idx="342">
                  <c:v>0.51300000000000001</c:v>
                </c:pt>
                <c:pt idx="343">
                  <c:v>0.51449999999999996</c:v>
                </c:pt>
                <c:pt idx="344">
                  <c:v>0.51600000000000001</c:v>
                </c:pt>
                <c:pt idx="345">
                  <c:v>0.51749999999999996</c:v>
                </c:pt>
                <c:pt idx="346">
                  <c:v>0.51900000000000002</c:v>
                </c:pt>
                <c:pt idx="347">
                  <c:v>0.52049999999999996</c:v>
                </c:pt>
                <c:pt idx="348">
                  <c:v>0.52200000000000002</c:v>
                </c:pt>
                <c:pt idx="349">
                  <c:v>0.52349999999999997</c:v>
                </c:pt>
                <c:pt idx="350">
                  <c:v>0.52500000000000002</c:v>
                </c:pt>
                <c:pt idx="351">
                  <c:v>0.52649999999999997</c:v>
                </c:pt>
                <c:pt idx="352">
                  <c:v>0.52800000000000002</c:v>
                </c:pt>
                <c:pt idx="353">
                  <c:v>0.52949999999999997</c:v>
                </c:pt>
                <c:pt idx="354">
                  <c:v>0.53100000000000003</c:v>
                </c:pt>
                <c:pt idx="355">
                  <c:v>0.53249999999999997</c:v>
                </c:pt>
                <c:pt idx="356">
                  <c:v>0.53400000000000003</c:v>
                </c:pt>
                <c:pt idx="357">
                  <c:v>0.53549999999999998</c:v>
                </c:pt>
                <c:pt idx="358">
                  <c:v>0.53700000000000003</c:v>
                </c:pt>
                <c:pt idx="359">
                  <c:v>0.53849999999999998</c:v>
                </c:pt>
                <c:pt idx="360">
                  <c:v>0.54</c:v>
                </c:pt>
                <c:pt idx="361">
                  <c:v>0.54149999999999998</c:v>
                </c:pt>
                <c:pt idx="362">
                  <c:v>0.54300000000000004</c:v>
                </c:pt>
                <c:pt idx="363">
                  <c:v>0.54449999999999998</c:v>
                </c:pt>
                <c:pt idx="364">
                  <c:v>0.54600000000000004</c:v>
                </c:pt>
                <c:pt idx="365">
                  <c:v>0.54749999999999999</c:v>
                </c:pt>
                <c:pt idx="366">
                  <c:v>0.54900000000000004</c:v>
                </c:pt>
                <c:pt idx="367">
                  <c:v>0.55049999999999999</c:v>
                </c:pt>
                <c:pt idx="368">
                  <c:v>0.55200000000000005</c:v>
                </c:pt>
                <c:pt idx="369">
                  <c:v>0.55349999999999999</c:v>
                </c:pt>
                <c:pt idx="370">
                  <c:v>0.55500000000000005</c:v>
                </c:pt>
                <c:pt idx="371">
                  <c:v>0.55649999999999999</c:v>
                </c:pt>
                <c:pt idx="372">
                  <c:v>0.55800000000000005</c:v>
                </c:pt>
                <c:pt idx="373">
                  <c:v>0.5595</c:v>
                </c:pt>
                <c:pt idx="374">
                  <c:v>0.56100000000000005</c:v>
                </c:pt>
                <c:pt idx="375">
                  <c:v>0.5625</c:v>
                </c:pt>
                <c:pt idx="376">
                  <c:v>0.56399999999999995</c:v>
                </c:pt>
                <c:pt idx="377">
                  <c:v>0.5655</c:v>
                </c:pt>
                <c:pt idx="378">
                  <c:v>0.56699999999999995</c:v>
                </c:pt>
                <c:pt idx="379">
                  <c:v>0.56850000000000001</c:v>
                </c:pt>
                <c:pt idx="380">
                  <c:v>0.56999999999999995</c:v>
                </c:pt>
                <c:pt idx="381">
                  <c:v>0.57150000000000001</c:v>
                </c:pt>
                <c:pt idx="382">
                  <c:v>0.57299999999999995</c:v>
                </c:pt>
                <c:pt idx="383">
                  <c:v>0.57450000000000001</c:v>
                </c:pt>
                <c:pt idx="384">
                  <c:v>0.57600000000000096</c:v>
                </c:pt>
                <c:pt idx="385">
                  <c:v>0.57750000000000001</c:v>
                </c:pt>
                <c:pt idx="386">
                  <c:v>0.57900000000000096</c:v>
                </c:pt>
                <c:pt idx="387">
                  <c:v>0.58050000000000002</c:v>
                </c:pt>
                <c:pt idx="388">
                  <c:v>0.58200000000000096</c:v>
                </c:pt>
                <c:pt idx="389">
                  <c:v>0.58350000000000002</c:v>
                </c:pt>
                <c:pt idx="390">
                  <c:v>0.58500000000000096</c:v>
                </c:pt>
                <c:pt idx="391">
                  <c:v>0.58650000000000002</c:v>
                </c:pt>
                <c:pt idx="392">
                  <c:v>0.58800000000000097</c:v>
                </c:pt>
                <c:pt idx="393">
                  <c:v>0.58950000000000002</c:v>
                </c:pt>
                <c:pt idx="394">
                  <c:v>0.59100000000000097</c:v>
                </c:pt>
                <c:pt idx="395">
                  <c:v>0.59250000000000003</c:v>
                </c:pt>
                <c:pt idx="396">
                  <c:v>0.59400000000000097</c:v>
                </c:pt>
                <c:pt idx="397">
                  <c:v>0.59550000000000003</c:v>
                </c:pt>
                <c:pt idx="398">
                  <c:v>0.59700000000000097</c:v>
                </c:pt>
                <c:pt idx="399">
                  <c:v>0.59850000000000003</c:v>
                </c:pt>
                <c:pt idx="400">
                  <c:v>0.60000000000000098</c:v>
                </c:pt>
                <c:pt idx="401">
                  <c:v>0.60150000000000003</c:v>
                </c:pt>
                <c:pt idx="402">
                  <c:v>0.60300000000000098</c:v>
                </c:pt>
                <c:pt idx="403">
                  <c:v>0.60450000000000004</c:v>
                </c:pt>
                <c:pt idx="404">
                  <c:v>0.60600000000000098</c:v>
                </c:pt>
                <c:pt idx="405">
                  <c:v>0.60750000000000004</c:v>
                </c:pt>
                <c:pt idx="406">
                  <c:v>0.60900000000000098</c:v>
                </c:pt>
                <c:pt idx="407">
                  <c:v>0.61050000000000004</c:v>
                </c:pt>
                <c:pt idx="408">
                  <c:v>0.61200000000000099</c:v>
                </c:pt>
                <c:pt idx="409">
                  <c:v>0.61350000000000005</c:v>
                </c:pt>
                <c:pt idx="410">
                  <c:v>0.61500000000000399</c:v>
                </c:pt>
                <c:pt idx="411">
                  <c:v>0.61650000000000005</c:v>
                </c:pt>
                <c:pt idx="412">
                  <c:v>0.61800000000000399</c:v>
                </c:pt>
                <c:pt idx="413">
                  <c:v>0.61950000000000005</c:v>
                </c:pt>
                <c:pt idx="414">
                  <c:v>0.62100000000000399</c:v>
                </c:pt>
                <c:pt idx="415">
                  <c:v>0.62250000000000005</c:v>
                </c:pt>
                <c:pt idx="416">
                  <c:v>0.624000000000004</c:v>
                </c:pt>
                <c:pt idx="417">
                  <c:v>0.62549999999999994</c:v>
                </c:pt>
                <c:pt idx="418">
                  <c:v>0.627000000000004</c:v>
                </c:pt>
                <c:pt idx="419">
                  <c:v>0.62849999999999995</c:v>
                </c:pt>
                <c:pt idx="420">
                  <c:v>0.630000000000004</c:v>
                </c:pt>
                <c:pt idx="421">
                  <c:v>0.63149999999999995</c:v>
                </c:pt>
                <c:pt idx="422">
                  <c:v>0.633000000000004</c:v>
                </c:pt>
                <c:pt idx="423">
                  <c:v>0.63449999999999995</c:v>
                </c:pt>
                <c:pt idx="424">
                  <c:v>0.63600000000000401</c:v>
                </c:pt>
                <c:pt idx="425">
                  <c:v>0.63750000000000095</c:v>
                </c:pt>
                <c:pt idx="426">
                  <c:v>0.63900000000000401</c:v>
                </c:pt>
                <c:pt idx="427">
                  <c:v>0.64050000000000096</c:v>
                </c:pt>
                <c:pt idx="428">
                  <c:v>0.64200000000000401</c:v>
                </c:pt>
                <c:pt idx="429">
                  <c:v>0.64350000000000096</c:v>
                </c:pt>
                <c:pt idx="430">
                  <c:v>0.64500000000000401</c:v>
                </c:pt>
                <c:pt idx="431">
                  <c:v>0.64650000000000096</c:v>
                </c:pt>
                <c:pt idx="432">
                  <c:v>0.64800000000000402</c:v>
                </c:pt>
                <c:pt idx="433">
                  <c:v>0.64950000000000097</c:v>
                </c:pt>
                <c:pt idx="434">
                  <c:v>0.65100000000000502</c:v>
                </c:pt>
                <c:pt idx="435">
                  <c:v>0.65250000000000097</c:v>
                </c:pt>
                <c:pt idx="436">
                  <c:v>0.65400000000000502</c:v>
                </c:pt>
                <c:pt idx="437">
                  <c:v>0.65550000000000097</c:v>
                </c:pt>
                <c:pt idx="438">
                  <c:v>0.65700000000000502</c:v>
                </c:pt>
                <c:pt idx="439">
                  <c:v>0.65850000000000097</c:v>
                </c:pt>
                <c:pt idx="440">
                  <c:v>0.66000000000000503</c:v>
                </c:pt>
                <c:pt idx="441">
                  <c:v>0.66150000000000098</c:v>
                </c:pt>
                <c:pt idx="442">
                  <c:v>0.66300000000000503</c:v>
                </c:pt>
                <c:pt idx="443">
                  <c:v>0.66450000000000098</c:v>
                </c:pt>
                <c:pt idx="444">
                  <c:v>0.66600000000000503</c:v>
                </c:pt>
                <c:pt idx="445">
                  <c:v>0.66750000000000098</c:v>
                </c:pt>
                <c:pt idx="446">
                  <c:v>0.66900000000000504</c:v>
                </c:pt>
                <c:pt idx="447">
                  <c:v>0.67050000000000098</c:v>
                </c:pt>
                <c:pt idx="448">
                  <c:v>0.67200000000000504</c:v>
                </c:pt>
                <c:pt idx="449">
                  <c:v>0.67350000000000099</c:v>
                </c:pt>
                <c:pt idx="450">
                  <c:v>0.67500000000000504</c:v>
                </c:pt>
                <c:pt idx="451">
                  <c:v>0.67650000000000299</c:v>
                </c:pt>
                <c:pt idx="452">
                  <c:v>0.67800000000000504</c:v>
                </c:pt>
                <c:pt idx="453">
                  <c:v>0.67950000000000399</c:v>
                </c:pt>
                <c:pt idx="454">
                  <c:v>0.68100000000000205</c:v>
                </c:pt>
                <c:pt idx="455">
                  <c:v>0.68250000000000199</c:v>
                </c:pt>
                <c:pt idx="456">
                  <c:v>0.68400000000000305</c:v>
                </c:pt>
                <c:pt idx="457">
                  <c:v>0.685500000000002</c:v>
                </c:pt>
                <c:pt idx="458">
                  <c:v>0.68700000000000305</c:v>
                </c:pt>
                <c:pt idx="459">
                  <c:v>0.688500000000002</c:v>
                </c:pt>
                <c:pt idx="460">
                  <c:v>0.69000000000000306</c:v>
                </c:pt>
                <c:pt idx="461">
                  <c:v>0.691500000000002</c:v>
                </c:pt>
                <c:pt idx="462">
                  <c:v>0.69300000000000295</c:v>
                </c:pt>
                <c:pt idx="463">
                  <c:v>0.694500000000002</c:v>
                </c:pt>
                <c:pt idx="464">
                  <c:v>0.69600000000000295</c:v>
                </c:pt>
                <c:pt idx="465">
                  <c:v>0.69750000000000201</c:v>
                </c:pt>
                <c:pt idx="466">
                  <c:v>0.69900000000000295</c:v>
                </c:pt>
                <c:pt idx="467">
                  <c:v>0.70050000000000001</c:v>
                </c:pt>
                <c:pt idx="468">
                  <c:v>0.70200000000000096</c:v>
                </c:pt>
                <c:pt idx="469">
                  <c:v>0.70350000000000001</c:v>
                </c:pt>
                <c:pt idx="470">
                  <c:v>0.70500000000000096</c:v>
                </c:pt>
                <c:pt idx="471">
                  <c:v>0.70650000000000002</c:v>
                </c:pt>
                <c:pt idx="472">
                  <c:v>0.70800000000000096</c:v>
                </c:pt>
                <c:pt idx="473">
                  <c:v>0.70950000000000002</c:v>
                </c:pt>
                <c:pt idx="474">
                  <c:v>0.71100000000000096</c:v>
                </c:pt>
                <c:pt idx="475">
                  <c:v>0.71250000000000002</c:v>
                </c:pt>
                <c:pt idx="476">
                  <c:v>0.71400000000000097</c:v>
                </c:pt>
                <c:pt idx="477">
                  <c:v>0.71550000000000002</c:v>
                </c:pt>
                <c:pt idx="478">
                  <c:v>0.71700000000000097</c:v>
                </c:pt>
                <c:pt idx="479">
                  <c:v>0.71850000000000003</c:v>
                </c:pt>
                <c:pt idx="480">
                  <c:v>0.72000000000000097</c:v>
                </c:pt>
                <c:pt idx="481">
                  <c:v>0.72150000000000003</c:v>
                </c:pt>
                <c:pt idx="482">
                  <c:v>0.72300000000000098</c:v>
                </c:pt>
                <c:pt idx="483">
                  <c:v>0.72450000000000003</c:v>
                </c:pt>
                <c:pt idx="484">
                  <c:v>0.72600000000000098</c:v>
                </c:pt>
                <c:pt idx="485">
                  <c:v>0.72750000000000004</c:v>
                </c:pt>
                <c:pt idx="486">
                  <c:v>0.72900000000000098</c:v>
                </c:pt>
                <c:pt idx="487">
                  <c:v>0.73050000000000004</c:v>
                </c:pt>
                <c:pt idx="488">
                  <c:v>0.73200000000000098</c:v>
                </c:pt>
                <c:pt idx="489">
                  <c:v>0.73350000000000004</c:v>
                </c:pt>
                <c:pt idx="490">
                  <c:v>0.73500000000000099</c:v>
                </c:pt>
                <c:pt idx="491">
                  <c:v>0.73650000000000004</c:v>
                </c:pt>
                <c:pt idx="492">
                  <c:v>0.73800000000000199</c:v>
                </c:pt>
                <c:pt idx="493">
                  <c:v>0.73950000000000005</c:v>
                </c:pt>
                <c:pt idx="494">
                  <c:v>0.74100000000000399</c:v>
                </c:pt>
                <c:pt idx="495">
                  <c:v>0.74250000000000005</c:v>
                </c:pt>
                <c:pt idx="496">
                  <c:v>0.74400000000000399</c:v>
                </c:pt>
                <c:pt idx="497">
                  <c:v>0.74550000000000005</c:v>
                </c:pt>
                <c:pt idx="498">
                  <c:v>0.74700000000000399</c:v>
                </c:pt>
                <c:pt idx="499">
                  <c:v>0.74850000000000005</c:v>
                </c:pt>
                <c:pt idx="500">
                  <c:v>0.750000000000004</c:v>
                </c:pt>
                <c:pt idx="501">
                  <c:v>0.75149999999999995</c:v>
                </c:pt>
                <c:pt idx="502">
                  <c:v>0.753000000000004</c:v>
                </c:pt>
                <c:pt idx="503">
                  <c:v>0.75449999999999995</c:v>
                </c:pt>
                <c:pt idx="504">
                  <c:v>0.756000000000004</c:v>
                </c:pt>
                <c:pt idx="505">
                  <c:v>0.75749999999999995</c:v>
                </c:pt>
                <c:pt idx="506">
                  <c:v>0.759000000000004</c:v>
                </c:pt>
                <c:pt idx="507">
                  <c:v>0.76049999999999995</c:v>
                </c:pt>
                <c:pt idx="508">
                  <c:v>0.76200000000000401</c:v>
                </c:pt>
                <c:pt idx="509">
                  <c:v>0.76350000000000096</c:v>
                </c:pt>
                <c:pt idx="510">
                  <c:v>0.76500000000000401</c:v>
                </c:pt>
                <c:pt idx="511">
                  <c:v>0.76650000000000096</c:v>
                </c:pt>
                <c:pt idx="512">
                  <c:v>0.76800000000000401</c:v>
                </c:pt>
                <c:pt idx="513">
                  <c:v>0.76950000000000096</c:v>
                </c:pt>
                <c:pt idx="514">
                  <c:v>0.77100000000000302</c:v>
                </c:pt>
                <c:pt idx="515">
                  <c:v>0.77249999999999996</c:v>
                </c:pt>
                <c:pt idx="516">
                  <c:v>0.77400000000000302</c:v>
                </c:pt>
                <c:pt idx="517">
                  <c:v>0.77549999999999997</c:v>
                </c:pt>
                <c:pt idx="518">
                  <c:v>0.77700000000000302</c:v>
                </c:pt>
                <c:pt idx="519">
                  <c:v>0.77849999999999997</c:v>
                </c:pt>
                <c:pt idx="520">
                  <c:v>0.78</c:v>
                </c:pt>
                <c:pt idx="521">
                  <c:v>0.78149999999999997</c:v>
                </c:pt>
                <c:pt idx="522">
                  <c:v>0.78300000000000003</c:v>
                </c:pt>
                <c:pt idx="523">
                  <c:v>0.78449999999999998</c:v>
                </c:pt>
                <c:pt idx="524">
                  <c:v>0.78600000000000003</c:v>
                </c:pt>
                <c:pt idx="525">
                  <c:v>0.78749999999999998</c:v>
                </c:pt>
                <c:pt idx="526">
                  <c:v>0.78900000000000003</c:v>
                </c:pt>
                <c:pt idx="527">
                  <c:v>0.79049999999999998</c:v>
                </c:pt>
                <c:pt idx="528">
                  <c:v>0.79200000000000004</c:v>
                </c:pt>
                <c:pt idx="529">
                  <c:v>0.79349999999999998</c:v>
                </c:pt>
                <c:pt idx="530">
                  <c:v>0.79500000000000004</c:v>
                </c:pt>
                <c:pt idx="531">
                  <c:v>0.79649999999999999</c:v>
                </c:pt>
                <c:pt idx="532">
                  <c:v>0.79800000000000004</c:v>
                </c:pt>
                <c:pt idx="533">
                  <c:v>0.79949999999999999</c:v>
                </c:pt>
                <c:pt idx="534">
                  <c:v>0.80100000000000005</c:v>
                </c:pt>
                <c:pt idx="535">
                  <c:v>0.80249999999999999</c:v>
                </c:pt>
                <c:pt idx="536">
                  <c:v>0.80400000000000005</c:v>
                </c:pt>
                <c:pt idx="537">
                  <c:v>0.80549999999999999</c:v>
                </c:pt>
                <c:pt idx="538">
                  <c:v>0.80700000000000005</c:v>
                </c:pt>
                <c:pt idx="539">
                  <c:v>0.8085</c:v>
                </c:pt>
                <c:pt idx="540">
                  <c:v>0.81</c:v>
                </c:pt>
                <c:pt idx="541">
                  <c:v>0.8115</c:v>
                </c:pt>
                <c:pt idx="542">
                  <c:v>0.81299999999999994</c:v>
                </c:pt>
                <c:pt idx="543">
                  <c:v>0.8145</c:v>
                </c:pt>
                <c:pt idx="544">
                  <c:v>0.81599999999999995</c:v>
                </c:pt>
                <c:pt idx="545">
                  <c:v>0.8175</c:v>
                </c:pt>
                <c:pt idx="546">
                  <c:v>0.81899999999999995</c:v>
                </c:pt>
                <c:pt idx="547">
                  <c:v>0.82050000000000001</c:v>
                </c:pt>
                <c:pt idx="548">
                  <c:v>0.82199999999999995</c:v>
                </c:pt>
                <c:pt idx="549">
                  <c:v>0.82350000000000001</c:v>
                </c:pt>
                <c:pt idx="550">
                  <c:v>0.82500000000000095</c:v>
                </c:pt>
                <c:pt idx="551">
                  <c:v>0.82650000000000001</c:v>
                </c:pt>
                <c:pt idx="552">
                  <c:v>0.82800000000000096</c:v>
                </c:pt>
                <c:pt idx="553">
                  <c:v>0.82950000000000002</c:v>
                </c:pt>
                <c:pt idx="554">
                  <c:v>0.83100000000000096</c:v>
                </c:pt>
                <c:pt idx="555">
                  <c:v>0.83250000000000002</c:v>
                </c:pt>
                <c:pt idx="556">
                  <c:v>0.83400000000000096</c:v>
                </c:pt>
                <c:pt idx="557">
                  <c:v>0.83550000000000002</c:v>
                </c:pt>
                <c:pt idx="558">
                  <c:v>0.83700000000000097</c:v>
                </c:pt>
                <c:pt idx="559">
                  <c:v>0.83850000000000002</c:v>
                </c:pt>
                <c:pt idx="560">
                  <c:v>0.84000000000000097</c:v>
                </c:pt>
                <c:pt idx="561">
                  <c:v>0.84150000000000003</c:v>
                </c:pt>
                <c:pt idx="562">
                  <c:v>0.84300000000000097</c:v>
                </c:pt>
                <c:pt idx="563">
                  <c:v>0.84450000000000003</c:v>
                </c:pt>
                <c:pt idx="564">
                  <c:v>0.84600000000000097</c:v>
                </c:pt>
                <c:pt idx="565">
                  <c:v>0.84750000000000003</c:v>
                </c:pt>
                <c:pt idx="566">
                  <c:v>0.84900000000000098</c:v>
                </c:pt>
                <c:pt idx="567">
                  <c:v>0.85050000000000003</c:v>
                </c:pt>
                <c:pt idx="568">
                  <c:v>0.85200000000000098</c:v>
                </c:pt>
                <c:pt idx="569">
                  <c:v>0.85350000000000004</c:v>
                </c:pt>
                <c:pt idx="570">
                  <c:v>0.85500000000000098</c:v>
                </c:pt>
                <c:pt idx="571">
                  <c:v>0.85650000000000004</c:v>
                </c:pt>
                <c:pt idx="572">
                  <c:v>0.85800000000000098</c:v>
                </c:pt>
                <c:pt idx="573">
                  <c:v>0.85950000000000004</c:v>
                </c:pt>
                <c:pt idx="574">
                  <c:v>0.86100000000000099</c:v>
                </c:pt>
                <c:pt idx="575">
                  <c:v>0.86250000000000004</c:v>
                </c:pt>
                <c:pt idx="576">
                  <c:v>0.86400000000000299</c:v>
                </c:pt>
                <c:pt idx="577">
                  <c:v>0.86550000000000005</c:v>
                </c:pt>
                <c:pt idx="578">
                  <c:v>0.86700000000000399</c:v>
                </c:pt>
                <c:pt idx="579">
                  <c:v>0.86850000000000005</c:v>
                </c:pt>
                <c:pt idx="580">
                  <c:v>0.87000000000000399</c:v>
                </c:pt>
                <c:pt idx="581">
                  <c:v>0.87150000000000005</c:v>
                </c:pt>
                <c:pt idx="582">
                  <c:v>0.873000000000004</c:v>
                </c:pt>
                <c:pt idx="583">
                  <c:v>0.87450000000000105</c:v>
                </c:pt>
                <c:pt idx="584">
                  <c:v>0.876000000000004</c:v>
                </c:pt>
                <c:pt idx="585">
                  <c:v>0.87749999999999995</c:v>
                </c:pt>
                <c:pt idx="586">
                  <c:v>0.879000000000004</c:v>
                </c:pt>
                <c:pt idx="587">
                  <c:v>0.88049999999999995</c:v>
                </c:pt>
                <c:pt idx="588">
                  <c:v>0.882000000000002</c:v>
                </c:pt>
                <c:pt idx="589">
                  <c:v>0.88349999999999995</c:v>
                </c:pt>
                <c:pt idx="590">
                  <c:v>0.88500000000000201</c:v>
                </c:pt>
                <c:pt idx="591">
                  <c:v>0.88649999999999995</c:v>
                </c:pt>
                <c:pt idx="592">
                  <c:v>0.88800000000000201</c:v>
                </c:pt>
                <c:pt idx="593">
                  <c:v>0.88950000000000096</c:v>
                </c:pt>
                <c:pt idx="594">
                  <c:v>0.89100000000000201</c:v>
                </c:pt>
                <c:pt idx="595">
                  <c:v>0.89250000000000096</c:v>
                </c:pt>
                <c:pt idx="596">
                  <c:v>0.89400000000000202</c:v>
                </c:pt>
                <c:pt idx="597">
                  <c:v>0.89550000000000096</c:v>
                </c:pt>
                <c:pt idx="598">
                  <c:v>0.89700000000000202</c:v>
                </c:pt>
                <c:pt idx="599">
                  <c:v>0.89850000000000096</c:v>
                </c:pt>
                <c:pt idx="600">
                  <c:v>0.9</c:v>
                </c:pt>
                <c:pt idx="601">
                  <c:v>0.90149999999999997</c:v>
                </c:pt>
                <c:pt idx="602">
                  <c:v>0.90300000000000002</c:v>
                </c:pt>
                <c:pt idx="603">
                  <c:v>0.90449999999999997</c:v>
                </c:pt>
                <c:pt idx="604">
                  <c:v>0.90600000000000003</c:v>
                </c:pt>
                <c:pt idx="605">
                  <c:v>0.90749999999999997</c:v>
                </c:pt>
                <c:pt idx="606">
                  <c:v>0.90900000000000003</c:v>
                </c:pt>
                <c:pt idx="607">
                  <c:v>0.91049999999999998</c:v>
                </c:pt>
                <c:pt idx="608">
                  <c:v>0.91200000000000003</c:v>
                </c:pt>
                <c:pt idx="609">
                  <c:v>0.91349999999999998</c:v>
                </c:pt>
                <c:pt idx="610">
                  <c:v>0.91500000000000004</c:v>
                </c:pt>
                <c:pt idx="611">
                  <c:v>0.91649999999999998</c:v>
                </c:pt>
                <c:pt idx="612">
                  <c:v>0.91800000000000004</c:v>
                </c:pt>
                <c:pt idx="613">
                  <c:v>0.91949999999999998</c:v>
                </c:pt>
                <c:pt idx="614">
                  <c:v>0.92100000000000004</c:v>
                </c:pt>
                <c:pt idx="615">
                  <c:v>0.92249999999999999</c:v>
                </c:pt>
                <c:pt idx="616">
                  <c:v>0.92400000000000004</c:v>
                </c:pt>
                <c:pt idx="617">
                  <c:v>0.92549999999999999</c:v>
                </c:pt>
                <c:pt idx="618">
                  <c:v>0.92700000000000005</c:v>
                </c:pt>
                <c:pt idx="619">
                  <c:v>0.92849999999999999</c:v>
                </c:pt>
                <c:pt idx="620">
                  <c:v>0.93</c:v>
                </c:pt>
                <c:pt idx="621">
                  <c:v>0.93149999999999999</c:v>
                </c:pt>
                <c:pt idx="622">
                  <c:v>0.93300000000000005</c:v>
                </c:pt>
                <c:pt idx="623">
                  <c:v>0.9345</c:v>
                </c:pt>
                <c:pt idx="624">
                  <c:v>0.93600000000000005</c:v>
                </c:pt>
                <c:pt idx="625">
                  <c:v>0.9375</c:v>
                </c:pt>
                <c:pt idx="626">
                  <c:v>0.93899999999999995</c:v>
                </c:pt>
                <c:pt idx="627">
                  <c:v>0.9405</c:v>
                </c:pt>
                <c:pt idx="628">
                  <c:v>0.94199999999999995</c:v>
                </c:pt>
                <c:pt idx="629">
                  <c:v>0.94350000000000001</c:v>
                </c:pt>
                <c:pt idx="630">
                  <c:v>0.94499999999999995</c:v>
                </c:pt>
                <c:pt idx="631">
                  <c:v>0.94650000000000001</c:v>
                </c:pt>
                <c:pt idx="632">
                  <c:v>0.94799999999999995</c:v>
                </c:pt>
                <c:pt idx="633">
                  <c:v>0.94950000000000001</c:v>
                </c:pt>
                <c:pt idx="634">
                  <c:v>0.95100000000000096</c:v>
                </c:pt>
                <c:pt idx="635">
                  <c:v>0.95250000000000001</c:v>
                </c:pt>
                <c:pt idx="636">
                  <c:v>0.95400000000000096</c:v>
                </c:pt>
                <c:pt idx="637">
                  <c:v>0.95550000000000002</c:v>
                </c:pt>
                <c:pt idx="638">
                  <c:v>0.95700000000000096</c:v>
                </c:pt>
                <c:pt idx="639">
                  <c:v>0.95850000000000002</c:v>
                </c:pt>
                <c:pt idx="640">
                  <c:v>0.96000000000000096</c:v>
                </c:pt>
                <c:pt idx="641">
                  <c:v>0.96150000000000002</c:v>
                </c:pt>
                <c:pt idx="642">
                  <c:v>0.96300000000000097</c:v>
                </c:pt>
                <c:pt idx="643">
                  <c:v>0.96450000000000002</c:v>
                </c:pt>
                <c:pt idx="644">
                  <c:v>0.96600000000000097</c:v>
                </c:pt>
                <c:pt idx="645">
                  <c:v>0.96750000000000003</c:v>
                </c:pt>
                <c:pt idx="646">
                  <c:v>0.96900000000000097</c:v>
                </c:pt>
                <c:pt idx="647">
                  <c:v>0.97050000000000003</c:v>
                </c:pt>
                <c:pt idx="648">
                  <c:v>0.97200000000000097</c:v>
                </c:pt>
                <c:pt idx="649">
                  <c:v>0.97350000000000003</c:v>
                </c:pt>
                <c:pt idx="650">
                  <c:v>0.97500000000000098</c:v>
                </c:pt>
                <c:pt idx="651">
                  <c:v>0.97650000000000003</c:v>
                </c:pt>
                <c:pt idx="652">
                  <c:v>0.97800000000000098</c:v>
                </c:pt>
                <c:pt idx="653">
                  <c:v>0.97950000000000004</c:v>
                </c:pt>
                <c:pt idx="654">
                  <c:v>0.98099999999999998</c:v>
                </c:pt>
                <c:pt idx="655">
                  <c:v>0.98249999999999904</c:v>
                </c:pt>
                <c:pt idx="656">
                  <c:v>0.98399999999999999</c:v>
                </c:pt>
                <c:pt idx="657">
                  <c:v>0.98549999999999904</c:v>
                </c:pt>
                <c:pt idx="658">
                  <c:v>0.98699999999999999</c:v>
                </c:pt>
                <c:pt idx="659">
                  <c:v>0.98849999999999905</c:v>
                </c:pt>
                <c:pt idx="660">
                  <c:v>0.99</c:v>
                </c:pt>
                <c:pt idx="661">
                  <c:v>0.99149999999999905</c:v>
                </c:pt>
                <c:pt idx="662">
                  <c:v>0.99299999999999999</c:v>
                </c:pt>
                <c:pt idx="663">
                  <c:v>0.99449999999999905</c:v>
                </c:pt>
                <c:pt idx="664">
                  <c:v>0.996</c:v>
                </c:pt>
                <c:pt idx="665">
                  <c:v>0.99749999999999905</c:v>
                </c:pt>
                <c:pt idx="666">
                  <c:v>0.999</c:v>
                </c:pt>
                <c:pt idx="667">
                  <c:v>1.000499999999992</c:v>
                </c:pt>
                <c:pt idx="668">
                  <c:v>1.002</c:v>
                </c:pt>
                <c:pt idx="669">
                  <c:v>1.003499999999989</c:v>
                </c:pt>
                <c:pt idx="670">
                  <c:v>1.004999999999991</c:v>
                </c:pt>
                <c:pt idx="671">
                  <c:v>1.0065</c:v>
                </c:pt>
                <c:pt idx="672">
                  <c:v>1.008</c:v>
                </c:pt>
                <c:pt idx="673">
                  <c:v>1.0094999999999901</c:v>
                </c:pt>
                <c:pt idx="674">
                  <c:v>1.010999999999991</c:v>
                </c:pt>
                <c:pt idx="675">
                  <c:v>1.0125</c:v>
                </c:pt>
                <c:pt idx="676">
                  <c:v>1.014</c:v>
                </c:pt>
                <c:pt idx="677">
                  <c:v>1.0154999999999901</c:v>
                </c:pt>
                <c:pt idx="678">
                  <c:v>1.016999999999991</c:v>
                </c:pt>
                <c:pt idx="679">
                  <c:v>1.0185</c:v>
                </c:pt>
                <c:pt idx="680">
                  <c:v>1.02</c:v>
                </c:pt>
                <c:pt idx="681">
                  <c:v>1.0214999999999901</c:v>
                </c:pt>
                <c:pt idx="682">
                  <c:v>1.022999999999991</c:v>
                </c:pt>
                <c:pt idx="683">
                  <c:v>1.0245</c:v>
                </c:pt>
                <c:pt idx="684">
                  <c:v>1.026</c:v>
                </c:pt>
                <c:pt idx="685">
                  <c:v>1.0274999999999901</c:v>
                </c:pt>
                <c:pt idx="686">
                  <c:v>1.028999999999991</c:v>
                </c:pt>
                <c:pt idx="687">
                  <c:v>1.0305</c:v>
                </c:pt>
                <c:pt idx="688">
                  <c:v>1.032</c:v>
                </c:pt>
                <c:pt idx="689">
                  <c:v>1.0334999999999901</c:v>
                </c:pt>
                <c:pt idx="690">
                  <c:v>1.034999999999991</c:v>
                </c:pt>
                <c:pt idx="691">
                  <c:v>1.0365</c:v>
                </c:pt>
                <c:pt idx="692">
                  <c:v>1.038</c:v>
                </c:pt>
                <c:pt idx="693">
                  <c:v>1.0394999999999901</c:v>
                </c:pt>
                <c:pt idx="694">
                  <c:v>1.0409999999999919</c:v>
                </c:pt>
                <c:pt idx="695">
                  <c:v>1.0425</c:v>
                </c:pt>
                <c:pt idx="696">
                  <c:v>1.044</c:v>
                </c:pt>
                <c:pt idx="697">
                  <c:v>1.0454999999999901</c:v>
                </c:pt>
                <c:pt idx="698">
                  <c:v>1.0469999999999919</c:v>
                </c:pt>
                <c:pt idx="699">
                  <c:v>1.0485</c:v>
                </c:pt>
                <c:pt idx="700">
                  <c:v>1.05</c:v>
                </c:pt>
                <c:pt idx="701">
                  <c:v>1.051499999999991</c:v>
                </c:pt>
                <c:pt idx="702">
                  <c:v>1.0529999999999919</c:v>
                </c:pt>
                <c:pt idx="703">
                  <c:v>1.0545</c:v>
                </c:pt>
                <c:pt idx="704">
                  <c:v>1.056</c:v>
                </c:pt>
                <c:pt idx="705">
                  <c:v>1.057499999999991</c:v>
                </c:pt>
                <c:pt idx="706">
                  <c:v>1.0589999999999919</c:v>
                </c:pt>
                <c:pt idx="707">
                  <c:v>1.0605</c:v>
                </c:pt>
                <c:pt idx="708">
                  <c:v>1.0620000000000001</c:v>
                </c:pt>
                <c:pt idx="709">
                  <c:v>1.063499999999991</c:v>
                </c:pt>
                <c:pt idx="710">
                  <c:v>1.064999999999992</c:v>
                </c:pt>
                <c:pt idx="711">
                  <c:v>1.0665</c:v>
                </c:pt>
                <c:pt idx="712">
                  <c:v>1.0680000000000001</c:v>
                </c:pt>
                <c:pt idx="713">
                  <c:v>1.069499999999991</c:v>
                </c:pt>
                <c:pt idx="714">
                  <c:v>1.071</c:v>
                </c:pt>
                <c:pt idx="715">
                  <c:v>1.0725</c:v>
                </c:pt>
                <c:pt idx="716">
                  <c:v>1.0740000000000001</c:v>
                </c:pt>
                <c:pt idx="717">
                  <c:v>1.075499999999991</c:v>
                </c:pt>
                <c:pt idx="718">
                  <c:v>1.077</c:v>
                </c:pt>
                <c:pt idx="719">
                  <c:v>1.0785</c:v>
                </c:pt>
                <c:pt idx="720">
                  <c:v>1.08</c:v>
                </c:pt>
                <c:pt idx="721">
                  <c:v>1.081499999999991</c:v>
                </c:pt>
                <c:pt idx="722">
                  <c:v>1.083</c:v>
                </c:pt>
                <c:pt idx="723">
                  <c:v>1.0845</c:v>
                </c:pt>
                <c:pt idx="724">
                  <c:v>1.0860000000000001</c:v>
                </c:pt>
                <c:pt idx="725">
                  <c:v>1.087499999999991</c:v>
                </c:pt>
                <c:pt idx="726">
                  <c:v>1.089</c:v>
                </c:pt>
                <c:pt idx="727">
                  <c:v>1.0905</c:v>
                </c:pt>
                <c:pt idx="728">
                  <c:v>1.0920000000000001</c:v>
                </c:pt>
                <c:pt idx="729">
                  <c:v>1.093499999999991</c:v>
                </c:pt>
                <c:pt idx="730">
                  <c:v>1.095</c:v>
                </c:pt>
                <c:pt idx="731">
                  <c:v>1.0965</c:v>
                </c:pt>
                <c:pt idx="732">
                  <c:v>1.0980000000000001</c:v>
                </c:pt>
                <c:pt idx="733">
                  <c:v>1.099499999999991</c:v>
                </c:pt>
                <c:pt idx="734">
                  <c:v>1.101</c:v>
                </c:pt>
                <c:pt idx="735">
                  <c:v>1.1025</c:v>
                </c:pt>
                <c:pt idx="736">
                  <c:v>1.1040000000000001</c:v>
                </c:pt>
                <c:pt idx="737">
                  <c:v>1.1054999999999919</c:v>
                </c:pt>
                <c:pt idx="738">
                  <c:v>1.107</c:v>
                </c:pt>
                <c:pt idx="739">
                  <c:v>1.1085</c:v>
                </c:pt>
                <c:pt idx="740">
                  <c:v>1.1100000000000001</c:v>
                </c:pt>
                <c:pt idx="741">
                  <c:v>1.1114999999999919</c:v>
                </c:pt>
                <c:pt idx="742">
                  <c:v>1.113</c:v>
                </c:pt>
                <c:pt idx="743">
                  <c:v>1.1145</c:v>
                </c:pt>
                <c:pt idx="744">
                  <c:v>1.1160000000000001</c:v>
                </c:pt>
                <c:pt idx="745">
                  <c:v>1.1174999999999919</c:v>
                </c:pt>
                <c:pt idx="746">
                  <c:v>1.119</c:v>
                </c:pt>
                <c:pt idx="747">
                  <c:v>1.1205000000000001</c:v>
                </c:pt>
                <c:pt idx="748">
                  <c:v>1.1220000000000001</c:v>
                </c:pt>
                <c:pt idx="749">
                  <c:v>1.1234999999999919</c:v>
                </c:pt>
                <c:pt idx="750">
                  <c:v>1.125</c:v>
                </c:pt>
                <c:pt idx="751">
                  <c:v>1.1265000000000001</c:v>
                </c:pt>
                <c:pt idx="752">
                  <c:v>1.127999999999991</c:v>
                </c:pt>
                <c:pt idx="753">
                  <c:v>1.129499999999992</c:v>
                </c:pt>
                <c:pt idx="754">
                  <c:v>1.131</c:v>
                </c:pt>
                <c:pt idx="755">
                  <c:v>1.1325000000000001</c:v>
                </c:pt>
                <c:pt idx="756">
                  <c:v>1.133999999999991</c:v>
                </c:pt>
                <c:pt idx="757">
                  <c:v>1.1355</c:v>
                </c:pt>
                <c:pt idx="758">
                  <c:v>1.137</c:v>
                </c:pt>
                <c:pt idx="759">
                  <c:v>1.1385000000000001</c:v>
                </c:pt>
                <c:pt idx="760">
                  <c:v>1.139999999999991</c:v>
                </c:pt>
                <c:pt idx="761">
                  <c:v>1.1415</c:v>
                </c:pt>
                <c:pt idx="762">
                  <c:v>1.143</c:v>
                </c:pt>
                <c:pt idx="763">
                  <c:v>1.1445000000000001</c:v>
                </c:pt>
                <c:pt idx="764">
                  <c:v>1.145999999999991</c:v>
                </c:pt>
                <c:pt idx="765">
                  <c:v>1.1475</c:v>
                </c:pt>
                <c:pt idx="766">
                  <c:v>1.149</c:v>
                </c:pt>
                <c:pt idx="767">
                  <c:v>1.1505000000000001</c:v>
                </c:pt>
                <c:pt idx="768">
                  <c:v>1.151999999999991</c:v>
                </c:pt>
                <c:pt idx="769">
                  <c:v>1.1535</c:v>
                </c:pt>
                <c:pt idx="770">
                  <c:v>1.155</c:v>
                </c:pt>
                <c:pt idx="771">
                  <c:v>1.1565000000000001</c:v>
                </c:pt>
                <c:pt idx="772">
                  <c:v>1.157999999999991</c:v>
                </c:pt>
                <c:pt idx="773">
                  <c:v>1.1595</c:v>
                </c:pt>
                <c:pt idx="774">
                  <c:v>1.161</c:v>
                </c:pt>
                <c:pt idx="775">
                  <c:v>1.1625000000000001</c:v>
                </c:pt>
                <c:pt idx="776">
                  <c:v>1.163999999999991</c:v>
                </c:pt>
                <c:pt idx="777">
                  <c:v>1.1655</c:v>
                </c:pt>
                <c:pt idx="778">
                  <c:v>1.167</c:v>
                </c:pt>
                <c:pt idx="779">
                  <c:v>1.1685000000000001</c:v>
                </c:pt>
                <c:pt idx="780">
                  <c:v>1.1700000000000019</c:v>
                </c:pt>
                <c:pt idx="781">
                  <c:v>1.1715</c:v>
                </c:pt>
                <c:pt idx="782">
                  <c:v>1.173</c:v>
                </c:pt>
                <c:pt idx="783">
                  <c:v>1.1745000000000001</c:v>
                </c:pt>
                <c:pt idx="784">
                  <c:v>1.1759999999999919</c:v>
                </c:pt>
                <c:pt idx="785">
                  <c:v>1.1775</c:v>
                </c:pt>
                <c:pt idx="786">
                  <c:v>1.179</c:v>
                </c:pt>
                <c:pt idx="787">
                  <c:v>1.1805000000000001</c:v>
                </c:pt>
                <c:pt idx="788">
                  <c:v>1.1819999999999919</c:v>
                </c:pt>
                <c:pt idx="789">
                  <c:v>1.1835</c:v>
                </c:pt>
                <c:pt idx="790">
                  <c:v>1.1850000000000001</c:v>
                </c:pt>
                <c:pt idx="791">
                  <c:v>1.1865000000000001</c:v>
                </c:pt>
                <c:pt idx="792">
                  <c:v>1.187999999999992</c:v>
                </c:pt>
                <c:pt idx="793">
                  <c:v>1.1895</c:v>
                </c:pt>
                <c:pt idx="794">
                  <c:v>1.1910000000000001</c:v>
                </c:pt>
                <c:pt idx="795">
                  <c:v>1.1924999999999999</c:v>
                </c:pt>
                <c:pt idx="796">
                  <c:v>1.1940000000000079</c:v>
                </c:pt>
                <c:pt idx="797">
                  <c:v>1.1955</c:v>
                </c:pt>
                <c:pt idx="798">
                  <c:v>1.1970000000000001</c:v>
                </c:pt>
                <c:pt idx="799">
                  <c:v>1.1984999999999999</c:v>
                </c:pt>
                <c:pt idx="800">
                  <c:v>1.2</c:v>
                </c:pt>
                <c:pt idx="801">
                  <c:v>1.2014999999999869</c:v>
                </c:pt>
                <c:pt idx="802">
                  <c:v>1.2029999999999901</c:v>
                </c:pt>
                <c:pt idx="803">
                  <c:v>1.204499999999991</c:v>
                </c:pt>
                <c:pt idx="804">
                  <c:v>1.206</c:v>
                </c:pt>
                <c:pt idx="805">
                  <c:v>1.207499999999988</c:v>
                </c:pt>
                <c:pt idx="806">
                  <c:v>1.2089999999999901</c:v>
                </c:pt>
                <c:pt idx="807">
                  <c:v>1.210499999999991</c:v>
                </c:pt>
                <c:pt idx="808">
                  <c:v>1.212</c:v>
                </c:pt>
                <c:pt idx="809">
                  <c:v>1.213499999999988</c:v>
                </c:pt>
                <c:pt idx="810">
                  <c:v>1.2149999999999901</c:v>
                </c:pt>
                <c:pt idx="811">
                  <c:v>1.216499999999991</c:v>
                </c:pt>
                <c:pt idx="812">
                  <c:v>1.218</c:v>
                </c:pt>
                <c:pt idx="813">
                  <c:v>1.219499999999988</c:v>
                </c:pt>
                <c:pt idx="814">
                  <c:v>1.2209999999999901</c:v>
                </c:pt>
                <c:pt idx="815">
                  <c:v>1.222499999999991</c:v>
                </c:pt>
                <c:pt idx="816">
                  <c:v>1.224</c:v>
                </c:pt>
                <c:pt idx="817">
                  <c:v>1.225499999999988</c:v>
                </c:pt>
                <c:pt idx="818">
                  <c:v>1.2269999999999901</c:v>
                </c:pt>
                <c:pt idx="819">
                  <c:v>1.2284999999999919</c:v>
                </c:pt>
                <c:pt idx="820">
                  <c:v>1.23</c:v>
                </c:pt>
                <c:pt idx="821">
                  <c:v>1.231499999999988</c:v>
                </c:pt>
                <c:pt idx="822">
                  <c:v>1.2329999999999901</c:v>
                </c:pt>
                <c:pt idx="823">
                  <c:v>1.2344999999999919</c:v>
                </c:pt>
                <c:pt idx="824">
                  <c:v>1.236</c:v>
                </c:pt>
                <c:pt idx="825">
                  <c:v>1.2374999999999881</c:v>
                </c:pt>
                <c:pt idx="826">
                  <c:v>1.238999999999991</c:v>
                </c:pt>
                <c:pt idx="827">
                  <c:v>1.2404999999999919</c:v>
                </c:pt>
                <c:pt idx="828">
                  <c:v>1.242</c:v>
                </c:pt>
                <c:pt idx="829">
                  <c:v>1.2434999999999881</c:v>
                </c:pt>
                <c:pt idx="830">
                  <c:v>1.244999999999991</c:v>
                </c:pt>
                <c:pt idx="831">
                  <c:v>1.2464999999999919</c:v>
                </c:pt>
                <c:pt idx="832">
                  <c:v>1.248</c:v>
                </c:pt>
                <c:pt idx="833">
                  <c:v>1.249499999999989</c:v>
                </c:pt>
                <c:pt idx="834">
                  <c:v>1.250999999999991</c:v>
                </c:pt>
                <c:pt idx="835">
                  <c:v>1.252499999999992</c:v>
                </c:pt>
                <c:pt idx="836">
                  <c:v>1.254</c:v>
                </c:pt>
                <c:pt idx="837">
                  <c:v>1.2554999999999901</c:v>
                </c:pt>
                <c:pt idx="838">
                  <c:v>1.256999999999991</c:v>
                </c:pt>
                <c:pt idx="839">
                  <c:v>1.2585</c:v>
                </c:pt>
                <c:pt idx="840">
                  <c:v>1.26</c:v>
                </c:pt>
                <c:pt idx="841">
                  <c:v>1.2614999999999901</c:v>
                </c:pt>
                <c:pt idx="842">
                  <c:v>1.262999999999991</c:v>
                </c:pt>
                <c:pt idx="843">
                  <c:v>1.2645</c:v>
                </c:pt>
                <c:pt idx="844">
                  <c:v>1.266</c:v>
                </c:pt>
                <c:pt idx="845">
                  <c:v>1.2674999999999901</c:v>
                </c:pt>
                <c:pt idx="846">
                  <c:v>1.268999999999991</c:v>
                </c:pt>
                <c:pt idx="847">
                  <c:v>1.2705</c:v>
                </c:pt>
                <c:pt idx="848">
                  <c:v>1.272</c:v>
                </c:pt>
                <c:pt idx="849">
                  <c:v>1.2734999999999901</c:v>
                </c:pt>
                <c:pt idx="850">
                  <c:v>1.274999999999991</c:v>
                </c:pt>
                <c:pt idx="851">
                  <c:v>1.2765</c:v>
                </c:pt>
                <c:pt idx="852">
                  <c:v>1.278</c:v>
                </c:pt>
                <c:pt idx="853">
                  <c:v>1.2794999999999901</c:v>
                </c:pt>
                <c:pt idx="854">
                  <c:v>1.280999999999991</c:v>
                </c:pt>
                <c:pt idx="855">
                  <c:v>1.2825</c:v>
                </c:pt>
                <c:pt idx="856">
                  <c:v>1.284</c:v>
                </c:pt>
                <c:pt idx="857">
                  <c:v>1.2854999999999901</c:v>
                </c:pt>
                <c:pt idx="858">
                  <c:v>1.286999999999991</c:v>
                </c:pt>
                <c:pt idx="859">
                  <c:v>1.2885</c:v>
                </c:pt>
                <c:pt idx="860">
                  <c:v>1.29</c:v>
                </c:pt>
                <c:pt idx="861">
                  <c:v>1.2914999999999901</c:v>
                </c:pt>
                <c:pt idx="862">
                  <c:v>1.2929999999999919</c:v>
                </c:pt>
                <c:pt idx="863">
                  <c:v>1.2945</c:v>
                </c:pt>
                <c:pt idx="864">
                  <c:v>1.296</c:v>
                </c:pt>
                <c:pt idx="865">
                  <c:v>1.2974999999999901</c:v>
                </c:pt>
                <c:pt idx="866">
                  <c:v>1.2989999999999919</c:v>
                </c:pt>
                <c:pt idx="867">
                  <c:v>1.3005</c:v>
                </c:pt>
                <c:pt idx="868">
                  <c:v>1.302</c:v>
                </c:pt>
                <c:pt idx="869">
                  <c:v>1.303499999999991</c:v>
                </c:pt>
                <c:pt idx="870">
                  <c:v>1.3049999999999919</c:v>
                </c:pt>
                <c:pt idx="871">
                  <c:v>1.3065</c:v>
                </c:pt>
                <c:pt idx="872">
                  <c:v>1.3080000000000001</c:v>
                </c:pt>
                <c:pt idx="873">
                  <c:v>1.309499999999991</c:v>
                </c:pt>
                <c:pt idx="874">
                  <c:v>1.3109999999999919</c:v>
                </c:pt>
                <c:pt idx="875">
                  <c:v>1.3125</c:v>
                </c:pt>
                <c:pt idx="876">
                  <c:v>1.3140000000000001</c:v>
                </c:pt>
                <c:pt idx="877">
                  <c:v>1.315499999999991</c:v>
                </c:pt>
                <c:pt idx="878">
                  <c:v>1.316999999999992</c:v>
                </c:pt>
                <c:pt idx="879">
                  <c:v>1.3185</c:v>
                </c:pt>
                <c:pt idx="880">
                  <c:v>1.32</c:v>
                </c:pt>
                <c:pt idx="881">
                  <c:v>1.321499999999991</c:v>
                </c:pt>
                <c:pt idx="882">
                  <c:v>1.323</c:v>
                </c:pt>
                <c:pt idx="883">
                  <c:v>1.3245</c:v>
                </c:pt>
                <c:pt idx="884">
                  <c:v>1.3260000000000001</c:v>
                </c:pt>
                <c:pt idx="885">
                  <c:v>1.327499999999991</c:v>
                </c:pt>
                <c:pt idx="886">
                  <c:v>1.329</c:v>
                </c:pt>
                <c:pt idx="887">
                  <c:v>1.3305</c:v>
                </c:pt>
                <c:pt idx="888">
                  <c:v>1.3320000000000001</c:v>
                </c:pt>
                <c:pt idx="889">
                  <c:v>1.333499999999991</c:v>
                </c:pt>
                <c:pt idx="890">
                  <c:v>1.335</c:v>
                </c:pt>
                <c:pt idx="891">
                  <c:v>1.3365</c:v>
                </c:pt>
                <c:pt idx="892">
                  <c:v>1.3380000000000001</c:v>
                </c:pt>
                <c:pt idx="893">
                  <c:v>1.339499999999991</c:v>
                </c:pt>
                <c:pt idx="894">
                  <c:v>1.341</c:v>
                </c:pt>
                <c:pt idx="895">
                  <c:v>1.3425</c:v>
                </c:pt>
                <c:pt idx="896">
                  <c:v>1.3440000000000001</c:v>
                </c:pt>
                <c:pt idx="897">
                  <c:v>1.345499999999991</c:v>
                </c:pt>
                <c:pt idx="898">
                  <c:v>1.347</c:v>
                </c:pt>
                <c:pt idx="899">
                  <c:v>1.3485</c:v>
                </c:pt>
                <c:pt idx="900">
                  <c:v>1.35</c:v>
                </c:pt>
                <c:pt idx="901">
                  <c:v>1.351499999999991</c:v>
                </c:pt>
                <c:pt idx="902">
                  <c:v>1.353</c:v>
                </c:pt>
                <c:pt idx="903">
                  <c:v>1.3545</c:v>
                </c:pt>
                <c:pt idx="904">
                  <c:v>1.3560000000000001</c:v>
                </c:pt>
                <c:pt idx="905">
                  <c:v>1.3574999999999919</c:v>
                </c:pt>
                <c:pt idx="906">
                  <c:v>1.359</c:v>
                </c:pt>
                <c:pt idx="907">
                  <c:v>1.3605</c:v>
                </c:pt>
                <c:pt idx="908">
                  <c:v>1.3620000000000001</c:v>
                </c:pt>
                <c:pt idx="909">
                  <c:v>1.3634999999999919</c:v>
                </c:pt>
                <c:pt idx="910">
                  <c:v>1.365</c:v>
                </c:pt>
                <c:pt idx="911">
                  <c:v>1.3665</c:v>
                </c:pt>
                <c:pt idx="912">
                  <c:v>1.3680000000000001</c:v>
                </c:pt>
                <c:pt idx="913">
                  <c:v>1.3694999999999919</c:v>
                </c:pt>
                <c:pt idx="914">
                  <c:v>1.371</c:v>
                </c:pt>
                <c:pt idx="915">
                  <c:v>1.3725000000000001</c:v>
                </c:pt>
                <c:pt idx="916">
                  <c:v>1.3740000000000001</c:v>
                </c:pt>
                <c:pt idx="917">
                  <c:v>1.375499999999992</c:v>
                </c:pt>
                <c:pt idx="918">
                  <c:v>1.377</c:v>
                </c:pt>
                <c:pt idx="919">
                  <c:v>1.3785000000000001</c:v>
                </c:pt>
                <c:pt idx="920">
                  <c:v>1.38</c:v>
                </c:pt>
                <c:pt idx="921">
                  <c:v>1.3815</c:v>
                </c:pt>
                <c:pt idx="922">
                  <c:v>1.383</c:v>
                </c:pt>
                <c:pt idx="923">
                  <c:v>1.3845000000000001</c:v>
                </c:pt>
                <c:pt idx="924">
                  <c:v>1.385999999999991</c:v>
                </c:pt>
                <c:pt idx="925">
                  <c:v>1.3875</c:v>
                </c:pt>
                <c:pt idx="926">
                  <c:v>1.389</c:v>
                </c:pt>
                <c:pt idx="927">
                  <c:v>1.3905000000000001</c:v>
                </c:pt>
                <c:pt idx="928">
                  <c:v>1.391999999999991</c:v>
                </c:pt>
                <c:pt idx="929">
                  <c:v>1.3935</c:v>
                </c:pt>
                <c:pt idx="930">
                  <c:v>1.395</c:v>
                </c:pt>
                <c:pt idx="931">
                  <c:v>1.3965000000000001</c:v>
                </c:pt>
                <c:pt idx="932">
                  <c:v>1.397999999999991</c:v>
                </c:pt>
                <c:pt idx="933">
                  <c:v>1.3995</c:v>
                </c:pt>
                <c:pt idx="934">
                  <c:v>1.400999999999988</c:v>
                </c:pt>
                <c:pt idx="935">
                  <c:v>1.4024999999999901</c:v>
                </c:pt>
                <c:pt idx="936">
                  <c:v>1.403999999999981</c:v>
                </c:pt>
                <c:pt idx="937">
                  <c:v>1.405499999999986</c:v>
                </c:pt>
                <c:pt idx="938">
                  <c:v>1.406999999999988</c:v>
                </c:pt>
                <c:pt idx="939">
                  <c:v>1.4084999999999901</c:v>
                </c:pt>
                <c:pt idx="940">
                  <c:v>1.41</c:v>
                </c:pt>
                <c:pt idx="941">
                  <c:v>1.411499999999986</c:v>
                </c:pt>
                <c:pt idx="942">
                  <c:v>1.412999999999988</c:v>
                </c:pt>
                <c:pt idx="943">
                  <c:v>1.4144999999999901</c:v>
                </c:pt>
                <c:pt idx="944">
                  <c:v>1.4159999999999831</c:v>
                </c:pt>
                <c:pt idx="945">
                  <c:v>1.417499999999986</c:v>
                </c:pt>
                <c:pt idx="946">
                  <c:v>1.418999999999988</c:v>
                </c:pt>
                <c:pt idx="947">
                  <c:v>1.4204999999999901</c:v>
                </c:pt>
                <c:pt idx="948">
                  <c:v>1.4219999999999831</c:v>
                </c:pt>
                <c:pt idx="949">
                  <c:v>1.423499999999986</c:v>
                </c:pt>
                <c:pt idx="950">
                  <c:v>1.4249999999999881</c:v>
                </c:pt>
                <c:pt idx="951">
                  <c:v>1.426499999999991</c:v>
                </c:pt>
                <c:pt idx="952">
                  <c:v>1.4279999999999831</c:v>
                </c:pt>
                <c:pt idx="953">
                  <c:v>1.429499999999986</c:v>
                </c:pt>
                <c:pt idx="954">
                  <c:v>1.4309999999999881</c:v>
                </c:pt>
                <c:pt idx="955">
                  <c:v>1.432499999999991</c:v>
                </c:pt>
                <c:pt idx="956">
                  <c:v>1.4339999999999831</c:v>
                </c:pt>
                <c:pt idx="957">
                  <c:v>1.435499999999986</c:v>
                </c:pt>
                <c:pt idx="958">
                  <c:v>1.436999999999989</c:v>
                </c:pt>
                <c:pt idx="959">
                  <c:v>1.438499999999991</c:v>
                </c:pt>
                <c:pt idx="960">
                  <c:v>1.44</c:v>
                </c:pt>
                <c:pt idx="961">
                  <c:v>1.441499999999986</c:v>
                </c:pt>
                <c:pt idx="962">
                  <c:v>1.4429999999999901</c:v>
                </c:pt>
                <c:pt idx="963">
                  <c:v>1.444499999999991</c:v>
                </c:pt>
                <c:pt idx="964">
                  <c:v>1.446</c:v>
                </c:pt>
                <c:pt idx="965">
                  <c:v>1.4474999999999869</c:v>
                </c:pt>
                <c:pt idx="966">
                  <c:v>1.4489999999999901</c:v>
                </c:pt>
                <c:pt idx="967">
                  <c:v>1.450499999999991</c:v>
                </c:pt>
                <c:pt idx="968">
                  <c:v>1.452</c:v>
                </c:pt>
                <c:pt idx="969">
                  <c:v>1.453499999999988</c:v>
                </c:pt>
                <c:pt idx="970">
                  <c:v>1.4549999999999901</c:v>
                </c:pt>
                <c:pt idx="971">
                  <c:v>1.456499999999991</c:v>
                </c:pt>
                <c:pt idx="972">
                  <c:v>1.458</c:v>
                </c:pt>
                <c:pt idx="973">
                  <c:v>1.459499999999988</c:v>
                </c:pt>
                <c:pt idx="974">
                  <c:v>1.4609999999999901</c:v>
                </c:pt>
                <c:pt idx="975">
                  <c:v>1.462499999999991</c:v>
                </c:pt>
                <c:pt idx="976">
                  <c:v>1.464</c:v>
                </c:pt>
                <c:pt idx="977">
                  <c:v>1.465499999999988</c:v>
                </c:pt>
                <c:pt idx="978">
                  <c:v>1.4669999999999901</c:v>
                </c:pt>
                <c:pt idx="979">
                  <c:v>1.468499999999991</c:v>
                </c:pt>
                <c:pt idx="980">
                  <c:v>1.47</c:v>
                </c:pt>
                <c:pt idx="981">
                  <c:v>1.471499999999988</c:v>
                </c:pt>
                <c:pt idx="982">
                  <c:v>1.4729999999999901</c:v>
                </c:pt>
                <c:pt idx="983">
                  <c:v>1.474499999999991</c:v>
                </c:pt>
                <c:pt idx="984">
                  <c:v>1.476</c:v>
                </c:pt>
                <c:pt idx="985">
                  <c:v>1.477499999999988</c:v>
                </c:pt>
                <c:pt idx="986">
                  <c:v>1.4789999999999901</c:v>
                </c:pt>
                <c:pt idx="987">
                  <c:v>1.4804999999999919</c:v>
                </c:pt>
                <c:pt idx="988">
                  <c:v>1.482</c:v>
                </c:pt>
                <c:pt idx="989">
                  <c:v>1.4834999999999881</c:v>
                </c:pt>
                <c:pt idx="990">
                  <c:v>1.4849999999999901</c:v>
                </c:pt>
                <c:pt idx="991">
                  <c:v>1.4864999999999919</c:v>
                </c:pt>
                <c:pt idx="992">
                  <c:v>1.488</c:v>
                </c:pt>
                <c:pt idx="993">
                  <c:v>1.4894999999999881</c:v>
                </c:pt>
                <c:pt idx="994">
                  <c:v>1.490999999999991</c:v>
                </c:pt>
                <c:pt idx="995">
                  <c:v>1.4924999999999919</c:v>
                </c:pt>
                <c:pt idx="996">
                  <c:v>1.494</c:v>
                </c:pt>
                <c:pt idx="997">
                  <c:v>1.4954999999999881</c:v>
                </c:pt>
                <c:pt idx="998">
                  <c:v>1.496999999999991</c:v>
                </c:pt>
                <c:pt idx="999">
                  <c:v>1.4984999999999919</c:v>
                </c:pt>
                <c:pt idx="1000">
                  <c:v>1.5</c:v>
                </c:pt>
                <c:pt idx="1001">
                  <c:v>1.501499999999989</c:v>
                </c:pt>
                <c:pt idx="1002">
                  <c:v>1.502999999999991</c:v>
                </c:pt>
                <c:pt idx="1003">
                  <c:v>1.504499999999992</c:v>
                </c:pt>
                <c:pt idx="1004">
                  <c:v>1.506</c:v>
                </c:pt>
                <c:pt idx="1005">
                  <c:v>1.5074999999999901</c:v>
                </c:pt>
                <c:pt idx="1006">
                  <c:v>1.508999999999991</c:v>
                </c:pt>
                <c:pt idx="1007">
                  <c:v>1.5105</c:v>
                </c:pt>
                <c:pt idx="1008">
                  <c:v>1.512</c:v>
                </c:pt>
                <c:pt idx="1009">
                  <c:v>1.5134999999999901</c:v>
                </c:pt>
                <c:pt idx="1010">
                  <c:v>1.514999999999991</c:v>
                </c:pt>
                <c:pt idx="1011">
                  <c:v>1.5165</c:v>
                </c:pt>
                <c:pt idx="1012">
                  <c:v>1.518</c:v>
                </c:pt>
                <c:pt idx="1013">
                  <c:v>1.5194999999999901</c:v>
                </c:pt>
                <c:pt idx="1014">
                  <c:v>1.520999999999991</c:v>
                </c:pt>
                <c:pt idx="1015">
                  <c:v>1.5225</c:v>
                </c:pt>
                <c:pt idx="1016">
                  <c:v>1.524</c:v>
                </c:pt>
                <c:pt idx="1017">
                  <c:v>1.5254999999999901</c:v>
                </c:pt>
                <c:pt idx="1018">
                  <c:v>1.526999999999991</c:v>
                </c:pt>
                <c:pt idx="1019">
                  <c:v>1.5285</c:v>
                </c:pt>
                <c:pt idx="1020">
                  <c:v>1.53</c:v>
                </c:pt>
                <c:pt idx="1021">
                  <c:v>1.5314999999999901</c:v>
                </c:pt>
                <c:pt idx="1022">
                  <c:v>1.532999999999991</c:v>
                </c:pt>
                <c:pt idx="1023">
                  <c:v>1.5345</c:v>
                </c:pt>
                <c:pt idx="1024">
                  <c:v>1.536</c:v>
                </c:pt>
                <c:pt idx="1025">
                  <c:v>1.5374999999999901</c:v>
                </c:pt>
                <c:pt idx="1026">
                  <c:v>1.538999999999991</c:v>
                </c:pt>
                <c:pt idx="1027">
                  <c:v>1.5405</c:v>
                </c:pt>
                <c:pt idx="1028">
                  <c:v>1.542</c:v>
                </c:pt>
                <c:pt idx="1029">
                  <c:v>1.5434999999999901</c:v>
                </c:pt>
                <c:pt idx="1030">
                  <c:v>1.5449999999999919</c:v>
                </c:pt>
                <c:pt idx="1031">
                  <c:v>1.5465</c:v>
                </c:pt>
                <c:pt idx="1032">
                  <c:v>1.548</c:v>
                </c:pt>
                <c:pt idx="1033">
                  <c:v>1.5494999999999901</c:v>
                </c:pt>
                <c:pt idx="1034">
                  <c:v>1.5509999999999919</c:v>
                </c:pt>
                <c:pt idx="1035">
                  <c:v>1.5525</c:v>
                </c:pt>
                <c:pt idx="1036">
                  <c:v>1.554</c:v>
                </c:pt>
                <c:pt idx="1037">
                  <c:v>1.555499999999991</c:v>
                </c:pt>
                <c:pt idx="1038">
                  <c:v>1.5569999999999919</c:v>
                </c:pt>
                <c:pt idx="1039">
                  <c:v>1.5585</c:v>
                </c:pt>
                <c:pt idx="1040">
                  <c:v>1.56</c:v>
                </c:pt>
                <c:pt idx="1041">
                  <c:v>1.561499999999991</c:v>
                </c:pt>
                <c:pt idx="1042">
                  <c:v>1.562999999999992</c:v>
                </c:pt>
                <c:pt idx="1043">
                  <c:v>1.5645</c:v>
                </c:pt>
                <c:pt idx="1044">
                  <c:v>1.5660000000000001</c:v>
                </c:pt>
                <c:pt idx="1045">
                  <c:v>1.567499999999991</c:v>
                </c:pt>
                <c:pt idx="1046">
                  <c:v>1.569</c:v>
                </c:pt>
                <c:pt idx="1047">
                  <c:v>1.5705</c:v>
                </c:pt>
                <c:pt idx="1048">
                  <c:v>1.5720000000000001</c:v>
                </c:pt>
                <c:pt idx="1049">
                  <c:v>1.573499999999991</c:v>
                </c:pt>
                <c:pt idx="1050">
                  <c:v>1.575</c:v>
                </c:pt>
                <c:pt idx="1051">
                  <c:v>1.5765</c:v>
                </c:pt>
                <c:pt idx="1052">
                  <c:v>1.5780000000000001</c:v>
                </c:pt>
                <c:pt idx="1053">
                  <c:v>1.579499999999991</c:v>
                </c:pt>
                <c:pt idx="1054">
                  <c:v>1.581</c:v>
                </c:pt>
                <c:pt idx="1055">
                  <c:v>1.5825</c:v>
                </c:pt>
                <c:pt idx="1056">
                  <c:v>1.5840000000000001</c:v>
                </c:pt>
                <c:pt idx="1057">
                  <c:v>1.585499999999991</c:v>
                </c:pt>
                <c:pt idx="1058">
                  <c:v>1.587</c:v>
                </c:pt>
                <c:pt idx="1059">
                  <c:v>1.5885</c:v>
                </c:pt>
                <c:pt idx="1060">
                  <c:v>1.59</c:v>
                </c:pt>
                <c:pt idx="1061">
                  <c:v>1.591499999999991</c:v>
                </c:pt>
                <c:pt idx="1062">
                  <c:v>1.593</c:v>
                </c:pt>
                <c:pt idx="1063">
                  <c:v>1.5945</c:v>
                </c:pt>
                <c:pt idx="1064">
                  <c:v>1.5960000000000001</c:v>
                </c:pt>
                <c:pt idx="1065">
                  <c:v>1.597499999999991</c:v>
                </c:pt>
                <c:pt idx="1066">
                  <c:v>1.599</c:v>
                </c:pt>
                <c:pt idx="1067">
                  <c:v>1.6005</c:v>
                </c:pt>
                <c:pt idx="1068">
                  <c:v>1.6020000000000001</c:v>
                </c:pt>
                <c:pt idx="1069">
                  <c:v>1.6034999999999919</c:v>
                </c:pt>
                <c:pt idx="1070">
                  <c:v>1.605</c:v>
                </c:pt>
                <c:pt idx="1071">
                  <c:v>1.6065</c:v>
                </c:pt>
                <c:pt idx="1072">
                  <c:v>1.6080000000000001</c:v>
                </c:pt>
                <c:pt idx="1073">
                  <c:v>1.6094999999999919</c:v>
                </c:pt>
                <c:pt idx="1074">
                  <c:v>1.611</c:v>
                </c:pt>
                <c:pt idx="1075">
                  <c:v>1.6125</c:v>
                </c:pt>
                <c:pt idx="1076">
                  <c:v>1.6140000000000001</c:v>
                </c:pt>
                <c:pt idx="1077">
                  <c:v>1.6154999999999919</c:v>
                </c:pt>
                <c:pt idx="1078">
                  <c:v>1.617</c:v>
                </c:pt>
                <c:pt idx="1079">
                  <c:v>1.6185</c:v>
                </c:pt>
                <c:pt idx="1080">
                  <c:v>1.62</c:v>
                </c:pt>
                <c:pt idx="1081">
                  <c:v>1.6214999999999919</c:v>
                </c:pt>
                <c:pt idx="1082">
                  <c:v>1.623</c:v>
                </c:pt>
                <c:pt idx="1083">
                  <c:v>1.6245000000000001</c:v>
                </c:pt>
                <c:pt idx="1084">
                  <c:v>1.625999999999991</c:v>
                </c:pt>
                <c:pt idx="1085">
                  <c:v>1.627499999999992</c:v>
                </c:pt>
                <c:pt idx="1086">
                  <c:v>1.629</c:v>
                </c:pt>
                <c:pt idx="1087">
                  <c:v>1.6305000000000001</c:v>
                </c:pt>
                <c:pt idx="1088">
                  <c:v>1.631999999999991</c:v>
                </c:pt>
                <c:pt idx="1089">
                  <c:v>1.6335</c:v>
                </c:pt>
                <c:pt idx="1090">
                  <c:v>1.635</c:v>
                </c:pt>
                <c:pt idx="1091">
                  <c:v>1.6365000000000001</c:v>
                </c:pt>
                <c:pt idx="1092">
                  <c:v>1.637999999999991</c:v>
                </c:pt>
                <c:pt idx="1093">
                  <c:v>1.6395</c:v>
                </c:pt>
                <c:pt idx="1094">
                  <c:v>1.641</c:v>
                </c:pt>
                <c:pt idx="1095">
                  <c:v>1.6425000000000001</c:v>
                </c:pt>
                <c:pt idx="1096">
                  <c:v>1.643999999999991</c:v>
                </c:pt>
                <c:pt idx="1097">
                  <c:v>1.6455</c:v>
                </c:pt>
                <c:pt idx="1098">
                  <c:v>1.647</c:v>
                </c:pt>
                <c:pt idx="1099">
                  <c:v>1.6485000000000001</c:v>
                </c:pt>
                <c:pt idx="1100">
                  <c:v>1.65</c:v>
                </c:pt>
                <c:pt idx="1101">
                  <c:v>1.6515</c:v>
                </c:pt>
                <c:pt idx="1102">
                  <c:v>1.653</c:v>
                </c:pt>
                <c:pt idx="1103">
                  <c:v>1.6545000000000001</c:v>
                </c:pt>
                <c:pt idx="1104">
                  <c:v>1.655999999999991</c:v>
                </c:pt>
                <c:pt idx="1105">
                  <c:v>1.6575</c:v>
                </c:pt>
                <c:pt idx="1106">
                  <c:v>1.659</c:v>
                </c:pt>
                <c:pt idx="1107">
                  <c:v>1.6605000000000001</c:v>
                </c:pt>
                <c:pt idx="1108">
                  <c:v>1.661999999999991</c:v>
                </c:pt>
                <c:pt idx="1109">
                  <c:v>1.6635</c:v>
                </c:pt>
                <c:pt idx="1110">
                  <c:v>1.665</c:v>
                </c:pt>
                <c:pt idx="1111">
                  <c:v>1.6665000000000001</c:v>
                </c:pt>
                <c:pt idx="1112">
                  <c:v>1.6679999999999919</c:v>
                </c:pt>
                <c:pt idx="1113">
                  <c:v>1.6695</c:v>
                </c:pt>
                <c:pt idx="1114">
                  <c:v>1.671</c:v>
                </c:pt>
                <c:pt idx="1115">
                  <c:v>1.6725000000000001</c:v>
                </c:pt>
                <c:pt idx="1116">
                  <c:v>1.6739999999999919</c:v>
                </c:pt>
                <c:pt idx="1117">
                  <c:v>1.6755</c:v>
                </c:pt>
                <c:pt idx="1118">
                  <c:v>1.677</c:v>
                </c:pt>
                <c:pt idx="1119">
                  <c:v>1.6785000000000001</c:v>
                </c:pt>
                <c:pt idx="1120">
                  <c:v>1.6800000000000079</c:v>
                </c:pt>
                <c:pt idx="1121">
                  <c:v>1.6815</c:v>
                </c:pt>
                <c:pt idx="1122">
                  <c:v>1.6830000000000001</c:v>
                </c:pt>
                <c:pt idx="1123">
                  <c:v>1.6845000000000001</c:v>
                </c:pt>
                <c:pt idx="1124">
                  <c:v>1.6859999999999919</c:v>
                </c:pt>
                <c:pt idx="1125">
                  <c:v>1.6875</c:v>
                </c:pt>
                <c:pt idx="1126">
                  <c:v>1.6890000000000001</c:v>
                </c:pt>
                <c:pt idx="1127">
                  <c:v>1.6904999999999999</c:v>
                </c:pt>
                <c:pt idx="1128">
                  <c:v>1.691999999999992</c:v>
                </c:pt>
                <c:pt idx="1129">
                  <c:v>1.6935</c:v>
                </c:pt>
                <c:pt idx="1130">
                  <c:v>1.6950000000000001</c:v>
                </c:pt>
                <c:pt idx="1131">
                  <c:v>1.6964999999999999</c:v>
                </c:pt>
                <c:pt idx="1132">
                  <c:v>1.6980000000000079</c:v>
                </c:pt>
                <c:pt idx="1133">
                  <c:v>1.6995</c:v>
                </c:pt>
                <c:pt idx="1134">
                  <c:v>1.7009999999999941</c:v>
                </c:pt>
                <c:pt idx="1135">
                  <c:v>1.702499999999995</c:v>
                </c:pt>
                <c:pt idx="1136">
                  <c:v>1.7040000000000031</c:v>
                </c:pt>
                <c:pt idx="1137">
                  <c:v>1.705499999999992</c:v>
                </c:pt>
                <c:pt idx="1138">
                  <c:v>1.7069999999999941</c:v>
                </c:pt>
                <c:pt idx="1139">
                  <c:v>1.708499999999995</c:v>
                </c:pt>
                <c:pt idx="1140">
                  <c:v>1.7100000000000031</c:v>
                </c:pt>
                <c:pt idx="1141">
                  <c:v>1.711499999999992</c:v>
                </c:pt>
                <c:pt idx="1142">
                  <c:v>1.7129999999999941</c:v>
                </c:pt>
                <c:pt idx="1143">
                  <c:v>1.714499999999995</c:v>
                </c:pt>
                <c:pt idx="1144">
                  <c:v>1.7160000000000031</c:v>
                </c:pt>
                <c:pt idx="1145">
                  <c:v>1.717499999999992</c:v>
                </c:pt>
                <c:pt idx="1146">
                  <c:v>1.718999999999995</c:v>
                </c:pt>
                <c:pt idx="1147">
                  <c:v>1.720499999999995</c:v>
                </c:pt>
                <c:pt idx="1148">
                  <c:v>1.722000000000004</c:v>
                </c:pt>
                <c:pt idx="1149">
                  <c:v>1.723499999999992</c:v>
                </c:pt>
                <c:pt idx="1150">
                  <c:v>1.724999999999995</c:v>
                </c:pt>
                <c:pt idx="1151">
                  <c:v>1.726499999999995</c:v>
                </c:pt>
                <c:pt idx="1152">
                  <c:v>1.728000000000004</c:v>
                </c:pt>
                <c:pt idx="1153">
                  <c:v>1.7294999999999929</c:v>
                </c:pt>
                <c:pt idx="1154">
                  <c:v>1.730999999999995</c:v>
                </c:pt>
                <c:pt idx="1155">
                  <c:v>1.732499999999995</c:v>
                </c:pt>
                <c:pt idx="1156">
                  <c:v>1.734000000000004</c:v>
                </c:pt>
                <c:pt idx="1157">
                  <c:v>1.735499999999994</c:v>
                </c:pt>
                <c:pt idx="1158">
                  <c:v>1.736999999999995</c:v>
                </c:pt>
                <c:pt idx="1159">
                  <c:v>1.738499999999995</c:v>
                </c:pt>
                <c:pt idx="1160">
                  <c:v>1.740000000000004</c:v>
                </c:pt>
                <c:pt idx="1161">
                  <c:v>1.7414999999999941</c:v>
                </c:pt>
                <c:pt idx="1162">
                  <c:v>1.742999999999995</c:v>
                </c:pt>
                <c:pt idx="1163">
                  <c:v>1.7444999999999951</c:v>
                </c:pt>
                <c:pt idx="1164">
                  <c:v>1.746000000000004</c:v>
                </c:pt>
                <c:pt idx="1165">
                  <c:v>1.7474999999999941</c:v>
                </c:pt>
                <c:pt idx="1166">
                  <c:v>1.748999999999995</c:v>
                </c:pt>
                <c:pt idx="1167">
                  <c:v>1.7504999999999951</c:v>
                </c:pt>
                <c:pt idx="1168">
                  <c:v>1.752000000000004</c:v>
                </c:pt>
                <c:pt idx="1169">
                  <c:v>1.7534999999999941</c:v>
                </c:pt>
                <c:pt idx="1170">
                  <c:v>1.754999999999995</c:v>
                </c:pt>
                <c:pt idx="1171">
                  <c:v>1.7565000000000031</c:v>
                </c:pt>
                <c:pt idx="1172">
                  <c:v>1.758000000000004</c:v>
                </c:pt>
                <c:pt idx="1173">
                  <c:v>1.7594999999999941</c:v>
                </c:pt>
                <c:pt idx="1174">
                  <c:v>1.760999999999995</c:v>
                </c:pt>
                <c:pt idx="1175">
                  <c:v>1.7625000000000031</c:v>
                </c:pt>
                <c:pt idx="1176">
                  <c:v>1.764000000000004</c:v>
                </c:pt>
                <c:pt idx="1177">
                  <c:v>1.7654999999999941</c:v>
                </c:pt>
                <c:pt idx="1178">
                  <c:v>1.766999999999995</c:v>
                </c:pt>
                <c:pt idx="1179">
                  <c:v>1.7685000000000031</c:v>
                </c:pt>
                <c:pt idx="1180">
                  <c:v>1.770000000000004</c:v>
                </c:pt>
                <c:pt idx="1181">
                  <c:v>1.7714999999999941</c:v>
                </c:pt>
                <c:pt idx="1182">
                  <c:v>1.772999999999995</c:v>
                </c:pt>
                <c:pt idx="1183">
                  <c:v>1.7745000000000031</c:v>
                </c:pt>
                <c:pt idx="1184">
                  <c:v>1.7760000000000049</c:v>
                </c:pt>
                <c:pt idx="1185">
                  <c:v>1.777499999999995</c:v>
                </c:pt>
                <c:pt idx="1186">
                  <c:v>1.778999999999995</c:v>
                </c:pt>
                <c:pt idx="1187">
                  <c:v>1.7805000000000031</c:v>
                </c:pt>
                <c:pt idx="1188">
                  <c:v>1.7820000000000049</c:v>
                </c:pt>
                <c:pt idx="1189">
                  <c:v>1.783499999999995</c:v>
                </c:pt>
                <c:pt idx="1190">
                  <c:v>1.784999999999995</c:v>
                </c:pt>
                <c:pt idx="1191">
                  <c:v>1.786500000000004</c:v>
                </c:pt>
                <c:pt idx="1192">
                  <c:v>1.7880000000000049</c:v>
                </c:pt>
                <c:pt idx="1193">
                  <c:v>1.789499999999995</c:v>
                </c:pt>
                <c:pt idx="1194">
                  <c:v>1.790999999999995</c:v>
                </c:pt>
                <c:pt idx="1195">
                  <c:v>1.792500000000004</c:v>
                </c:pt>
                <c:pt idx="1196">
                  <c:v>1.7940000000000049</c:v>
                </c:pt>
                <c:pt idx="1197">
                  <c:v>1.795499999999995</c:v>
                </c:pt>
                <c:pt idx="1198">
                  <c:v>1.796999999999995</c:v>
                </c:pt>
                <c:pt idx="1199">
                  <c:v>1.798500000000004</c:v>
                </c:pt>
                <c:pt idx="1200">
                  <c:v>1.8</c:v>
                </c:pt>
                <c:pt idx="1201">
                  <c:v>1.801499999999991</c:v>
                </c:pt>
                <c:pt idx="1202">
                  <c:v>1.8029999999999919</c:v>
                </c:pt>
                <c:pt idx="1203">
                  <c:v>1.8045</c:v>
                </c:pt>
                <c:pt idx="1204">
                  <c:v>1.806</c:v>
                </c:pt>
                <c:pt idx="1205">
                  <c:v>1.807499999999991</c:v>
                </c:pt>
                <c:pt idx="1206">
                  <c:v>1.8089999999999919</c:v>
                </c:pt>
                <c:pt idx="1207">
                  <c:v>1.8105</c:v>
                </c:pt>
                <c:pt idx="1208">
                  <c:v>1.8120000000000001</c:v>
                </c:pt>
                <c:pt idx="1209">
                  <c:v>1.813499999999991</c:v>
                </c:pt>
                <c:pt idx="1210">
                  <c:v>1.814999999999992</c:v>
                </c:pt>
                <c:pt idx="1211">
                  <c:v>1.8165</c:v>
                </c:pt>
                <c:pt idx="1212">
                  <c:v>1.8180000000000001</c:v>
                </c:pt>
                <c:pt idx="1213">
                  <c:v>1.819499999999991</c:v>
                </c:pt>
                <c:pt idx="1214">
                  <c:v>1.821</c:v>
                </c:pt>
                <c:pt idx="1215">
                  <c:v>1.8225</c:v>
                </c:pt>
                <c:pt idx="1216">
                  <c:v>1.8240000000000001</c:v>
                </c:pt>
                <c:pt idx="1217">
                  <c:v>1.825499999999991</c:v>
                </c:pt>
                <c:pt idx="1218">
                  <c:v>1.827</c:v>
                </c:pt>
                <c:pt idx="1219">
                  <c:v>1.8285</c:v>
                </c:pt>
                <c:pt idx="1220">
                  <c:v>1.83</c:v>
                </c:pt>
                <c:pt idx="1221">
                  <c:v>1.831499999999991</c:v>
                </c:pt>
                <c:pt idx="1222">
                  <c:v>1.833</c:v>
                </c:pt>
                <c:pt idx="1223">
                  <c:v>1.8345</c:v>
                </c:pt>
                <c:pt idx="1224">
                  <c:v>1.8360000000000001</c:v>
                </c:pt>
                <c:pt idx="1225">
                  <c:v>1.837499999999991</c:v>
                </c:pt>
                <c:pt idx="1226">
                  <c:v>1.839</c:v>
                </c:pt>
                <c:pt idx="1227">
                  <c:v>1.8405</c:v>
                </c:pt>
                <c:pt idx="1228">
                  <c:v>1.8420000000000001</c:v>
                </c:pt>
                <c:pt idx="1229">
                  <c:v>1.843499999999991</c:v>
                </c:pt>
                <c:pt idx="1230">
                  <c:v>1.845</c:v>
                </c:pt>
                <c:pt idx="1231">
                  <c:v>1.8465</c:v>
                </c:pt>
                <c:pt idx="1232">
                  <c:v>1.8480000000000001</c:v>
                </c:pt>
                <c:pt idx="1233">
                  <c:v>1.849499999999991</c:v>
                </c:pt>
                <c:pt idx="1234">
                  <c:v>1.851</c:v>
                </c:pt>
                <c:pt idx="1235">
                  <c:v>1.8525</c:v>
                </c:pt>
                <c:pt idx="1236">
                  <c:v>1.8540000000000001</c:v>
                </c:pt>
                <c:pt idx="1237">
                  <c:v>1.8554999999999919</c:v>
                </c:pt>
                <c:pt idx="1238">
                  <c:v>1.857</c:v>
                </c:pt>
                <c:pt idx="1239">
                  <c:v>1.8585</c:v>
                </c:pt>
                <c:pt idx="1240">
                  <c:v>1.86</c:v>
                </c:pt>
                <c:pt idx="1241">
                  <c:v>1.8614999999999919</c:v>
                </c:pt>
                <c:pt idx="1242">
                  <c:v>1.863</c:v>
                </c:pt>
                <c:pt idx="1243">
                  <c:v>1.8645</c:v>
                </c:pt>
                <c:pt idx="1244">
                  <c:v>1.8660000000000001</c:v>
                </c:pt>
                <c:pt idx="1245">
                  <c:v>1.8674999999999919</c:v>
                </c:pt>
                <c:pt idx="1246">
                  <c:v>1.869</c:v>
                </c:pt>
                <c:pt idx="1247">
                  <c:v>1.8705000000000001</c:v>
                </c:pt>
                <c:pt idx="1248">
                  <c:v>1.8720000000000001</c:v>
                </c:pt>
                <c:pt idx="1249">
                  <c:v>1.8734999999999919</c:v>
                </c:pt>
                <c:pt idx="1250">
                  <c:v>1.875</c:v>
                </c:pt>
                <c:pt idx="1251">
                  <c:v>1.8765000000000001</c:v>
                </c:pt>
                <c:pt idx="1252">
                  <c:v>1.877999999999991</c:v>
                </c:pt>
                <c:pt idx="1253">
                  <c:v>1.879499999999992</c:v>
                </c:pt>
                <c:pt idx="1254">
                  <c:v>1.881</c:v>
                </c:pt>
                <c:pt idx="1255">
                  <c:v>1.8825000000000001</c:v>
                </c:pt>
                <c:pt idx="1256">
                  <c:v>1.883999999999991</c:v>
                </c:pt>
                <c:pt idx="1257">
                  <c:v>1.8855</c:v>
                </c:pt>
                <c:pt idx="1258">
                  <c:v>1.887</c:v>
                </c:pt>
                <c:pt idx="1259">
                  <c:v>1.8885000000000001</c:v>
                </c:pt>
                <c:pt idx="1260">
                  <c:v>1.89</c:v>
                </c:pt>
                <c:pt idx="1261">
                  <c:v>1.8915</c:v>
                </c:pt>
                <c:pt idx="1262">
                  <c:v>1.893</c:v>
                </c:pt>
                <c:pt idx="1263">
                  <c:v>1.8945000000000001</c:v>
                </c:pt>
                <c:pt idx="1264">
                  <c:v>1.895999999999991</c:v>
                </c:pt>
                <c:pt idx="1265">
                  <c:v>1.8975</c:v>
                </c:pt>
                <c:pt idx="1266">
                  <c:v>1.899</c:v>
                </c:pt>
                <c:pt idx="1267">
                  <c:v>1.900499999999995</c:v>
                </c:pt>
                <c:pt idx="1268">
                  <c:v>1.901999999999987</c:v>
                </c:pt>
                <c:pt idx="1269">
                  <c:v>1.9034999999999911</c:v>
                </c:pt>
                <c:pt idx="1270">
                  <c:v>1.904999999999994</c:v>
                </c:pt>
                <c:pt idx="1271">
                  <c:v>1.9064999999999961</c:v>
                </c:pt>
                <c:pt idx="1272">
                  <c:v>1.907999999999987</c:v>
                </c:pt>
                <c:pt idx="1273">
                  <c:v>1.9094999999999911</c:v>
                </c:pt>
                <c:pt idx="1274">
                  <c:v>1.910999999999994</c:v>
                </c:pt>
                <c:pt idx="1275">
                  <c:v>1.9124999999999961</c:v>
                </c:pt>
                <c:pt idx="1276">
                  <c:v>1.913999999999987</c:v>
                </c:pt>
                <c:pt idx="1277">
                  <c:v>1.9154999999999911</c:v>
                </c:pt>
                <c:pt idx="1278">
                  <c:v>1.9169999999999949</c:v>
                </c:pt>
                <c:pt idx="1279">
                  <c:v>1.9184999999999961</c:v>
                </c:pt>
                <c:pt idx="1280">
                  <c:v>1.9200000000000019</c:v>
                </c:pt>
                <c:pt idx="1281">
                  <c:v>1.9214999999999911</c:v>
                </c:pt>
                <c:pt idx="1282">
                  <c:v>1.9229999999999949</c:v>
                </c:pt>
                <c:pt idx="1283">
                  <c:v>1.9244999999999961</c:v>
                </c:pt>
                <c:pt idx="1284">
                  <c:v>1.9259999999999871</c:v>
                </c:pt>
                <c:pt idx="1285">
                  <c:v>1.9274999999999911</c:v>
                </c:pt>
                <c:pt idx="1286">
                  <c:v>1.9289999999999949</c:v>
                </c:pt>
                <c:pt idx="1287">
                  <c:v>1.9304999999999961</c:v>
                </c:pt>
                <c:pt idx="1288">
                  <c:v>1.9319999999999871</c:v>
                </c:pt>
                <c:pt idx="1289">
                  <c:v>1.9334999999999929</c:v>
                </c:pt>
                <c:pt idx="1290">
                  <c:v>1.9349999999999949</c:v>
                </c:pt>
                <c:pt idx="1291">
                  <c:v>1.9364999999999959</c:v>
                </c:pt>
                <c:pt idx="1292">
                  <c:v>1.9379999999999871</c:v>
                </c:pt>
                <c:pt idx="1293">
                  <c:v>1.9394999999999929</c:v>
                </c:pt>
                <c:pt idx="1294">
                  <c:v>1.940999999999995</c:v>
                </c:pt>
                <c:pt idx="1295">
                  <c:v>1.9424999999999959</c:v>
                </c:pt>
                <c:pt idx="1296">
                  <c:v>1.9440000000000039</c:v>
                </c:pt>
                <c:pt idx="1297">
                  <c:v>1.9454999999999929</c:v>
                </c:pt>
                <c:pt idx="1298">
                  <c:v>1.946999999999995</c:v>
                </c:pt>
                <c:pt idx="1299">
                  <c:v>1.9484999999999959</c:v>
                </c:pt>
                <c:pt idx="1300">
                  <c:v>1.950000000000004</c:v>
                </c:pt>
                <c:pt idx="1301">
                  <c:v>1.9514999999999929</c:v>
                </c:pt>
                <c:pt idx="1302">
                  <c:v>1.952999999999995</c:v>
                </c:pt>
                <c:pt idx="1303">
                  <c:v>1.9544999999999959</c:v>
                </c:pt>
                <c:pt idx="1304">
                  <c:v>1.956000000000004</c:v>
                </c:pt>
                <c:pt idx="1305">
                  <c:v>1.957499999999994</c:v>
                </c:pt>
                <c:pt idx="1306">
                  <c:v>1.958999999999995</c:v>
                </c:pt>
                <c:pt idx="1307">
                  <c:v>1.9604999999999959</c:v>
                </c:pt>
                <c:pt idx="1308">
                  <c:v>1.962000000000004</c:v>
                </c:pt>
                <c:pt idx="1309">
                  <c:v>1.963499999999994</c:v>
                </c:pt>
                <c:pt idx="1310">
                  <c:v>1.964999999999995</c:v>
                </c:pt>
                <c:pt idx="1311">
                  <c:v>1.9664999999999959</c:v>
                </c:pt>
                <c:pt idx="1312">
                  <c:v>1.968000000000004</c:v>
                </c:pt>
                <c:pt idx="1313">
                  <c:v>1.969499999999994</c:v>
                </c:pt>
                <c:pt idx="1314">
                  <c:v>1.9709999999999961</c:v>
                </c:pt>
                <c:pt idx="1315">
                  <c:v>1.9724999999999959</c:v>
                </c:pt>
                <c:pt idx="1316">
                  <c:v>1.9740000000000051</c:v>
                </c:pt>
                <c:pt idx="1317">
                  <c:v>1.975499999999994</c:v>
                </c:pt>
                <c:pt idx="1318">
                  <c:v>1.9769999999999961</c:v>
                </c:pt>
                <c:pt idx="1319">
                  <c:v>1.9784999999999959</c:v>
                </c:pt>
                <c:pt idx="1320">
                  <c:v>1.9800000000000051</c:v>
                </c:pt>
                <c:pt idx="1321">
                  <c:v>1.9814999999999949</c:v>
                </c:pt>
                <c:pt idx="1322">
                  <c:v>1.9829999999999961</c:v>
                </c:pt>
                <c:pt idx="1323">
                  <c:v>1.9844999999999959</c:v>
                </c:pt>
                <c:pt idx="1324">
                  <c:v>1.9860000000000051</c:v>
                </c:pt>
                <c:pt idx="1325">
                  <c:v>1.9874999999999949</c:v>
                </c:pt>
                <c:pt idx="1326">
                  <c:v>1.9889999999999961</c:v>
                </c:pt>
                <c:pt idx="1327">
                  <c:v>1.9904999999999959</c:v>
                </c:pt>
                <c:pt idx="1328">
                  <c:v>1.9920000000000051</c:v>
                </c:pt>
                <c:pt idx="1329">
                  <c:v>1.9934999999999949</c:v>
                </c:pt>
                <c:pt idx="1330">
                  <c:v>1.9949999999999961</c:v>
                </c:pt>
                <c:pt idx="1331">
                  <c:v>1.9964999999999959</c:v>
                </c:pt>
                <c:pt idx="1332">
                  <c:v>1.9980000000000051</c:v>
                </c:pt>
                <c:pt idx="1333">
                  <c:v>1.9994999999999949</c:v>
                </c:pt>
                <c:pt idx="1334">
                  <c:v>2.0009999999999999</c:v>
                </c:pt>
                <c:pt idx="1335">
                  <c:v>2.0024999999999982</c:v>
                </c:pt>
                <c:pt idx="1336">
                  <c:v>2.004</c:v>
                </c:pt>
                <c:pt idx="1337">
                  <c:v>2.0055000000000001</c:v>
                </c:pt>
                <c:pt idx="1338">
                  <c:v>2.0070000000000001</c:v>
                </c:pt>
                <c:pt idx="1339">
                  <c:v>2.0085000000000002</c:v>
                </c:pt>
                <c:pt idx="1340">
                  <c:v>2.0099999999999998</c:v>
                </c:pt>
                <c:pt idx="1341">
                  <c:v>2.0114999999999972</c:v>
                </c:pt>
                <c:pt idx="1342">
                  <c:v>2.0129999999999981</c:v>
                </c:pt>
                <c:pt idx="1343">
                  <c:v>2.0145</c:v>
                </c:pt>
                <c:pt idx="1344">
                  <c:v>2.0159999999999991</c:v>
                </c:pt>
                <c:pt idx="1345">
                  <c:v>2.0175000000000001</c:v>
                </c:pt>
                <c:pt idx="1346">
                  <c:v>2.0190000000000001</c:v>
                </c:pt>
                <c:pt idx="1347">
                  <c:v>2.0205000000000002</c:v>
                </c:pt>
                <c:pt idx="1348">
                  <c:v>2.0219999999999998</c:v>
                </c:pt>
                <c:pt idx="1349">
                  <c:v>2.0234999999999999</c:v>
                </c:pt>
                <c:pt idx="1350">
                  <c:v>2.0249999999999999</c:v>
                </c:pt>
                <c:pt idx="1351">
                  <c:v>2.0265</c:v>
                </c:pt>
                <c:pt idx="1352">
                  <c:v>2.028</c:v>
                </c:pt>
                <c:pt idx="1353">
                  <c:v>2.0295000000000001</c:v>
                </c:pt>
                <c:pt idx="1354">
                  <c:v>2.0310000000000001</c:v>
                </c:pt>
                <c:pt idx="1355">
                  <c:v>2.032499999999982</c:v>
                </c:pt>
                <c:pt idx="1356">
                  <c:v>2.0339999999999998</c:v>
                </c:pt>
                <c:pt idx="1357">
                  <c:v>2.0354999999999972</c:v>
                </c:pt>
                <c:pt idx="1358">
                  <c:v>2.0369999999999981</c:v>
                </c:pt>
                <c:pt idx="1359">
                  <c:v>2.0385</c:v>
                </c:pt>
                <c:pt idx="1360">
                  <c:v>2.04</c:v>
                </c:pt>
                <c:pt idx="1361">
                  <c:v>2.0415000000000001</c:v>
                </c:pt>
                <c:pt idx="1362">
                  <c:v>2.0430000000000001</c:v>
                </c:pt>
                <c:pt idx="1363">
                  <c:v>2.0445000000000002</c:v>
                </c:pt>
                <c:pt idx="1364">
                  <c:v>2.0459999999999998</c:v>
                </c:pt>
                <c:pt idx="1365">
                  <c:v>2.0474999999999999</c:v>
                </c:pt>
                <c:pt idx="1366">
                  <c:v>2.0489999999999999</c:v>
                </c:pt>
                <c:pt idx="1367">
                  <c:v>2.0505</c:v>
                </c:pt>
                <c:pt idx="1368">
                  <c:v>2.0519999999999992</c:v>
                </c:pt>
                <c:pt idx="1369">
                  <c:v>2.0535000000000001</c:v>
                </c:pt>
                <c:pt idx="1370">
                  <c:v>2.0550000000000002</c:v>
                </c:pt>
                <c:pt idx="1371">
                  <c:v>2.0564999999999971</c:v>
                </c:pt>
                <c:pt idx="1372">
                  <c:v>2.0579999999999998</c:v>
                </c:pt>
                <c:pt idx="1373">
                  <c:v>2.0594999999999981</c:v>
                </c:pt>
                <c:pt idx="1374">
                  <c:v>2.0609999999999999</c:v>
                </c:pt>
                <c:pt idx="1375">
                  <c:v>2.0625</c:v>
                </c:pt>
                <c:pt idx="1376">
                  <c:v>2.0640000000000001</c:v>
                </c:pt>
                <c:pt idx="1377">
                  <c:v>2.0655000000000001</c:v>
                </c:pt>
                <c:pt idx="1378">
                  <c:v>2.0670000000000002</c:v>
                </c:pt>
                <c:pt idx="1379">
                  <c:v>2.0684999999999998</c:v>
                </c:pt>
                <c:pt idx="1380">
                  <c:v>2.0699999999999998</c:v>
                </c:pt>
                <c:pt idx="1381">
                  <c:v>2.0714999999999981</c:v>
                </c:pt>
                <c:pt idx="1382">
                  <c:v>2.073</c:v>
                </c:pt>
                <c:pt idx="1383">
                  <c:v>2.0745</c:v>
                </c:pt>
                <c:pt idx="1384">
                  <c:v>2.0759999999999992</c:v>
                </c:pt>
                <c:pt idx="1385">
                  <c:v>2.0775000000000001</c:v>
                </c:pt>
                <c:pt idx="1386">
                  <c:v>2.0790000000000002</c:v>
                </c:pt>
                <c:pt idx="1387">
                  <c:v>2.0804999999999998</c:v>
                </c:pt>
                <c:pt idx="1388">
                  <c:v>2.0819999999999999</c:v>
                </c:pt>
                <c:pt idx="1389">
                  <c:v>2.0834999999999999</c:v>
                </c:pt>
                <c:pt idx="1390">
                  <c:v>2.085</c:v>
                </c:pt>
                <c:pt idx="1391">
                  <c:v>2.0865</c:v>
                </c:pt>
                <c:pt idx="1392">
                  <c:v>2.0880000000000001</c:v>
                </c:pt>
                <c:pt idx="1393">
                  <c:v>2.0895000000000001</c:v>
                </c:pt>
                <c:pt idx="1394">
                  <c:v>2.0910000000000002</c:v>
                </c:pt>
                <c:pt idx="1395">
                  <c:v>2.0924999999999971</c:v>
                </c:pt>
                <c:pt idx="1396">
                  <c:v>2.0939999999999999</c:v>
                </c:pt>
                <c:pt idx="1397">
                  <c:v>2.0954999999999981</c:v>
                </c:pt>
                <c:pt idx="1398">
                  <c:v>2.097</c:v>
                </c:pt>
                <c:pt idx="1399">
                  <c:v>2.0985</c:v>
                </c:pt>
                <c:pt idx="1400">
                  <c:v>2.1</c:v>
                </c:pt>
                <c:pt idx="1401">
                  <c:v>2.1015000000000001</c:v>
                </c:pt>
                <c:pt idx="1402">
                  <c:v>2.1030000000000002</c:v>
                </c:pt>
                <c:pt idx="1403">
                  <c:v>2.1044999999999998</c:v>
                </c:pt>
                <c:pt idx="1404">
                  <c:v>2.1059999999999999</c:v>
                </c:pt>
                <c:pt idx="1405">
                  <c:v>2.1074999999999999</c:v>
                </c:pt>
                <c:pt idx="1406">
                  <c:v>2.109</c:v>
                </c:pt>
                <c:pt idx="1407">
                  <c:v>2.1105</c:v>
                </c:pt>
                <c:pt idx="1408">
                  <c:v>2.1120000000000001</c:v>
                </c:pt>
                <c:pt idx="1409">
                  <c:v>2.1135000000000002</c:v>
                </c:pt>
                <c:pt idx="1410">
                  <c:v>2.1150000000000002</c:v>
                </c:pt>
                <c:pt idx="1411">
                  <c:v>2.1164999999999972</c:v>
                </c:pt>
                <c:pt idx="1412">
                  <c:v>2.1179999999999999</c:v>
                </c:pt>
                <c:pt idx="1413">
                  <c:v>2.1194999999999982</c:v>
                </c:pt>
                <c:pt idx="1414">
                  <c:v>2.121</c:v>
                </c:pt>
                <c:pt idx="1415">
                  <c:v>2.1225000000000001</c:v>
                </c:pt>
                <c:pt idx="1416">
                  <c:v>2.1240000000000001</c:v>
                </c:pt>
                <c:pt idx="1417">
                  <c:v>2.1255000000000002</c:v>
                </c:pt>
                <c:pt idx="1418">
                  <c:v>2.1269999999999998</c:v>
                </c:pt>
                <c:pt idx="1419">
                  <c:v>2.1284999999999998</c:v>
                </c:pt>
                <c:pt idx="1420">
                  <c:v>2.13</c:v>
                </c:pt>
                <c:pt idx="1421">
                  <c:v>2.1315</c:v>
                </c:pt>
                <c:pt idx="1422">
                  <c:v>2.133</c:v>
                </c:pt>
                <c:pt idx="1423">
                  <c:v>2.1345000000000001</c:v>
                </c:pt>
                <c:pt idx="1424">
                  <c:v>2.1360000000000001</c:v>
                </c:pt>
                <c:pt idx="1425">
                  <c:v>2.1375000000000002</c:v>
                </c:pt>
                <c:pt idx="1426">
                  <c:v>2.1389999999999998</c:v>
                </c:pt>
                <c:pt idx="1427">
                  <c:v>2.1404999999999998</c:v>
                </c:pt>
                <c:pt idx="1428">
                  <c:v>2.1419999999999999</c:v>
                </c:pt>
                <c:pt idx="1429">
                  <c:v>2.1435000000000182</c:v>
                </c:pt>
                <c:pt idx="1430">
                  <c:v>2.145</c:v>
                </c:pt>
                <c:pt idx="1431">
                  <c:v>2.1465000000000001</c:v>
                </c:pt>
                <c:pt idx="1432">
                  <c:v>2.1480000000000001</c:v>
                </c:pt>
                <c:pt idx="1433">
                  <c:v>2.1495000000000002</c:v>
                </c:pt>
                <c:pt idx="1434">
                  <c:v>2.1509999999999998</c:v>
                </c:pt>
                <c:pt idx="1435">
                  <c:v>2.1524999999999972</c:v>
                </c:pt>
                <c:pt idx="1436">
                  <c:v>2.1539999999999999</c:v>
                </c:pt>
                <c:pt idx="1437">
                  <c:v>2.1555</c:v>
                </c:pt>
                <c:pt idx="1438">
                  <c:v>2.157</c:v>
                </c:pt>
                <c:pt idx="1439">
                  <c:v>2.1585000000000001</c:v>
                </c:pt>
                <c:pt idx="1440">
                  <c:v>2.16</c:v>
                </c:pt>
                <c:pt idx="1441">
                  <c:v>2.1615000000000002</c:v>
                </c:pt>
                <c:pt idx="1442">
                  <c:v>2.1629999999999998</c:v>
                </c:pt>
                <c:pt idx="1443">
                  <c:v>2.1644999999999999</c:v>
                </c:pt>
                <c:pt idx="1444">
                  <c:v>2.1659999999999999</c:v>
                </c:pt>
                <c:pt idx="1445">
                  <c:v>2.1675000000000182</c:v>
                </c:pt>
                <c:pt idx="1446">
                  <c:v>2.169</c:v>
                </c:pt>
                <c:pt idx="1447">
                  <c:v>2.1705000000000001</c:v>
                </c:pt>
                <c:pt idx="1448">
                  <c:v>2.1720000000000002</c:v>
                </c:pt>
                <c:pt idx="1449">
                  <c:v>2.1735000000000002</c:v>
                </c:pt>
                <c:pt idx="1450">
                  <c:v>2.1749999999999998</c:v>
                </c:pt>
                <c:pt idx="1451">
                  <c:v>2.1764999999999981</c:v>
                </c:pt>
                <c:pt idx="1452">
                  <c:v>2.1779999999999999</c:v>
                </c:pt>
                <c:pt idx="1453">
                  <c:v>2.1795</c:v>
                </c:pt>
                <c:pt idx="1454">
                  <c:v>2.181</c:v>
                </c:pt>
                <c:pt idx="1455">
                  <c:v>2.1825000000000001</c:v>
                </c:pt>
                <c:pt idx="1456">
                  <c:v>2.1840000000000002</c:v>
                </c:pt>
                <c:pt idx="1457">
                  <c:v>2.1855000000000002</c:v>
                </c:pt>
                <c:pt idx="1458">
                  <c:v>2.1869999999999998</c:v>
                </c:pt>
                <c:pt idx="1459">
                  <c:v>2.1884999999999999</c:v>
                </c:pt>
                <c:pt idx="1460">
                  <c:v>2.19</c:v>
                </c:pt>
                <c:pt idx="1461">
                  <c:v>2.1915</c:v>
                </c:pt>
                <c:pt idx="1462">
                  <c:v>2.1930000000000001</c:v>
                </c:pt>
                <c:pt idx="1463">
                  <c:v>2.1945000000000001</c:v>
                </c:pt>
                <c:pt idx="1464">
                  <c:v>2.1960000000000002</c:v>
                </c:pt>
                <c:pt idx="1465">
                  <c:v>2.1974999999999998</c:v>
                </c:pt>
                <c:pt idx="1466">
                  <c:v>2.1989999999999998</c:v>
                </c:pt>
                <c:pt idx="1467">
                  <c:v>2.2004999999999999</c:v>
                </c:pt>
                <c:pt idx="1468">
                  <c:v>2.202</c:v>
                </c:pt>
                <c:pt idx="1469">
                  <c:v>2.2035000000000209</c:v>
                </c:pt>
                <c:pt idx="1470">
                  <c:v>2.2050000000000001</c:v>
                </c:pt>
                <c:pt idx="1471">
                  <c:v>2.2065000000000001</c:v>
                </c:pt>
                <c:pt idx="1472">
                  <c:v>2.2080000000000002</c:v>
                </c:pt>
                <c:pt idx="1473">
                  <c:v>2.2094999999999998</c:v>
                </c:pt>
                <c:pt idx="1474">
                  <c:v>2.2109999999999999</c:v>
                </c:pt>
                <c:pt idx="1475">
                  <c:v>2.2124999999999981</c:v>
                </c:pt>
                <c:pt idx="1476">
                  <c:v>2.214</c:v>
                </c:pt>
                <c:pt idx="1477">
                  <c:v>2.2155</c:v>
                </c:pt>
                <c:pt idx="1478">
                  <c:v>2.2170000000000001</c:v>
                </c:pt>
                <c:pt idx="1479">
                  <c:v>2.2185000000000001</c:v>
                </c:pt>
                <c:pt idx="1480">
                  <c:v>2.2200000000000002</c:v>
                </c:pt>
                <c:pt idx="1481">
                  <c:v>2.2214999999999998</c:v>
                </c:pt>
                <c:pt idx="1482">
                  <c:v>2.2229999999999999</c:v>
                </c:pt>
                <c:pt idx="1483">
                  <c:v>2.2244999999999999</c:v>
                </c:pt>
                <c:pt idx="1484">
                  <c:v>2.226</c:v>
                </c:pt>
                <c:pt idx="1485">
                  <c:v>2.2275000000000209</c:v>
                </c:pt>
                <c:pt idx="1486">
                  <c:v>2.2290000000000001</c:v>
                </c:pt>
                <c:pt idx="1487">
                  <c:v>2.2305000000000001</c:v>
                </c:pt>
                <c:pt idx="1488">
                  <c:v>2.2320000000000002</c:v>
                </c:pt>
                <c:pt idx="1489">
                  <c:v>2.2334999999999998</c:v>
                </c:pt>
                <c:pt idx="1490">
                  <c:v>2.2349999999999999</c:v>
                </c:pt>
                <c:pt idx="1491">
                  <c:v>2.2364999999999982</c:v>
                </c:pt>
                <c:pt idx="1492">
                  <c:v>2.238</c:v>
                </c:pt>
                <c:pt idx="1493">
                  <c:v>2.2395</c:v>
                </c:pt>
                <c:pt idx="1494">
                  <c:v>2.2410000000000001</c:v>
                </c:pt>
                <c:pt idx="1495">
                  <c:v>2.2425000000000002</c:v>
                </c:pt>
                <c:pt idx="1496">
                  <c:v>2.2440000000000002</c:v>
                </c:pt>
                <c:pt idx="1497">
                  <c:v>2.2454999999999998</c:v>
                </c:pt>
                <c:pt idx="1498">
                  <c:v>2.2469999999999999</c:v>
                </c:pt>
                <c:pt idx="1499">
                  <c:v>2.2484999999999999</c:v>
                </c:pt>
                <c:pt idx="1500">
                  <c:v>2.25</c:v>
                </c:pt>
                <c:pt idx="1501">
                  <c:v>2.2515000000000001</c:v>
                </c:pt>
                <c:pt idx="1502">
                  <c:v>2.2530000000000001</c:v>
                </c:pt>
                <c:pt idx="1503">
                  <c:v>2.2545000000000002</c:v>
                </c:pt>
                <c:pt idx="1504">
                  <c:v>2.2559999999999998</c:v>
                </c:pt>
                <c:pt idx="1505">
                  <c:v>2.2574999999999998</c:v>
                </c:pt>
                <c:pt idx="1506">
                  <c:v>2.2589999999999999</c:v>
                </c:pt>
                <c:pt idx="1507">
                  <c:v>2.2605000000000168</c:v>
                </c:pt>
                <c:pt idx="1508">
                  <c:v>2.262</c:v>
                </c:pt>
                <c:pt idx="1509">
                  <c:v>2.2635000000000209</c:v>
                </c:pt>
                <c:pt idx="1510">
                  <c:v>2.2650000000000001</c:v>
                </c:pt>
                <c:pt idx="1511">
                  <c:v>2.2665000000000002</c:v>
                </c:pt>
                <c:pt idx="1512">
                  <c:v>2.2679999999999998</c:v>
                </c:pt>
                <c:pt idx="1513">
                  <c:v>2.2694999999999999</c:v>
                </c:pt>
                <c:pt idx="1514">
                  <c:v>2.2709999999999999</c:v>
                </c:pt>
                <c:pt idx="1515">
                  <c:v>2.2725</c:v>
                </c:pt>
                <c:pt idx="1516">
                  <c:v>2.274</c:v>
                </c:pt>
                <c:pt idx="1517">
                  <c:v>2.2755000000000001</c:v>
                </c:pt>
                <c:pt idx="1518">
                  <c:v>2.2770000000000001</c:v>
                </c:pt>
                <c:pt idx="1519">
                  <c:v>2.2785000000000002</c:v>
                </c:pt>
                <c:pt idx="1520">
                  <c:v>2.2799999999999998</c:v>
                </c:pt>
                <c:pt idx="1521">
                  <c:v>2.2814999999999999</c:v>
                </c:pt>
                <c:pt idx="1522">
                  <c:v>2.2829999999999999</c:v>
                </c:pt>
                <c:pt idx="1523">
                  <c:v>2.2845000000000182</c:v>
                </c:pt>
                <c:pt idx="1524">
                  <c:v>2.286</c:v>
                </c:pt>
                <c:pt idx="1525">
                  <c:v>2.287500000000021</c:v>
                </c:pt>
                <c:pt idx="1526">
                  <c:v>2.2890000000000001</c:v>
                </c:pt>
                <c:pt idx="1527">
                  <c:v>2.2905000000000002</c:v>
                </c:pt>
                <c:pt idx="1528">
                  <c:v>2.2919999999999998</c:v>
                </c:pt>
                <c:pt idx="1529">
                  <c:v>2.2934999999999999</c:v>
                </c:pt>
                <c:pt idx="1530">
                  <c:v>2.2949999999999999</c:v>
                </c:pt>
                <c:pt idx="1531">
                  <c:v>2.2965</c:v>
                </c:pt>
                <c:pt idx="1532">
                  <c:v>2.298</c:v>
                </c:pt>
                <c:pt idx="1533">
                  <c:v>2.2995000000000001</c:v>
                </c:pt>
                <c:pt idx="1534">
                  <c:v>2.3010000000000002</c:v>
                </c:pt>
                <c:pt idx="1535">
                  <c:v>2.3024999999999971</c:v>
                </c:pt>
                <c:pt idx="1536">
                  <c:v>2.3039999999999998</c:v>
                </c:pt>
                <c:pt idx="1537">
                  <c:v>2.3054999999999981</c:v>
                </c:pt>
                <c:pt idx="1538">
                  <c:v>2.3069999999999982</c:v>
                </c:pt>
                <c:pt idx="1539">
                  <c:v>2.3085</c:v>
                </c:pt>
                <c:pt idx="1540">
                  <c:v>2.3099999999999992</c:v>
                </c:pt>
                <c:pt idx="1541">
                  <c:v>2.311499999999977</c:v>
                </c:pt>
                <c:pt idx="1542">
                  <c:v>2.3129999999999771</c:v>
                </c:pt>
                <c:pt idx="1543">
                  <c:v>2.3144999999999971</c:v>
                </c:pt>
                <c:pt idx="1544">
                  <c:v>2.3159999999999972</c:v>
                </c:pt>
                <c:pt idx="1545">
                  <c:v>2.3174999999999981</c:v>
                </c:pt>
                <c:pt idx="1546">
                  <c:v>2.3189999999999982</c:v>
                </c:pt>
                <c:pt idx="1547">
                  <c:v>2.3205</c:v>
                </c:pt>
                <c:pt idx="1548">
                  <c:v>2.3219999999999992</c:v>
                </c:pt>
                <c:pt idx="1549">
                  <c:v>2.3235000000000001</c:v>
                </c:pt>
                <c:pt idx="1550">
                  <c:v>2.3250000000000002</c:v>
                </c:pt>
                <c:pt idx="1551">
                  <c:v>2.3264999999999971</c:v>
                </c:pt>
                <c:pt idx="1552">
                  <c:v>2.3279999999999998</c:v>
                </c:pt>
                <c:pt idx="1553">
                  <c:v>2.3294999999999981</c:v>
                </c:pt>
                <c:pt idx="1554">
                  <c:v>2.3309999999999982</c:v>
                </c:pt>
                <c:pt idx="1555">
                  <c:v>2.332499999999976</c:v>
                </c:pt>
                <c:pt idx="1556">
                  <c:v>2.3339999999999992</c:v>
                </c:pt>
                <c:pt idx="1557">
                  <c:v>2.335499999999977</c:v>
                </c:pt>
                <c:pt idx="1558">
                  <c:v>2.3369999999999771</c:v>
                </c:pt>
                <c:pt idx="1559">
                  <c:v>2.3384999999999971</c:v>
                </c:pt>
                <c:pt idx="1560">
                  <c:v>2.34</c:v>
                </c:pt>
                <c:pt idx="1561">
                  <c:v>2.3414999999999981</c:v>
                </c:pt>
                <c:pt idx="1562">
                  <c:v>2.343</c:v>
                </c:pt>
                <c:pt idx="1563">
                  <c:v>2.3445</c:v>
                </c:pt>
                <c:pt idx="1564">
                  <c:v>2.3459999999999992</c:v>
                </c:pt>
                <c:pt idx="1565">
                  <c:v>2.3475000000000001</c:v>
                </c:pt>
                <c:pt idx="1566">
                  <c:v>2.3490000000000002</c:v>
                </c:pt>
                <c:pt idx="1567">
                  <c:v>2.3504999999999971</c:v>
                </c:pt>
                <c:pt idx="1568">
                  <c:v>2.3519999999999972</c:v>
                </c:pt>
                <c:pt idx="1569">
                  <c:v>2.3534999999999981</c:v>
                </c:pt>
                <c:pt idx="1570">
                  <c:v>2.3549999999999982</c:v>
                </c:pt>
                <c:pt idx="1571">
                  <c:v>2.3564999999999761</c:v>
                </c:pt>
                <c:pt idx="1572">
                  <c:v>2.3580000000000001</c:v>
                </c:pt>
                <c:pt idx="1573">
                  <c:v>2.3594999999999771</c:v>
                </c:pt>
                <c:pt idx="1574">
                  <c:v>2.3610000000000002</c:v>
                </c:pt>
                <c:pt idx="1575">
                  <c:v>2.3624999999999972</c:v>
                </c:pt>
                <c:pt idx="1576">
                  <c:v>2.3639999999999999</c:v>
                </c:pt>
                <c:pt idx="1577">
                  <c:v>2.3654999999999982</c:v>
                </c:pt>
                <c:pt idx="1578">
                  <c:v>2.367</c:v>
                </c:pt>
                <c:pt idx="1579">
                  <c:v>2.3685</c:v>
                </c:pt>
                <c:pt idx="1580">
                  <c:v>2.37</c:v>
                </c:pt>
                <c:pt idx="1581">
                  <c:v>2.3714999999999771</c:v>
                </c:pt>
                <c:pt idx="1582">
                  <c:v>2.3729999999999971</c:v>
                </c:pt>
                <c:pt idx="1583">
                  <c:v>2.3744999999999972</c:v>
                </c:pt>
                <c:pt idx="1584">
                  <c:v>2.3759999999999981</c:v>
                </c:pt>
                <c:pt idx="1585">
                  <c:v>2.3774999999999982</c:v>
                </c:pt>
                <c:pt idx="1586">
                  <c:v>2.3789999999999991</c:v>
                </c:pt>
                <c:pt idx="1587">
                  <c:v>2.3805000000000001</c:v>
                </c:pt>
                <c:pt idx="1588">
                  <c:v>2.3820000000000001</c:v>
                </c:pt>
                <c:pt idx="1589">
                  <c:v>2.3835000000000002</c:v>
                </c:pt>
                <c:pt idx="1590">
                  <c:v>2.3849999999999998</c:v>
                </c:pt>
                <c:pt idx="1591">
                  <c:v>2.3864999999999972</c:v>
                </c:pt>
                <c:pt idx="1592">
                  <c:v>2.3879999999999999</c:v>
                </c:pt>
                <c:pt idx="1593">
                  <c:v>2.3895</c:v>
                </c:pt>
                <c:pt idx="1594">
                  <c:v>2.3909999999999991</c:v>
                </c:pt>
                <c:pt idx="1595">
                  <c:v>2.3924999999999761</c:v>
                </c:pt>
                <c:pt idx="1596">
                  <c:v>2.3940000000000001</c:v>
                </c:pt>
                <c:pt idx="1597">
                  <c:v>2.3954999999999771</c:v>
                </c:pt>
                <c:pt idx="1598">
                  <c:v>2.3969999999999971</c:v>
                </c:pt>
                <c:pt idx="1599">
                  <c:v>2.3984999999999972</c:v>
                </c:pt>
                <c:pt idx="1600">
                  <c:v>2.4</c:v>
                </c:pt>
                <c:pt idx="1601">
                  <c:v>2.4015</c:v>
                </c:pt>
                <c:pt idx="1602">
                  <c:v>2.403</c:v>
                </c:pt>
                <c:pt idx="1603">
                  <c:v>2.4045000000000001</c:v>
                </c:pt>
                <c:pt idx="1604">
                  <c:v>2.4060000000000001</c:v>
                </c:pt>
                <c:pt idx="1605">
                  <c:v>2.4075000000000002</c:v>
                </c:pt>
                <c:pt idx="1606">
                  <c:v>2.4089999999999998</c:v>
                </c:pt>
                <c:pt idx="1607">
                  <c:v>2.4104999999999972</c:v>
                </c:pt>
                <c:pt idx="1608">
                  <c:v>2.4119999999999981</c:v>
                </c:pt>
                <c:pt idx="1609">
                  <c:v>2.4135</c:v>
                </c:pt>
                <c:pt idx="1610">
                  <c:v>2.4149999999999991</c:v>
                </c:pt>
                <c:pt idx="1611">
                  <c:v>2.416499999999977</c:v>
                </c:pt>
                <c:pt idx="1612">
                  <c:v>2.4180000000000001</c:v>
                </c:pt>
                <c:pt idx="1613">
                  <c:v>2.4194999999999971</c:v>
                </c:pt>
                <c:pt idx="1614">
                  <c:v>2.4209999999999998</c:v>
                </c:pt>
                <c:pt idx="1615">
                  <c:v>2.4224999999999981</c:v>
                </c:pt>
                <c:pt idx="1616">
                  <c:v>2.4239999999999999</c:v>
                </c:pt>
                <c:pt idx="1617">
                  <c:v>2.4255</c:v>
                </c:pt>
                <c:pt idx="1618">
                  <c:v>2.427</c:v>
                </c:pt>
                <c:pt idx="1619">
                  <c:v>2.4285000000000001</c:v>
                </c:pt>
                <c:pt idx="1620">
                  <c:v>2.4300000000000002</c:v>
                </c:pt>
                <c:pt idx="1621">
                  <c:v>2.4314999999999971</c:v>
                </c:pt>
                <c:pt idx="1622">
                  <c:v>2.4329999999999972</c:v>
                </c:pt>
                <c:pt idx="1623">
                  <c:v>2.4344999999999981</c:v>
                </c:pt>
                <c:pt idx="1624">
                  <c:v>2.4359999999999982</c:v>
                </c:pt>
                <c:pt idx="1625">
                  <c:v>2.4375</c:v>
                </c:pt>
                <c:pt idx="1626">
                  <c:v>2.4389999999999992</c:v>
                </c:pt>
                <c:pt idx="1627">
                  <c:v>2.4405000000000001</c:v>
                </c:pt>
                <c:pt idx="1628">
                  <c:v>2.4420000000000002</c:v>
                </c:pt>
                <c:pt idx="1629">
                  <c:v>2.4434999999999998</c:v>
                </c:pt>
                <c:pt idx="1630">
                  <c:v>2.4449999999999998</c:v>
                </c:pt>
                <c:pt idx="1631">
                  <c:v>2.4464999999999981</c:v>
                </c:pt>
                <c:pt idx="1632">
                  <c:v>2.448</c:v>
                </c:pt>
                <c:pt idx="1633">
                  <c:v>2.4495</c:v>
                </c:pt>
                <c:pt idx="1634">
                  <c:v>2.4509999999999992</c:v>
                </c:pt>
                <c:pt idx="1635">
                  <c:v>2.452499999999977</c:v>
                </c:pt>
                <c:pt idx="1636">
                  <c:v>2.4540000000000002</c:v>
                </c:pt>
                <c:pt idx="1637">
                  <c:v>2.4554999999999971</c:v>
                </c:pt>
                <c:pt idx="1638">
                  <c:v>2.4569999999999972</c:v>
                </c:pt>
                <c:pt idx="1639">
                  <c:v>2.4584999999999981</c:v>
                </c:pt>
                <c:pt idx="1640">
                  <c:v>2.46</c:v>
                </c:pt>
                <c:pt idx="1641">
                  <c:v>2.4615</c:v>
                </c:pt>
                <c:pt idx="1642">
                  <c:v>2.4630000000000001</c:v>
                </c:pt>
                <c:pt idx="1643">
                  <c:v>2.4645000000000001</c:v>
                </c:pt>
                <c:pt idx="1644">
                  <c:v>2.4660000000000002</c:v>
                </c:pt>
                <c:pt idx="1645">
                  <c:v>2.4674999999999998</c:v>
                </c:pt>
                <c:pt idx="1646">
                  <c:v>2.4689999999999999</c:v>
                </c:pt>
                <c:pt idx="1647">
                  <c:v>2.4704999999999981</c:v>
                </c:pt>
                <c:pt idx="1648">
                  <c:v>2.4719999999999982</c:v>
                </c:pt>
                <c:pt idx="1649">
                  <c:v>2.4735</c:v>
                </c:pt>
                <c:pt idx="1650">
                  <c:v>2.4749999999999992</c:v>
                </c:pt>
                <c:pt idx="1651">
                  <c:v>2.4764999999999771</c:v>
                </c:pt>
                <c:pt idx="1652">
                  <c:v>2.4780000000000002</c:v>
                </c:pt>
                <c:pt idx="1653">
                  <c:v>2.4794999999999972</c:v>
                </c:pt>
                <c:pt idx="1654">
                  <c:v>2.4809999999999999</c:v>
                </c:pt>
                <c:pt idx="1655">
                  <c:v>2.4824999999999982</c:v>
                </c:pt>
                <c:pt idx="1656">
                  <c:v>2.484</c:v>
                </c:pt>
                <c:pt idx="1657">
                  <c:v>2.4855</c:v>
                </c:pt>
                <c:pt idx="1658">
                  <c:v>2.4870000000000001</c:v>
                </c:pt>
                <c:pt idx="1659">
                  <c:v>2.4885000000000002</c:v>
                </c:pt>
                <c:pt idx="1660">
                  <c:v>2.4900000000000002</c:v>
                </c:pt>
                <c:pt idx="1661">
                  <c:v>2.4914999999999972</c:v>
                </c:pt>
                <c:pt idx="1662">
                  <c:v>2.4929999999999981</c:v>
                </c:pt>
                <c:pt idx="1663">
                  <c:v>2.4944999999999982</c:v>
                </c:pt>
                <c:pt idx="1664">
                  <c:v>2.4959999999999991</c:v>
                </c:pt>
                <c:pt idx="1665">
                  <c:v>2.4975000000000001</c:v>
                </c:pt>
                <c:pt idx="1666">
                  <c:v>2.4990000000000001</c:v>
                </c:pt>
                <c:pt idx="1667">
                  <c:v>2.5005000000000002</c:v>
                </c:pt>
                <c:pt idx="1668">
                  <c:v>2.5019999999999998</c:v>
                </c:pt>
                <c:pt idx="1669">
                  <c:v>2.5034999999999998</c:v>
                </c:pt>
                <c:pt idx="1670">
                  <c:v>2.5049999999999999</c:v>
                </c:pt>
                <c:pt idx="1671">
                  <c:v>2.5065</c:v>
                </c:pt>
                <c:pt idx="1672">
                  <c:v>2.508</c:v>
                </c:pt>
                <c:pt idx="1673">
                  <c:v>2.5095000000000001</c:v>
                </c:pt>
                <c:pt idx="1674">
                  <c:v>2.5110000000000001</c:v>
                </c:pt>
                <c:pt idx="1675">
                  <c:v>2.512499999999982</c:v>
                </c:pt>
                <c:pt idx="1676">
                  <c:v>2.5139999999999998</c:v>
                </c:pt>
                <c:pt idx="1677">
                  <c:v>2.5154999999999972</c:v>
                </c:pt>
                <c:pt idx="1678">
                  <c:v>2.5169999999999981</c:v>
                </c:pt>
                <c:pt idx="1679">
                  <c:v>2.5185</c:v>
                </c:pt>
                <c:pt idx="1680">
                  <c:v>2.52</c:v>
                </c:pt>
                <c:pt idx="1681">
                  <c:v>2.5215000000000001</c:v>
                </c:pt>
                <c:pt idx="1682">
                  <c:v>2.5230000000000001</c:v>
                </c:pt>
                <c:pt idx="1683">
                  <c:v>2.5245000000000002</c:v>
                </c:pt>
                <c:pt idx="1684">
                  <c:v>2.5259999999999998</c:v>
                </c:pt>
                <c:pt idx="1685">
                  <c:v>2.5274999999999999</c:v>
                </c:pt>
                <c:pt idx="1686">
                  <c:v>2.5289999999999999</c:v>
                </c:pt>
                <c:pt idx="1687">
                  <c:v>2.5305</c:v>
                </c:pt>
                <c:pt idx="1688">
                  <c:v>2.5319999999999991</c:v>
                </c:pt>
                <c:pt idx="1689">
                  <c:v>2.5335000000000001</c:v>
                </c:pt>
                <c:pt idx="1690">
                  <c:v>2.5350000000000001</c:v>
                </c:pt>
                <c:pt idx="1691">
                  <c:v>2.536499999999982</c:v>
                </c:pt>
                <c:pt idx="1692">
                  <c:v>2.5379999999999998</c:v>
                </c:pt>
                <c:pt idx="1693">
                  <c:v>2.5394999999999972</c:v>
                </c:pt>
                <c:pt idx="1694">
                  <c:v>2.5409999999999999</c:v>
                </c:pt>
                <c:pt idx="1695">
                  <c:v>2.5425</c:v>
                </c:pt>
                <c:pt idx="1696">
                  <c:v>2.544</c:v>
                </c:pt>
                <c:pt idx="1697">
                  <c:v>2.5455000000000001</c:v>
                </c:pt>
                <c:pt idx="1698">
                  <c:v>2.5470000000000002</c:v>
                </c:pt>
                <c:pt idx="1699">
                  <c:v>2.5485000000000002</c:v>
                </c:pt>
                <c:pt idx="1700">
                  <c:v>2.5499999999999998</c:v>
                </c:pt>
                <c:pt idx="1701">
                  <c:v>2.5514999999999981</c:v>
                </c:pt>
                <c:pt idx="1702">
                  <c:v>2.5529999999999982</c:v>
                </c:pt>
                <c:pt idx="1703">
                  <c:v>2.5545</c:v>
                </c:pt>
                <c:pt idx="1704">
                  <c:v>2.5559999999999992</c:v>
                </c:pt>
                <c:pt idx="1705">
                  <c:v>2.5575000000000001</c:v>
                </c:pt>
                <c:pt idx="1706">
                  <c:v>2.5590000000000002</c:v>
                </c:pt>
                <c:pt idx="1707">
                  <c:v>2.5605000000000002</c:v>
                </c:pt>
                <c:pt idx="1708">
                  <c:v>2.5619999999999998</c:v>
                </c:pt>
                <c:pt idx="1709">
                  <c:v>2.5634999999999999</c:v>
                </c:pt>
                <c:pt idx="1710">
                  <c:v>2.5649999999999999</c:v>
                </c:pt>
                <c:pt idx="1711">
                  <c:v>2.5665</c:v>
                </c:pt>
                <c:pt idx="1712">
                  <c:v>2.5680000000000001</c:v>
                </c:pt>
                <c:pt idx="1713">
                  <c:v>2.5695000000000001</c:v>
                </c:pt>
                <c:pt idx="1714">
                  <c:v>2.5710000000000002</c:v>
                </c:pt>
                <c:pt idx="1715">
                  <c:v>2.5724999999999971</c:v>
                </c:pt>
                <c:pt idx="1716">
                  <c:v>2.5739999999999998</c:v>
                </c:pt>
                <c:pt idx="1717">
                  <c:v>2.5754999999999981</c:v>
                </c:pt>
                <c:pt idx="1718">
                  <c:v>2.577</c:v>
                </c:pt>
                <c:pt idx="1719">
                  <c:v>2.5785</c:v>
                </c:pt>
                <c:pt idx="1720">
                  <c:v>2.58</c:v>
                </c:pt>
                <c:pt idx="1721">
                  <c:v>2.5815000000000001</c:v>
                </c:pt>
                <c:pt idx="1722">
                  <c:v>2.5830000000000002</c:v>
                </c:pt>
                <c:pt idx="1723">
                  <c:v>2.5844999999999998</c:v>
                </c:pt>
                <c:pt idx="1724">
                  <c:v>2.5859999999999999</c:v>
                </c:pt>
                <c:pt idx="1725">
                  <c:v>2.5874999999999999</c:v>
                </c:pt>
                <c:pt idx="1726">
                  <c:v>2.589</c:v>
                </c:pt>
                <c:pt idx="1727">
                  <c:v>2.5905</c:v>
                </c:pt>
                <c:pt idx="1728">
                  <c:v>2.5919999999999992</c:v>
                </c:pt>
                <c:pt idx="1729">
                  <c:v>2.5935000000000001</c:v>
                </c:pt>
                <c:pt idx="1730">
                  <c:v>2.5950000000000002</c:v>
                </c:pt>
                <c:pt idx="1731">
                  <c:v>2.5964999999999971</c:v>
                </c:pt>
                <c:pt idx="1732">
                  <c:v>2.5979999999999999</c:v>
                </c:pt>
                <c:pt idx="1733">
                  <c:v>2.5994999999999981</c:v>
                </c:pt>
                <c:pt idx="1734">
                  <c:v>2.601</c:v>
                </c:pt>
                <c:pt idx="1735">
                  <c:v>2.6025</c:v>
                </c:pt>
                <c:pt idx="1736">
                  <c:v>2.6040000000000001</c:v>
                </c:pt>
                <c:pt idx="1737">
                  <c:v>2.6055000000000001</c:v>
                </c:pt>
                <c:pt idx="1738">
                  <c:v>2.6070000000000002</c:v>
                </c:pt>
                <c:pt idx="1739">
                  <c:v>2.6084999999999998</c:v>
                </c:pt>
                <c:pt idx="1740">
                  <c:v>2.61</c:v>
                </c:pt>
                <c:pt idx="1741">
                  <c:v>2.6114999999999982</c:v>
                </c:pt>
                <c:pt idx="1742">
                  <c:v>2.613</c:v>
                </c:pt>
                <c:pt idx="1743">
                  <c:v>2.6145</c:v>
                </c:pt>
                <c:pt idx="1744">
                  <c:v>2.6160000000000001</c:v>
                </c:pt>
                <c:pt idx="1745">
                  <c:v>2.6175000000000002</c:v>
                </c:pt>
                <c:pt idx="1746">
                  <c:v>2.6190000000000002</c:v>
                </c:pt>
                <c:pt idx="1747">
                  <c:v>2.6204999999999998</c:v>
                </c:pt>
                <c:pt idx="1748">
                  <c:v>2.6219999999999999</c:v>
                </c:pt>
                <c:pt idx="1749">
                  <c:v>2.6234999999999999</c:v>
                </c:pt>
                <c:pt idx="1750">
                  <c:v>2.625</c:v>
                </c:pt>
                <c:pt idx="1751">
                  <c:v>2.6265000000000001</c:v>
                </c:pt>
                <c:pt idx="1752">
                  <c:v>2.6280000000000001</c:v>
                </c:pt>
                <c:pt idx="1753">
                  <c:v>2.6295000000000002</c:v>
                </c:pt>
                <c:pt idx="1754">
                  <c:v>2.6309999999999998</c:v>
                </c:pt>
                <c:pt idx="1755">
                  <c:v>2.6324999999999972</c:v>
                </c:pt>
                <c:pt idx="1756">
                  <c:v>2.6339999999999999</c:v>
                </c:pt>
                <c:pt idx="1757">
                  <c:v>2.6355</c:v>
                </c:pt>
                <c:pt idx="1758">
                  <c:v>2.637</c:v>
                </c:pt>
                <c:pt idx="1759">
                  <c:v>2.6385000000000001</c:v>
                </c:pt>
                <c:pt idx="1760">
                  <c:v>2.64</c:v>
                </c:pt>
                <c:pt idx="1761">
                  <c:v>2.6415000000000002</c:v>
                </c:pt>
                <c:pt idx="1762">
                  <c:v>2.6429999999999998</c:v>
                </c:pt>
                <c:pt idx="1763">
                  <c:v>2.6444999999999999</c:v>
                </c:pt>
                <c:pt idx="1764">
                  <c:v>2.6459999999999999</c:v>
                </c:pt>
                <c:pt idx="1765">
                  <c:v>2.6475000000000182</c:v>
                </c:pt>
                <c:pt idx="1766">
                  <c:v>2.649</c:v>
                </c:pt>
                <c:pt idx="1767">
                  <c:v>2.6505000000000001</c:v>
                </c:pt>
                <c:pt idx="1768">
                  <c:v>2.6520000000000001</c:v>
                </c:pt>
                <c:pt idx="1769">
                  <c:v>2.6535000000000002</c:v>
                </c:pt>
                <c:pt idx="1770">
                  <c:v>2.6549999999999998</c:v>
                </c:pt>
                <c:pt idx="1771">
                  <c:v>2.6564999999999972</c:v>
                </c:pt>
                <c:pt idx="1772">
                  <c:v>2.6579999999999999</c:v>
                </c:pt>
                <c:pt idx="1773">
                  <c:v>2.6595</c:v>
                </c:pt>
                <c:pt idx="1774">
                  <c:v>2.661</c:v>
                </c:pt>
                <c:pt idx="1775">
                  <c:v>2.6625000000000001</c:v>
                </c:pt>
                <c:pt idx="1776">
                  <c:v>2.6640000000000001</c:v>
                </c:pt>
                <c:pt idx="1777">
                  <c:v>2.6655000000000002</c:v>
                </c:pt>
                <c:pt idx="1778">
                  <c:v>2.6669999999999998</c:v>
                </c:pt>
                <c:pt idx="1779">
                  <c:v>2.6684999999999999</c:v>
                </c:pt>
                <c:pt idx="1780">
                  <c:v>2.67</c:v>
                </c:pt>
                <c:pt idx="1781">
                  <c:v>2.6715</c:v>
                </c:pt>
                <c:pt idx="1782">
                  <c:v>2.673</c:v>
                </c:pt>
                <c:pt idx="1783">
                  <c:v>2.6745000000000001</c:v>
                </c:pt>
                <c:pt idx="1784">
                  <c:v>2.6760000000000002</c:v>
                </c:pt>
                <c:pt idx="1785">
                  <c:v>2.6775000000000002</c:v>
                </c:pt>
                <c:pt idx="1786">
                  <c:v>2.6789999999999998</c:v>
                </c:pt>
                <c:pt idx="1787">
                  <c:v>2.6804999999999999</c:v>
                </c:pt>
                <c:pt idx="1788">
                  <c:v>2.6819999999999999</c:v>
                </c:pt>
                <c:pt idx="1789">
                  <c:v>2.68350000000002</c:v>
                </c:pt>
                <c:pt idx="1790">
                  <c:v>2.6850000000000001</c:v>
                </c:pt>
                <c:pt idx="1791">
                  <c:v>2.6865000000000001</c:v>
                </c:pt>
                <c:pt idx="1792">
                  <c:v>2.6880000000000002</c:v>
                </c:pt>
                <c:pt idx="1793">
                  <c:v>2.6894999999999998</c:v>
                </c:pt>
                <c:pt idx="1794">
                  <c:v>2.6909999999999998</c:v>
                </c:pt>
                <c:pt idx="1795">
                  <c:v>2.6924999999999981</c:v>
                </c:pt>
                <c:pt idx="1796">
                  <c:v>2.694</c:v>
                </c:pt>
                <c:pt idx="1797">
                  <c:v>2.6955</c:v>
                </c:pt>
                <c:pt idx="1798">
                  <c:v>2.6970000000000001</c:v>
                </c:pt>
                <c:pt idx="1799">
                  <c:v>2.6985000000000001</c:v>
                </c:pt>
                <c:pt idx="1800">
                  <c:v>2.7</c:v>
                </c:pt>
                <c:pt idx="1801">
                  <c:v>2.7014999999999998</c:v>
                </c:pt>
                <c:pt idx="1802">
                  <c:v>2.7029999999999998</c:v>
                </c:pt>
                <c:pt idx="1803">
                  <c:v>2.7044999999999999</c:v>
                </c:pt>
                <c:pt idx="1804">
                  <c:v>2.706</c:v>
                </c:pt>
                <c:pt idx="1805">
                  <c:v>2.7075000000000209</c:v>
                </c:pt>
                <c:pt idx="1806">
                  <c:v>2.7090000000000001</c:v>
                </c:pt>
                <c:pt idx="1807">
                  <c:v>2.7105000000000001</c:v>
                </c:pt>
                <c:pt idx="1808">
                  <c:v>2.7120000000000002</c:v>
                </c:pt>
                <c:pt idx="1809">
                  <c:v>2.7134999999999998</c:v>
                </c:pt>
                <c:pt idx="1810">
                  <c:v>2.7149999999999999</c:v>
                </c:pt>
                <c:pt idx="1811">
                  <c:v>2.7164999999999981</c:v>
                </c:pt>
                <c:pt idx="1812">
                  <c:v>2.718</c:v>
                </c:pt>
                <c:pt idx="1813">
                  <c:v>2.7195</c:v>
                </c:pt>
                <c:pt idx="1814">
                  <c:v>2.7210000000000001</c:v>
                </c:pt>
                <c:pt idx="1815">
                  <c:v>2.7225000000000001</c:v>
                </c:pt>
                <c:pt idx="1816">
                  <c:v>2.7240000000000002</c:v>
                </c:pt>
                <c:pt idx="1817">
                  <c:v>2.7254999999999998</c:v>
                </c:pt>
                <c:pt idx="1818">
                  <c:v>2.7269999999999999</c:v>
                </c:pt>
                <c:pt idx="1819">
                  <c:v>2.7284999999999999</c:v>
                </c:pt>
                <c:pt idx="1820">
                  <c:v>2.73</c:v>
                </c:pt>
                <c:pt idx="1821">
                  <c:v>2.7315</c:v>
                </c:pt>
                <c:pt idx="1822">
                  <c:v>2.7330000000000001</c:v>
                </c:pt>
                <c:pt idx="1823">
                  <c:v>2.7345000000000002</c:v>
                </c:pt>
                <c:pt idx="1824">
                  <c:v>2.7360000000000002</c:v>
                </c:pt>
                <c:pt idx="1825">
                  <c:v>2.7374999999999998</c:v>
                </c:pt>
                <c:pt idx="1826">
                  <c:v>2.7389999999999999</c:v>
                </c:pt>
                <c:pt idx="1827">
                  <c:v>2.7404999999999999</c:v>
                </c:pt>
                <c:pt idx="1828">
                  <c:v>2.742</c:v>
                </c:pt>
                <c:pt idx="1829">
                  <c:v>2.7435000000000209</c:v>
                </c:pt>
                <c:pt idx="1830">
                  <c:v>2.7450000000000001</c:v>
                </c:pt>
                <c:pt idx="1831">
                  <c:v>2.7465000000000002</c:v>
                </c:pt>
                <c:pt idx="1832">
                  <c:v>2.7480000000000002</c:v>
                </c:pt>
                <c:pt idx="1833">
                  <c:v>2.7494999999999998</c:v>
                </c:pt>
                <c:pt idx="1834">
                  <c:v>2.7509999999999999</c:v>
                </c:pt>
                <c:pt idx="1835">
                  <c:v>2.7524999999999982</c:v>
                </c:pt>
                <c:pt idx="1836">
                  <c:v>2.754</c:v>
                </c:pt>
                <c:pt idx="1837">
                  <c:v>2.7555000000000001</c:v>
                </c:pt>
                <c:pt idx="1838">
                  <c:v>2.7570000000000001</c:v>
                </c:pt>
                <c:pt idx="1839">
                  <c:v>2.7585000000000002</c:v>
                </c:pt>
                <c:pt idx="1840">
                  <c:v>2.76</c:v>
                </c:pt>
                <c:pt idx="1841">
                  <c:v>2.7614999999999998</c:v>
                </c:pt>
                <c:pt idx="1842">
                  <c:v>2.7629999999999999</c:v>
                </c:pt>
                <c:pt idx="1843">
                  <c:v>2.7645000000000168</c:v>
                </c:pt>
                <c:pt idx="1844">
                  <c:v>2.766</c:v>
                </c:pt>
                <c:pt idx="1845">
                  <c:v>2.7675000000000209</c:v>
                </c:pt>
                <c:pt idx="1846">
                  <c:v>2.7690000000000001</c:v>
                </c:pt>
                <c:pt idx="1847">
                  <c:v>2.7705000000000002</c:v>
                </c:pt>
                <c:pt idx="1848">
                  <c:v>2.7719999999999998</c:v>
                </c:pt>
                <c:pt idx="1849">
                  <c:v>2.7734999999999999</c:v>
                </c:pt>
                <c:pt idx="1850">
                  <c:v>2.7749999999999999</c:v>
                </c:pt>
                <c:pt idx="1851">
                  <c:v>2.7765</c:v>
                </c:pt>
                <c:pt idx="1852">
                  <c:v>2.778</c:v>
                </c:pt>
                <c:pt idx="1853">
                  <c:v>2.7795000000000001</c:v>
                </c:pt>
                <c:pt idx="1854">
                  <c:v>2.7810000000000001</c:v>
                </c:pt>
                <c:pt idx="1855">
                  <c:v>2.7825000000000002</c:v>
                </c:pt>
                <c:pt idx="1856">
                  <c:v>2.7840000000000011</c:v>
                </c:pt>
                <c:pt idx="1857">
                  <c:v>2.7854999999999999</c:v>
                </c:pt>
                <c:pt idx="1858">
                  <c:v>2.7869999999999999</c:v>
                </c:pt>
                <c:pt idx="1859">
                  <c:v>2.7885000000000182</c:v>
                </c:pt>
                <c:pt idx="1860">
                  <c:v>2.79</c:v>
                </c:pt>
                <c:pt idx="1861">
                  <c:v>2.7915000000000001</c:v>
                </c:pt>
                <c:pt idx="1862">
                  <c:v>2.7930000000000001</c:v>
                </c:pt>
                <c:pt idx="1863">
                  <c:v>2.7945000000000002</c:v>
                </c:pt>
                <c:pt idx="1864">
                  <c:v>2.7959999999999998</c:v>
                </c:pt>
                <c:pt idx="1865">
                  <c:v>2.7974999999999999</c:v>
                </c:pt>
                <c:pt idx="1866">
                  <c:v>2.7989999999999999</c:v>
                </c:pt>
                <c:pt idx="1867">
                  <c:v>2.8005</c:v>
                </c:pt>
                <c:pt idx="1868">
                  <c:v>2.8019999999999992</c:v>
                </c:pt>
                <c:pt idx="1869">
                  <c:v>2.8035000000000001</c:v>
                </c:pt>
                <c:pt idx="1870">
                  <c:v>2.8050000000000002</c:v>
                </c:pt>
                <c:pt idx="1871">
                  <c:v>2.8064999999999971</c:v>
                </c:pt>
                <c:pt idx="1872">
                  <c:v>2.8079999999999998</c:v>
                </c:pt>
                <c:pt idx="1873">
                  <c:v>2.8094999999999981</c:v>
                </c:pt>
                <c:pt idx="1874">
                  <c:v>2.8109999999999982</c:v>
                </c:pt>
                <c:pt idx="1875">
                  <c:v>2.812499999999976</c:v>
                </c:pt>
                <c:pt idx="1876">
                  <c:v>2.8139999999999992</c:v>
                </c:pt>
                <c:pt idx="1877">
                  <c:v>2.815499999999977</c:v>
                </c:pt>
                <c:pt idx="1878">
                  <c:v>2.8169999999999771</c:v>
                </c:pt>
                <c:pt idx="1879">
                  <c:v>2.8184999999999971</c:v>
                </c:pt>
                <c:pt idx="1880">
                  <c:v>2.82</c:v>
                </c:pt>
                <c:pt idx="1881">
                  <c:v>2.8214999999999981</c:v>
                </c:pt>
                <c:pt idx="1882">
                  <c:v>2.823</c:v>
                </c:pt>
                <c:pt idx="1883">
                  <c:v>2.8245</c:v>
                </c:pt>
                <c:pt idx="1884">
                  <c:v>2.8259999999999992</c:v>
                </c:pt>
                <c:pt idx="1885">
                  <c:v>2.8275000000000001</c:v>
                </c:pt>
                <c:pt idx="1886">
                  <c:v>2.8290000000000002</c:v>
                </c:pt>
                <c:pt idx="1887">
                  <c:v>2.8304999999999971</c:v>
                </c:pt>
                <c:pt idx="1888">
                  <c:v>2.8319999999999972</c:v>
                </c:pt>
                <c:pt idx="1889">
                  <c:v>2.8334999999999981</c:v>
                </c:pt>
                <c:pt idx="1890">
                  <c:v>2.8349999999999982</c:v>
                </c:pt>
                <c:pt idx="1891">
                  <c:v>2.836499999999976</c:v>
                </c:pt>
                <c:pt idx="1892">
                  <c:v>2.8379999999999992</c:v>
                </c:pt>
                <c:pt idx="1893">
                  <c:v>2.839499999999977</c:v>
                </c:pt>
                <c:pt idx="1894">
                  <c:v>2.8410000000000002</c:v>
                </c:pt>
                <c:pt idx="1895">
                  <c:v>2.8424999999999971</c:v>
                </c:pt>
                <c:pt idx="1896">
                  <c:v>2.8439999999999999</c:v>
                </c:pt>
                <c:pt idx="1897">
                  <c:v>2.8454999999999981</c:v>
                </c:pt>
                <c:pt idx="1898">
                  <c:v>2.847</c:v>
                </c:pt>
                <c:pt idx="1899">
                  <c:v>2.8485</c:v>
                </c:pt>
                <c:pt idx="1900">
                  <c:v>2.8499999999999992</c:v>
                </c:pt>
                <c:pt idx="1901">
                  <c:v>2.8514999999999771</c:v>
                </c:pt>
                <c:pt idx="1902">
                  <c:v>2.8529999999999931</c:v>
                </c:pt>
                <c:pt idx="1903">
                  <c:v>2.8544999999999972</c:v>
                </c:pt>
                <c:pt idx="1904">
                  <c:v>2.8559999999999981</c:v>
                </c:pt>
                <c:pt idx="1905">
                  <c:v>2.8574999999999982</c:v>
                </c:pt>
                <c:pt idx="1906">
                  <c:v>2.8589999999999991</c:v>
                </c:pt>
                <c:pt idx="1907">
                  <c:v>2.8605</c:v>
                </c:pt>
                <c:pt idx="1908">
                  <c:v>2.8620000000000001</c:v>
                </c:pt>
                <c:pt idx="1909">
                  <c:v>2.8635000000000002</c:v>
                </c:pt>
                <c:pt idx="1910">
                  <c:v>2.8650000000000002</c:v>
                </c:pt>
                <c:pt idx="1911">
                  <c:v>2.8664999999999972</c:v>
                </c:pt>
                <c:pt idx="1912">
                  <c:v>2.8679999999999999</c:v>
                </c:pt>
                <c:pt idx="1913">
                  <c:v>2.8694999999999982</c:v>
                </c:pt>
                <c:pt idx="1914">
                  <c:v>2.8709999999999991</c:v>
                </c:pt>
                <c:pt idx="1915">
                  <c:v>2.8724999999999761</c:v>
                </c:pt>
                <c:pt idx="1916">
                  <c:v>2.8740000000000001</c:v>
                </c:pt>
                <c:pt idx="1917">
                  <c:v>2.8754999999999771</c:v>
                </c:pt>
                <c:pt idx="1918">
                  <c:v>2.8769999999999971</c:v>
                </c:pt>
                <c:pt idx="1919">
                  <c:v>2.8784999999999972</c:v>
                </c:pt>
                <c:pt idx="1920">
                  <c:v>2.88</c:v>
                </c:pt>
                <c:pt idx="1921">
                  <c:v>2.8815</c:v>
                </c:pt>
                <c:pt idx="1922">
                  <c:v>2.883</c:v>
                </c:pt>
                <c:pt idx="1923">
                  <c:v>2.8845000000000001</c:v>
                </c:pt>
                <c:pt idx="1924">
                  <c:v>2.8860000000000001</c:v>
                </c:pt>
                <c:pt idx="1925">
                  <c:v>2.8875000000000002</c:v>
                </c:pt>
                <c:pt idx="1926">
                  <c:v>2.8889999999999998</c:v>
                </c:pt>
                <c:pt idx="1927">
                  <c:v>2.8904999999999972</c:v>
                </c:pt>
                <c:pt idx="1928">
                  <c:v>2.8919999999999981</c:v>
                </c:pt>
                <c:pt idx="1929">
                  <c:v>2.8935</c:v>
                </c:pt>
                <c:pt idx="1930">
                  <c:v>2.8949999999999991</c:v>
                </c:pt>
                <c:pt idx="1931">
                  <c:v>2.8964999999999761</c:v>
                </c:pt>
                <c:pt idx="1932">
                  <c:v>2.8980000000000001</c:v>
                </c:pt>
                <c:pt idx="1933">
                  <c:v>2.8994999999999771</c:v>
                </c:pt>
                <c:pt idx="1934">
                  <c:v>2.9009999999999998</c:v>
                </c:pt>
                <c:pt idx="1935">
                  <c:v>2.9024999999999972</c:v>
                </c:pt>
                <c:pt idx="1936">
                  <c:v>2.9039999999999999</c:v>
                </c:pt>
                <c:pt idx="1937">
                  <c:v>2.9055</c:v>
                </c:pt>
                <c:pt idx="1938">
                  <c:v>2.907</c:v>
                </c:pt>
                <c:pt idx="1939">
                  <c:v>2.9085000000000001</c:v>
                </c:pt>
                <c:pt idx="1940">
                  <c:v>2.91</c:v>
                </c:pt>
                <c:pt idx="1941">
                  <c:v>2.911499999999982</c:v>
                </c:pt>
                <c:pt idx="1942">
                  <c:v>2.9129999999999971</c:v>
                </c:pt>
                <c:pt idx="1943">
                  <c:v>2.9144999999999972</c:v>
                </c:pt>
                <c:pt idx="1944">
                  <c:v>2.9159999999999981</c:v>
                </c:pt>
                <c:pt idx="1945">
                  <c:v>2.9175</c:v>
                </c:pt>
                <c:pt idx="1946">
                  <c:v>2.9189999999999992</c:v>
                </c:pt>
                <c:pt idx="1947">
                  <c:v>2.9205000000000001</c:v>
                </c:pt>
                <c:pt idx="1948">
                  <c:v>2.9220000000000002</c:v>
                </c:pt>
                <c:pt idx="1949">
                  <c:v>2.9235000000000002</c:v>
                </c:pt>
                <c:pt idx="1950">
                  <c:v>2.9249999999999998</c:v>
                </c:pt>
                <c:pt idx="1951">
                  <c:v>2.9264999999999981</c:v>
                </c:pt>
                <c:pt idx="1952">
                  <c:v>2.9279999999999999</c:v>
                </c:pt>
                <c:pt idx="1953">
                  <c:v>2.9295</c:v>
                </c:pt>
                <c:pt idx="1954">
                  <c:v>2.9309999999999992</c:v>
                </c:pt>
                <c:pt idx="1955">
                  <c:v>2.932499999999977</c:v>
                </c:pt>
                <c:pt idx="1956">
                  <c:v>2.9340000000000002</c:v>
                </c:pt>
                <c:pt idx="1957">
                  <c:v>2.9354999999999971</c:v>
                </c:pt>
                <c:pt idx="1958">
                  <c:v>2.9369999999999972</c:v>
                </c:pt>
                <c:pt idx="1959">
                  <c:v>2.9384999999999981</c:v>
                </c:pt>
                <c:pt idx="1960">
                  <c:v>2.94</c:v>
                </c:pt>
                <c:pt idx="1961">
                  <c:v>2.9415</c:v>
                </c:pt>
                <c:pt idx="1962">
                  <c:v>2.9430000000000001</c:v>
                </c:pt>
                <c:pt idx="1963">
                  <c:v>2.9445000000000001</c:v>
                </c:pt>
                <c:pt idx="1964">
                  <c:v>2.9460000000000002</c:v>
                </c:pt>
                <c:pt idx="1965">
                  <c:v>2.9474999999999998</c:v>
                </c:pt>
                <c:pt idx="1966">
                  <c:v>2.9489999999999998</c:v>
                </c:pt>
                <c:pt idx="1967">
                  <c:v>2.9504999999999981</c:v>
                </c:pt>
                <c:pt idx="1968">
                  <c:v>2.9519999999999982</c:v>
                </c:pt>
                <c:pt idx="1969">
                  <c:v>2.9535</c:v>
                </c:pt>
                <c:pt idx="1970">
                  <c:v>2.9549999999999992</c:v>
                </c:pt>
                <c:pt idx="1971">
                  <c:v>2.956499999999977</c:v>
                </c:pt>
                <c:pt idx="1972">
                  <c:v>2.9580000000000002</c:v>
                </c:pt>
                <c:pt idx="1973">
                  <c:v>2.9594999999999971</c:v>
                </c:pt>
                <c:pt idx="1974">
                  <c:v>2.9609999999999999</c:v>
                </c:pt>
                <c:pt idx="1975">
                  <c:v>2.9624999999999981</c:v>
                </c:pt>
                <c:pt idx="1976">
                  <c:v>2.964</c:v>
                </c:pt>
                <c:pt idx="1977">
                  <c:v>2.9655</c:v>
                </c:pt>
                <c:pt idx="1978">
                  <c:v>2.9670000000000001</c:v>
                </c:pt>
                <c:pt idx="1979">
                  <c:v>2.9685000000000001</c:v>
                </c:pt>
                <c:pt idx="1980">
                  <c:v>2.97</c:v>
                </c:pt>
                <c:pt idx="1981">
                  <c:v>2.9714999999999971</c:v>
                </c:pt>
                <c:pt idx="1982">
                  <c:v>2.9729999999999972</c:v>
                </c:pt>
                <c:pt idx="1983">
                  <c:v>2.9744999999999981</c:v>
                </c:pt>
                <c:pt idx="1984">
                  <c:v>2.9759999999999982</c:v>
                </c:pt>
                <c:pt idx="1985">
                  <c:v>2.9775</c:v>
                </c:pt>
                <c:pt idx="1986">
                  <c:v>2.9789999999999992</c:v>
                </c:pt>
                <c:pt idx="1987">
                  <c:v>2.9805000000000001</c:v>
                </c:pt>
                <c:pt idx="1988">
                  <c:v>2.9820000000000002</c:v>
                </c:pt>
                <c:pt idx="1989">
                  <c:v>2.9834999999999998</c:v>
                </c:pt>
                <c:pt idx="1990">
                  <c:v>2.9849999999999999</c:v>
                </c:pt>
                <c:pt idx="1991">
                  <c:v>2.9864999999999982</c:v>
                </c:pt>
                <c:pt idx="1992">
                  <c:v>2.988</c:v>
                </c:pt>
                <c:pt idx="1993">
                  <c:v>2.9895</c:v>
                </c:pt>
                <c:pt idx="1994">
                  <c:v>2.9910000000000001</c:v>
                </c:pt>
                <c:pt idx="1995">
                  <c:v>2.9924999999999771</c:v>
                </c:pt>
                <c:pt idx="1996">
                  <c:v>2.9940000000000002</c:v>
                </c:pt>
                <c:pt idx="1997">
                  <c:v>2.9954999999999972</c:v>
                </c:pt>
                <c:pt idx="1998">
                  <c:v>2.9969999999999981</c:v>
                </c:pt>
                <c:pt idx="1999">
                  <c:v>2.9984999999999982</c:v>
                </c:pt>
                <c:pt idx="2000">
                  <c:v>3</c:v>
                </c:pt>
              </c:numCache>
            </c:numRef>
          </c:xVal>
          <c:yVal>
            <c:numRef>
              <c:f>Sheet1!$B$2:$B$2002</c:f>
              <c:numCache>
                <c:formatCode>General</c:formatCode>
                <c:ptCount val="2001"/>
                <c:pt idx="0">
                  <c:v>-0.56999999999999995</c:v>
                </c:pt>
                <c:pt idx="1">
                  <c:v>-0.55123992685127399</c:v>
                </c:pt>
                <c:pt idx="2">
                  <c:v>-0.532609315320138</c:v>
                </c:pt>
                <c:pt idx="3">
                  <c:v>-0.51410757842574495</c:v>
                </c:pt>
                <c:pt idx="4">
                  <c:v>-0.49573413071466998</c:v>
                </c:pt>
                <c:pt idx="5">
                  <c:v>-0.47748838825912898</c:v>
                </c:pt>
                <c:pt idx="6">
                  <c:v>-0.459369768655226</c:v>
                </c:pt>
                <c:pt idx="7">
                  <c:v>-0.44137769102124502</c:v>
                </c:pt>
                <c:pt idx="8">
                  <c:v>-0.42351157599584899</c:v>
                </c:pt>
                <c:pt idx="9">
                  <c:v>-0.40577084573635402</c:v>
                </c:pt>
                <c:pt idx="10">
                  <c:v>-0.38815492391700401</c:v>
                </c:pt>
                <c:pt idx="11">
                  <c:v>-0.37066323572716398</c:v>
                </c:pt>
                <c:pt idx="12">
                  <c:v>-0.35329520786962898</c:v>
                </c:pt>
                <c:pt idx="13">
                  <c:v>-0.33605026855883802</c:v>
                </c:pt>
                <c:pt idx="14">
                  <c:v>-0.318927847519128</c:v>
                </c:pt>
                <c:pt idx="15">
                  <c:v>-0.30192737598300501</c:v>
                </c:pt>
                <c:pt idx="16">
                  <c:v>-0.285048286689362</c:v>
                </c:pt>
                <c:pt idx="17">
                  <c:v>-0.26829001388177198</c:v>
                </c:pt>
                <c:pt idx="18">
                  <c:v>-0.25165199330669802</c:v>
                </c:pt>
                <c:pt idx="19">
                  <c:v>-0.23513366221176399</c:v>
                </c:pt>
                <c:pt idx="20">
                  <c:v>-0.21873445934400099</c:v>
                </c:pt>
                <c:pt idx="21">
                  <c:v>-0.202453824948096</c:v>
                </c:pt>
                <c:pt idx="22">
                  <c:v>-0.186291200764647</c:v>
                </c:pt>
                <c:pt idx="23">
                  <c:v>-0.17024603002840799</c:v>
                </c:pt>
                <c:pt idx="24">
                  <c:v>-0.154317757466542</c:v>
                </c:pt>
                <c:pt idx="25">
                  <c:v>-0.13850582929687499</c:v>
                </c:pt>
                <c:pt idx="26">
                  <c:v>-0.12280969322613799</c:v>
                </c:pt>
                <c:pt idx="27">
                  <c:v>-0.107228798448225</c:v>
                </c:pt>
                <c:pt idx="28">
                  <c:v>-9.1762595642434705E-2</c:v>
                </c:pt>
                <c:pt idx="29">
                  <c:v>-7.6410536971735998E-2</c:v>
                </c:pt>
                <c:pt idx="30">
                  <c:v>-6.1172076080999303E-2</c:v>
                </c:pt>
                <c:pt idx="31">
                  <c:v>-4.6046668095266301E-2</c:v>
                </c:pt>
                <c:pt idx="32">
                  <c:v>-3.1033769617980801E-2</c:v>
                </c:pt>
                <c:pt idx="33">
                  <c:v>-1.6132838729257599E-2</c:v>
                </c:pt>
                <c:pt idx="34">
                  <c:v>-1.3433349841172101E-3</c:v>
                </c:pt>
                <c:pt idx="35">
                  <c:v>1.33352805892504E-2</c:v>
                </c:pt>
                <c:pt idx="36">
                  <c:v>2.7903545491246899E-2</c:v>
                </c:pt>
                <c:pt idx="37">
                  <c:v>4.2361995752606303E-2</c:v>
                </c:pt>
                <c:pt idx="38">
                  <c:v>5.6711165936150103E-2</c:v>
                </c:pt>
                <c:pt idx="39">
                  <c:v>7.0951589138534804E-2</c:v>
                </c:pt>
                <c:pt idx="40">
                  <c:v>8.5083796992000402E-2</c:v>
                </c:pt>
                <c:pt idx="41">
                  <c:v>9.9108319666123504E-2</c:v>
                </c:pt>
                <c:pt idx="42">
                  <c:v>0.11302568586956201</c:v>
                </c:pt>
                <c:pt idx="43">
                  <c:v>0.12683642285181199</c:v>
                </c:pt>
                <c:pt idx="44">
                  <c:v>0.14054105640494699</c:v>
                </c:pt>
                <c:pt idx="45">
                  <c:v>0.15414011086537699</c:v>
                </c:pt>
                <c:pt idx="46">
                  <c:v>0.16763410911558899</c:v>
                </c:pt>
                <c:pt idx="47">
                  <c:v>0.181023572585915</c:v>
                </c:pt>
                <c:pt idx="48">
                  <c:v>0.19430902125625299</c:v>
                </c:pt>
                <c:pt idx="49">
                  <c:v>0.207490973657843</c:v>
                </c:pt>
                <c:pt idx="50">
                  <c:v>0.220569946875002</c:v>
                </c:pt>
                <c:pt idx="51">
                  <c:v>0.233546456546874</c:v>
                </c:pt>
                <c:pt idx="52">
                  <c:v>0.24642101686918599</c:v>
                </c:pt>
                <c:pt idx="53">
                  <c:v>0.25919414059599799</c:v>
                </c:pt>
                <c:pt idx="54">
                  <c:v>0.27186633904145202</c:v>
                </c:pt>
                <c:pt idx="55">
                  <c:v>0.28443812208149999</c:v>
                </c:pt>
                <c:pt idx="56">
                  <c:v>0.29690999815569602</c:v>
                </c:pt>
                <c:pt idx="57">
                  <c:v>0.30928247426890798</c:v>
                </c:pt>
                <c:pt idx="58">
                  <c:v>0.32155605599307902</c:v>
                </c:pt>
                <c:pt idx="59">
                  <c:v>0.33373124746899202</c:v>
                </c:pt>
                <c:pt idx="60">
                  <c:v>0.34580855140800199</c:v>
                </c:pt>
                <c:pt idx="61">
                  <c:v>0.35778846909378398</c:v>
                </c:pt>
                <c:pt idx="62">
                  <c:v>0.36967150038409302</c:v>
                </c:pt>
                <c:pt idx="63">
                  <c:v>0.38145814371251202</c:v>
                </c:pt>
                <c:pt idx="64">
                  <c:v>0.39314889609019299</c:v>
                </c:pt>
                <c:pt idx="65">
                  <c:v>0.40474425310762502</c:v>
                </c:pt>
                <c:pt idx="66">
                  <c:v>0.41624470893635801</c:v>
                </c:pt>
                <c:pt idx="67">
                  <c:v>0.42765075633077299</c:v>
                </c:pt>
                <c:pt idx="68">
                  <c:v>0.43896288662982602</c:v>
                </c:pt>
                <c:pt idx="69">
                  <c:v>0.45018158975878098</c:v>
                </c:pt>
                <c:pt idx="70">
                  <c:v>0.461307354231</c:v>
                </c:pt>
                <c:pt idx="71">
                  <c:v>0.472340667149657</c:v>
                </c:pt>
                <c:pt idx="72">
                  <c:v>0.48328201420947697</c:v>
                </c:pt>
                <c:pt idx="73">
                  <c:v>0.494131879698538</c:v>
                </c:pt>
                <c:pt idx="74">
                  <c:v>0.504890746499982</c:v>
                </c:pt>
                <c:pt idx="75">
                  <c:v>0.51555909609375095</c:v>
                </c:pt>
                <c:pt idx="76">
                  <c:v>0.52613740855838298</c:v>
                </c:pt>
                <c:pt idx="77">
                  <c:v>0.536626162572722</c:v>
                </c:pt>
                <c:pt idx="78">
                  <c:v>0.54702583541769001</c:v>
                </c:pt>
                <c:pt idx="79">
                  <c:v>0.55733690297800997</c:v>
                </c:pt>
                <c:pt idx="80">
                  <c:v>0.56755983974400104</c:v>
                </c:pt>
                <c:pt idx="81">
                  <c:v>0.57769511881328495</c:v>
                </c:pt>
                <c:pt idx="82">
                  <c:v>0.58774321189253897</c:v>
                </c:pt>
                <c:pt idx="83">
                  <c:v>0.59770458929928805</c:v>
                </c:pt>
                <c:pt idx="84">
                  <c:v>0.60757971996360205</c:v>
                </c:pt>
                <c:pt idx="85">
                  <c:v>0.61736907142988096</c:v>
                </c:pt>
                <c:pt idx="86">
                  <c:v>0.62707310985856601</c:v>
                </c:pt>
                <c:pt idx="87">
                  <c:v>0.63669230002795096</c:v>
                </c:pt>
                <c:pt idx="88">
                  <c:v>0.64622710533587002</c:v>
                </c:pt>
                <c:pt idx="89">
                  <c:v>0.65567798780148301</c:v>
                </c:pt>
                <c:pt idx="90">
                  <c:v>0.66504540806700696</c:v>
                </c:pt>
                <c:pt idx="91">
                  <c:v>0.67432982539947695</c:v>
                </c:pt>
                <c:pt idx="92">
                  <c:v>0.683531697692489</c:v>
                </c:pt>
                <c:pt idx="93">
                  <c:v>0.69265148146795696</c:v>
                </c:pt>
                <c:pt idx="94">
                  <c:v>0.70168963187786604</c:v>
                </c:pt>
                <c:pt idx="95">
                  <c:v>0.71064660270600399</c:v>
                </c:pt>
                <c:pt idx="96">
                  <c:v>0.71952284636971098</c:v>
                </c:pt>
                <c:pt idx="97">
                  <c:v>0.72831881392165998</c:v>
                </c:pt>
                <c:pt idx="98">
                  <c:v>0.73703495505157901</c:v>
                </c:pt>
                <c:pt idx="99">
                  <c:v>0.74567171808799304</c:v>
                </c:pt>
                <c:pt idx="100">
                  <c:v>0.75422955000000602</c:v>
                </c:pt>
                <c:pt idx="101">
                  <c:v>0.76270889639902695</c:v>
                </c:pt>
                <c:pt idx="102">
                  <c:v>0.77111020154050902</c:v>
                </c:pt>
                <c:pt idx="103">
                  <c:v>0.779433908325743</c:v>
                </c:pt>
                <c:pt idx="104">
                  <c:v>0.78768045830357902</c:v>
                </c:pt>
                <c:pt idx="105">
                  <c:v>0.79585029167212595</c:v>
                </c:pt>
                <c:pt idx="106">
                  <c:v>0.80394384728061496</c:v>
                </c:pt>
                <c:pt idx="107">
                  <c:v>0.81196156263104802</c:v>
                </c:pt>
                <c:pt idx="108">
                  <c:v>0.81990387387999797</c:v>
                </c:pt>
                <c:pt idx="109">
                  <c:v>0.82777121584033797</c:v>
                </c:pt>
                <c:pt idx="110">
                  <c:v>0.83556402198299995</c:v>
                </c:pt>
                <c:pt idx="111">
                  <c:v>0.84328272443872598</c:v>
                </c:pt>
                <c:pt idx="112">
                  <c:v>0.85092775399981502</c:v>
                </c:pt>
                <c:pt idx="113">
                  <c:v>0.85849954012185503</c:v>
                </c:pt>
                <c:pt idx="114">
                  <c:v>0.86599851092552005</c:v>
                </c:pt>
                <c:pt idx="115">
                  <c:v>0.87342509319825501</c:v>
                </c:pt>
                <c:pt idx="116">
                  <c:v>0.88077971239608799</c:v>
                </c:pt>
                <c:pt idx="117">
                  <c:v>0.88806279264531796</c:v>
                </c:pt>
                <c:pt idx="118">
                  <c:v>0.89527475674434198</c:v>
                </c:pt>
                <c:pt idx="119">
                  <c:v>0.90241602616532601</c:v>
                </c:pt>
                <c:pt idx="120">
                  <c:v>0.90948702105599599</c:v>
                </c:pt>
                <c:pt idx="121">
                  <c:v>0.91648816024139501</c:v>
                </c:pt>
                <c:pt idx="122">
                  <c:v>0.92341986122559505</c:v>
                </c:pt>
                <c:pt idx="123">
                  <c:v>0.930282540193484</c:v>
                </c:pt>
                <c:pt idx="124">
                  <c:v>0.93707661201250303</c:v>
                </c:pt>
                <c:pt idx="125">
                  <c:v>0.94380249023437901</c:v>
                </c:pt>
                <c:pt idx="126">
                  <c:v>0.95046058709689996</c:v>
                </c:pt>
                <c:pt idx="127">
                  <c:v>0.95705131352566697</c:v>
                </c:pt>
                <c:pt idx="128">
                  <c:v>0.96357507913580598</c:v>
                </c:pt>
                <c:pt idx="129">
                  <c:v>0.97003229223375598</c:v>
                </c:pt>
                <c:pt idx="130">
                  <c:v>0.97642335981899797</c:v>
                </c:pt>
                <c:pt idx="131">
                  <c:v>0.98274868758582901</c:v>
                </c:pt>
                <c:pt idx="132">
                  <c:v>0.98900867992505903</c:v>
                </c:pt>
                <c:pt idx="133">
                  <c:v>0.995203739925831</c:v>
                </c:pt>
                <c:pt idx="134">
                  <c:v>1.0013342693773151</c:v>
                </c:pt>
                <c:pt idx="135">
                  <c:v>1.0074006687704999</c:v>
                </c:pt>
                <c:pt idx="136">
                  <c:v>1.0134033372998761</c:v>
                </c:pt>
                <c:pt idx="137">
                  <c:v>1.0193426728652959</c:v>
                </c:pt>
                <c:pt idx="138">
                  <c:v>1.025219072073589</c:v>
                </c:pt>
                <c:pt idx="139">
                  <c:v>1.031032930240424</c:v>
                </c:pt>
                <c:pt idx="140">
                  <c:v>1.0367846413920001</c:v>
                </c:pt>
                <c:pt idx="141">
                  <c:v>1.0424745982668131</c:v>
                </c:pt>
                <c:pt idx="142">
                  <c:v>1.048103192317402</c:v>
                </c:pt>
                <c:pt idx="143">
                  <c:v>1.053670813712102</c:v>
                </c:pt>
                <c:pt idx="144">
                  <c:v>1.0591778513367951</c:v>
                </c:pt>
                <c:pt idx="145">
                  <c:v>1.064624692796615</c:v>
                </c:pt>
                <c:pt idx="146">
                  <c:v>1.07001172441784</c:v>
                </c:pt>
                <c:pt idx="147">
                  <c:v>1.075339331249396</c:v>
                </c:pt>
                <c:pt idx="148">
                  <c:v>1.0806078970648929</c:v>
                </c:pt>
                <c:pt idx="149">
                  <c:v>1.0858178043641331</c:v>
                </c:pt>
                <c:pt idx="150">
                  <c:v>1.090969434375</c:v>
                </c:pt>
                <c:pt idx="151">
                  <c:v>1.0960631670551619</c:v>
                </c:pt>
                <c:pt idx="152">
                  <c:v>1.1010993810938261</c:v>
                </c:pt>
                <c:pt idx="153">
                  <c:v>1.10607845391349</c:v>
                </c:pt>
                <c:pt idx="154">
                  <c:v>1.1110007616716919</c:v>
                </c:pt>
                <c:pt idx="155">
                  <c:v>1.1158666792627501</c:v>
                </c:pt>
                <c:pt idx="156">
                  <c:v>1.120676580319534</c:v>
                </c:pt>
                <c:pt idx="157">
                  <c:v>1.125430837215194</c:v>
                </c:pt>
                <c:pt idx="158">
                  <c:v>1.130129821064918</c:v>
                </c:pt>
                <c:pt idx="159">
                  <c:v>1.1347739017276821</c:v>
                </c:pt>
                <c:pt idx="160">
                  <c:v>1.1393634478079999</c:v>
                </c:pt>
                <c:pt idx="161">
                  <c:v>1.1438988266576711</c:v>
                </c:pt>
                <c:pt idx="162">
                  <c:v>1.148380404377543</c:v>
                </c:pt>
                <c:pt idx="163">
                  <c:v>1.152808545819199</c:v>
                </c:pt>
                <c:pt idx="164">
                  <c:v>1.1571836145868419</c:v>
                </c:pt>
                <c:pt idx="165">
                  <c:v>1.1615059730388759</c:v>
                </c:pt>
                <c:pt idx="166">
                  <c:v>1.165775982289798</c:v>
                </c:pt>
                <c:pt idx="167">
                  <c:v>1.169994002211862</c:v>
                </c:pt>
                <c:pt idx="168">
                  <c:v>1.1741603914368619</c:v>
                </c:pt>
                <c:pt idx="169">
                  <c:v>1.1782755073578719</c:v>
                </c:pt>
                <c:pt idx="170">
                  <c:v>1.1823397061309999</c:v>
                </c:pt>
                <c:pt idx="171">
                  <c:v>1.18635334267714</c:v>
                </c:pt>
                <c:pt idx="172">
                  <c:v>1.1903167706837281</c:v>
                </c:pt>
                <c:pt idx="173">
                  <c:v>1.19423034260643</c:v>
                </c:pt>
                <c:pt idx="174">
                  <c:v>1.1980944096710271</c:v>
                </c:pt>
                <c:pt idx="175">
                  <c:v>1.201909321874991</c:v>
                </c:pt>
                <c:pt idx="176">
                  <c:v>1.205675427989414</c:v>
                </c:pt>
                <c:pt idx="177">
                  <c:v>1.2093930755606039</c:v>
                </c:pt>
                <c:pt idx="178">
                  <c:v>1.213062610911924</c:v>
                </c:pt>
                <c:pt idx="179">
                  <c:v>1.2166843791455</c:v>
                </c:pt>
                <c:pt idx="180">
                  <c:v>1.2202587241440079</c:v>
                </c:pt>
                <c:pt idx="181">
                  <c:v>1.223785988572369</c:v>
                </c:pt>
                <c:pt idx="182">
                  <c:v>1.227266513879574</c:v>
                </c:pt>
                <c:pt idx="183">
                  <c:v>1.2307006403003691</c:v>
                </c:pt>
                <c:pt idx="184">
                  <c:v>1.2340887068570421</c:v>
                </c:pt>
                <c:pt idx="185">
                  <c:v>1.237431051361118</c:v>
                </c:pt>
                <c:pt idx="186">
                  <c:v>1.2407280104152061</c:v>
                </c:pt>
                <c:pt idx="187">
                  <c:v>1.243979919414631</c:v>
                </c:pt>
                <c:pt idx="188">
                  <c:v>1.2471871125493099</c:v>
                </c:pt>
                <c:pt idx="189">
                  <c:v>1.2503499228053701</c:v>
                </c:pt>
                <c:pt idx="190">
                  <c:v>1.253468681967</c:v>
                </c:pt>
                <c:pt idx="191">
                  <c:v>1.256543720618158</c:v>
                </c:pt>
                <c:pt idx="192">
                  <c:v>1.259575368144322</c:v>
                </c:pt>
                <c:pt idx="193">
                  <c:v>1.262563952734246</c:v>
                </c:pt>
                <c:pt idx="194">
                  <c:v>1.2655098013817061</c:v>
                </c:pt>
                <c:pt idx="195">
                  <c:v>1.2684132398872501</c:v>
                </c:pt>
                <c:pt idx="196">
                  <c:v>1.271274592859938</c:v>
                </c:pt>
                <c:pt idx="197">
                  <c:v>1.2740941837191411</c:v>
                </c:pt>
                <c:pt idx="198">
                  <c:v>1.276872334696225</c:v>
                </c:pt>
                <c:pt idx="199">
                  <c:v>1.279609366836278</c:v>
                </c:pt>
                <c:pt idx="200">
                  <c:v>1.2823055999999999</c:v>
                </c:pt>
                <c:pt idx="201">
                  <c:v>1.2849613528652979</c:v>
                </c:pt>
                <c:pt idx="202">
                  <c:v>1.287576942929139</c:v>
                </c:pt>
                <c:pt idx="203">
                  <c:v>1.2901526865092361</c:v>
                </c:pt>
                <c:pt idx="204">
                  <c:v>1.2926888987458101</c:v>
                </c:pt>
                <c:pt idx="205">
                  <c:v>1.2951858936033751</c:v>
                </c:pt>
                <c:pt idx="206">
                  <c:v>1.2976439838724541</c:v>
                </c:pt>
                <c:pt idx="207">
                  <c:v>1.3000634811713381</c:v>
                </c:pt>
                <c:pt idx="208">
                  <c:v>1.3024446959478291</c:v>
                </c:pt>
                <c:pt idx="209">
                  <c:v>1.3047879374810369</c:v>
                </c:pt>
                <c:pt idx="210">
                  <c:v>1.307093513883</c:v>
                </c:pt>
                <c:pt idx="211">
                  <c:v>1.309361732100607</c:v>
                </c:pt>
                <c:pt idx="212">
                  <c:v>1.31159289791725</c:v>
                </c:pt>
                <c:pt idx="213">
                  <c:v>1.313787315954545</c:v>
                </c:pt>
                <c:pt idx="214">
                  <c:v>1.315945289674145</c:v>
                </c:pt>
                <c:pt idx="215">
                  <c:v>1.3180671213795121</c:v>
                </c:pt>
                <c:pt idx="216">
                  <c:v>1.3201531122175181</c:v>
                </c:pt>
                <c:pt idx="217">
                  <c:v>1.322203562180408</c:v>
                </c:pt>
                <c:pt idx="218">
                  <c:v>1.3242187701073811</c:v>
                </c:pt>
                <c:pt idx="219">
                  <c:v>1.326199033686416</c:v>
                </c:pt>
                <c:pt idx="220">
                  <c:v>1.3281446494560001</c:v>
                </c:pt>
                <c:pt idx="221">
                  <c:v>1.3300559128068961</c:v>
                </c:pt>
                <c:pt idx="222">
                  <c:v>1.3319331179838341</c:v>
                </c:pt>
                <c:pt idx="223">
                  <c:v>1.3337765580873651</c:v>
                </c:pt>
                <c:pt idx="224">
                  <c:v>1.3355865250755381</c:v>
                </c:pt>
                <c:pt idx="225">
                  <c:v>1.337363309765625</c:v>
                </c:pt>
                <c:pt idx="226">
                  <c:v>1.339107201835942</c:v>
                </c:pt>
                <c:pt idx="227">
                  <c:v>1.3408184898275579</c:v>
                </c:pt>
                <c:pt idx="228">
                  <c:v>1.3424974611460569</c:v>
                </c:pt>
                <c:pt idx="229">
                  <c:v>1.3441444020632449</c:v>
                </c:pt>
                <c:pt idx="230">
                  <c:v>1.345759597719</c:v>
                </c:pt>
                <c:pt idx="231">
                  <c:v>1.347343332122914</c:v>
                </c:pt>
                <c:pt idx="232">
                  <c:v>1.3488958881561</c:v>
                </c:pt>
                <c:pt idx="233">
                  <c:v>1.3504175475729221</c:v>
                </c:pt>
                <c:pt idx="234">
                  <c:v>1.351908591002762</c:v>
                </c:pt>
                <c:pt idx="235">
                  <c:v>1.35336929795175</c:v>
                </c:pt>
                <c:pt idx="236">
                  <c:v>1.354799946804526</c:v>
                </c:pt>
                <c:pt idx="237">
                  <c:v>1.3562008148259861</c:v>
                </c:pt>
                <c:pt idx="238">
                  <c:v>1.3575721781630301</c:v>
                </c:pt>
                <c:pt idx="239">
                  <c:v>1.3589143118463141</c:v>
                </c:pt>
                <c:pt idx="240">
                  <c:v>1.3602274897919999</c:v>
                </c:pt>
                <c:pt idx="241">
                  <c:v>1.361511984803512</c:v>
                </c:pt>
                <c:pt idx="242">
                  <c:v>1.3627680685732511</c:v>
                </c:pt>
                <c:pt idx="243">
                  <c:v>1.363996011684383</c:v>
                </c:pt>
                <c:pt idx="244">
                  <c:v>1.365196083612626</c:v>
                </c:pt>
                <c:pt idx="245">
                  <c:v>1.3663685527278751</c:v>
                </c:pt>
                <c:pt idx="246">
                  <c:v>1.36751368629607</c:v>
                </c:pt>
                <c:pt idx="247">
                  <c:v>1.368631750480894</c:v>
                </c:pt>
                <c:pt idx="248">
                  <c:v>1.369723010345532</c:v>
                </c:pt>
                <c:pt idx="249">
                  <c:v>1.370787729854432</c:v>
                </c:pt>
                <c:pt idx="250">
                  <c:v>1.371826171875</c:v>
                </c:pt>
                <c:pt idx="251">
                  <c:v>1.372838598179452</c:v>
                </c:pt>
                <c:pt idx="252">
                  <c:v>1.3738252694464661</c:v>
                </c:pt>
                <c:pt idx="253">
                  <c:v>1.3747864452629801</c:v>
                </c:pt>
                <c:pt idx="254">
                  <c:v>1.3757223841259301</c:v>
                </c:pt>
                <c:pt idx="255">
                  <c:v>1.3766333434439999</c:v>
                </c:pt>
                <c:pt idx="256">
                  <c:v>1.377519579539374</c:v>
                </c:pt>
                <c:pt idx="257">
                  <c:v>1.3783813476494751</c:v>
                </c:pt>
                <c:pt idx="258">
                  <c:v>1.3792189019287739</c:v>
                </c:pt>
                <c:pt idx="259">
                  <c:v>1.380032495450372</c:v>
                </c:pt>
                <c:pt idx="260">
                  <c:v>1.380822380208</c:v>
                </c:pt>
                <c:pt idx="261">
                  <c:v>1.381588807117561</c:v>
                </c:pt>
                <c:pt idx="262">
                  <c:v>1.38233202601898</c:v>
                </c:pt>
                <c:pt idx="263">
                  <c:v>1.38305228567789</c:v>
                </c:pt>
                <c:pt idx="264">
                  <c:v>1.3837498337874741</c:v>
                </c:pt>
                <c:pt idx="265">
                  <c:v>1.384424916970125</c:v>
                </c:pt>
                <c:pt idx="266">
                  <c:v>1.385077780779238</c:v>
                </c:pt>
                <c:pt idx="267">
                  <c:v>1.3857086697009531</c:v>
                </c:pt>
                <c:pt idx="268">
                  <c:v>1.3863178271559109</c:v>
                </c:pt>
                <c:pt idx="269">
                  <c:v>1.386905495500961</c:v>
                </c:pt>
                <c:pt idx="270">
                  <c:v>1.3874719160310001</c:v>
                </c:pt>
                <c:pt idx="271">
                  <c:v>1.3880173289806439</c:v>
                </c:pt>
                <c:pt idx="272">
                  <c:v>1.3885419735259541</c:v>
                </c:pt>
                <c:pt idx="273">
                  <c:v>1.389046087786318</c:v>
                </c:pt>
                <c:pt idx="274">
                  <c:v>1.389529908826058</c:v>
                </c:pt>
                <c:pt idx="275">
                  <c:v>1.3899936726562501</c:v>
                </c:pt>
                <c:pt idx="276">
                  <c:v>1.3904376142364621</c:v>
                </c:pt>
                <c:pt idx="277">
                  <c:v>1.3908619674765019</c:v>
                </c:pt>
                <c:pt idx="278">
                  <c:v>1.3912669652381651</c:v>
                </c:pt>
                <c:pt idx="279">
                  <c:v>1.391652839337</c:v>
                </c:pt>
                <c:pt idx="280">
                  <c:v>1.392019820544008</c:v>
                </c:pt>
                <c:pt idx="281">
                  <c:v>1.39236813858746</c:v>
                </c:pt>
                <c:pt idx="282">
                  <c:v>1.392698022154619</c:v>
                </c:pt>
                <c:pt idx="283">
                  <c:v>1.3930096988934599</c:v>
                </c:pt>
                <c:pt idx="284">
                  <c:v>1.393303395414468</c:v>
                </c:pt>
                <c:pt idx="285">
                  <c:v>1.393579337292367</c:v>
                </c:pt>
                <c:pt idx="286">
                  <c:v>1.393837749067846</c:v>
                </c:pt>
                <c:pt idx="287">
                  <c:v>1.3940788542493301</c:v>
                </c:pt>
                <c:pt idx="288">
                  <c:v>1.3943028753147571</c:v>
                </c:pt>
                <c:pt idx="289">
                  <c:v>1.394510033713271</c:v>
                </c:pt>
                <c:pt idx="290">
                  <c:v>1.39470054986701</c:v>
                </c:pt>
                <c:pt idx="291">
                  <c:v>1.394874643172848</c:v>
                </c:pt>
                <c:pt idx="292">
                  <c:v>1.3950325320041621</c:v>
                </c:pt>
                <c:pt idx="293">
                  <c:v>1.395174433712536</c:v>
                </c:pt>
                <c:pt idx="294">
                  <c:v>1.3953005646295551</c:v>
                </c:pt>
                <c:pt idx="295">
                  <c:v>1.3954111400685001</c:v>
                </c:pt>
                <c:pt idx="296">
                  <c:v>1.39550637432619</c:v>
                </c:pt>
                <c:pt idx="297">
                  <c:v>1.3955864806846401</c:v>
                </c:pt>
                <c:pt idx="298">
                  <c:v>1.3956516714128531</c:v>
                </c:pt>
                <c:pt idx="299">
                  <c:v>1.395702157768568</c:v>
                </c:pt>
                <c:pt idx="300">
                  <c:v>1.3957381499999999</c:v>
                </c:pt>
                <c:pt idx="301">
                  <c:v>1.395759857347596</c:v>
                </c:pt>
                <c:pt idx="302">
                  <c:v>1.3957674880457871</c:v>
                </c:pt>
                <c:pt idx="303">
                  <c:v>1.395761249324724</c:v>
                </c:pt>
                <c:pt idx="304">
                  <c:v>1.395741347412041</c:v>
                </c:pt>
                <c:pt idx="305">
                  <c:v>1.395707987534625</c:v>
                </c:pt>
                <c:pt idx="306">
                  <c:v>1.3956613739202941</c:v>
                </c:pt>
                <c:pt idx="307">
                  <c:v>1.3956017097996281</c:v>
                </c:pt>
                <c:pt idx="308">
                  <c:v>1.3955291974076629</c:v>
                </c:pt>
                <c:pt idx="309">
                  <c:v>1.3954440379857169</c:v>
                </c:pt>
                <c:pt idx="310">
                  <c:v>1.39534643178301</c:v>
                </c:pt>
                <c:pt idx="311">
                  <c:v>1.3952365780585061</c:v>
                </c:pt>
                <c:pt idx="312">
                  <c:v>1.3951146750826831</c:v>
                </c:pt>
                <c:pt idx="313">
                  <c:v>1.3949809201392449</c:v>
                </c:pt>
                <c:pt idx="314">
                  <c:v>1.3948355095268079</c:v>
                </c:pt>
                <c:pt idx="315">
                  <c:v>1.3946786385607499</c:v>
                </c:pt>
                <c:pt idx="316">
                  <c:v>1.3945105015749599</c:v>
                </c:pt>
                <c:pt idx="317">
                  <c:v>1.394331291923498</c:v>
                </c:pt>
                <c:pt idx="318">
                  <c:v>1.3941412019824211</c:v>
                </c:pt>
                <c:pt idx="319">
                  <c:v>1.3939404231515149</c:v>
                </c:pt>
                <c:pt idx="320">
                  <c:v>1.3937291458559999</c:v>
                </c:pt>
                <c:pt idx="321">
                  <c:v>1.3935075595483759</c:v>
                </c:pt>
                <c:pt idx="322">
                  <c:v>1.393275852710075</c:v>
                </c:pt>
                <c:pt idx="323">
                  <c:v>1.393034212853262</c:v>
                </c:pt>
                <c:pt idx="324">
                  <c:v>1.3927828265225921</c:v>
                </c:pt>
                <c:pt idx="325">
                  <c:v>1.3925218792968761</c:v>
                </c:pt>
                <c:pt idx="326">
                  <c:v>1.392251555790982</c:v>
                </c:pt>
                <c:pt idx="327">
                  <c:v>1.3919720396574471</c:v>
                </c:pt>
                <c:pt idx="328">
                  <c:v>1.3916835135882859</c:v>
                </c:pt>
                <c:pt idx="329">
                  <c:v>1.3913861593167449</c:v>
                </c:pt>
                <c:pt idx="330">
                  <c:v>1.3910801576189999</c:v>
                </c:pt>
                <c:pt idx="331">
                  <c:v>1.390765688316004</c:v>
                </c:pt>
                <c:pt idx="332">
                  <c:v>1.3904429302751471</c:v>
                </c:pt>
                <c:pt idx="333">
                  <c:v>1.3901120614120279</c:v>
                </c:pt>
                <c:pt idx="334">
                  <c:v>1.389773258692202</c:v>
                </c:pt>
                <c:pt idx="335">
                  <c:v>1.389426698132983</c:v>
                </c:pt>
                <c:pt idx="336">
                  <c:v>1.3890725548051659</c:v>
                </c:pt>
                <c:pt idx="337">
                  <c:v>1.3887110028346761</c:v>
                </c:pt>
                <c:pt idx="338">
                  <c:v>1.3883422154044689</c:v>
                </c:pt>
                <c:pt idx="339">
                  <c:v>1.3879663647562119</c:v>
                </c:pt>
                <c:pt idx="340">
                  <c:v>1.3875836221919999</c:v>
                </c:pt>
                <c:pt idx="341">
                  <c:v>1.3871941580761851</c:v>
                </c:pt>
                <c:pt idx="342">
                  <c:v>1.3867981418370829</c:v>
                </c:pt>
                <c:pt idx="343">
                  <c:v>1.3863957419686821</c:v>
                </c:pt>
                <c:pt idx="344">
                  <c:v>1.3859871260324661</c:v>
                </c:pt>
                <c:pt idx="345">
                  <c:v>1.3855724606591251</c:v>
                </c:pt>
                <c:pt idx="346">
                  <c:v>1.3851519115503099</c:v>
                </c:pt>
                <c:pt idx="347">
                  <c:v>1.3847256434803841</c:v>
                </c:pt>
                <c:pt idx="348">
                  <c:v>1.384293820298174</c:v>
                </c:pt>
                <c:pt idx="349">
                  <c:v>1.383856604928722</c:v>
                </c:pt>
                <c:pt idx="350">
                  <c:v>1.383414159375</c:v>
                </c:pt>
                <c:pt idx="351">
                  <c:v>1.382966644719742</c:v>
                </c:pt>
                <c:pt idx="352">
                  <c:v>1.382514221127106</c:v>
                </c:pt>
                <c:pt idx="353">
                  <c:v>1.38205704784447</c:v>
                </c:pt>
                <c:pt idx="354">
                  <c:v>1.381595283204158</c:v>
                </c:pt>
                <c:pt idx="355">
                  <c:v>1.38112908462525</c:v>
                </c:pt>
                <c:pt idx="356">
                  <c:v>1.3806586086152219</c:v>
                </c:pt>
                <c:pt idx="357">
                  <c:v>1.3801840107717831</c:v>
                </c:pt>
                <c:pt idx="358">
                  <c:v>1.379705445784597</c:v>
                </c:pt>
                <c:pt idx="359">
                  <c:v>1.379223067437062</c:v>
                </c:pt>
                <c:pt idx="360">
                  <c:v>1.3787370286080121</c:v>
                </c:pt>
                <c:pt idx="361">
                  <c:v>1.37824748127346</c:v>
                </c:pt>
                <c:pt idx="362">
                  <c:v>1.37775457650841</c:v>
                </c:pt>
                <c:pt idx="363">
                  <c:v>1.3772584644885939</c:v>
                </c:pt>
                <c:pt idx="364">
                  <c:v>1.3767592944921141</c:v>
                </c:pt>
                <c:pt idx="365">
                  <c:v>1.376257214901387</c:v>
                </c:pt>
                <c:pt idx="366">
                  <c:v>1.3757523732046779</c:v>
                </c:pt>
                <c:pt idx="367">
                  <c:v>1.3752449159980431</c:v>
                </c:pt>
                <c:pt idx="368">
                  <c:v>1.374734988986942</c:v>
                </c:pt>
                <c:pt idx="369">
                  <c:v>1.37422273698806</c:v>
                </c:pt>
                <c:pt idx="370">
                  <c:v>1.3737083039310001</c:v>
                </c:pt>
                <c:pt idx="371">
                  <c:v>1.37319183286012</c:v>
                </c:pt>
                <c:pt idx="372">
                  <c:v>1.3726734659361941</c:v>
                </c:pt>
                <c:pt idx="373">
                  <c:v>1.372153344438223</c:v>
                </c:pt>
                <c:pt idx="374">
                  <c:v>1.3716316087650899</c:v>
                </c:pt>
                <c:pt idx="375">
                  <c:v>1.3711083984374901</c:v>
                </c:pt>
                <c:pt idx="376">
                  <c:v>1.370583852099502</c:v>
                </c:pt>
                <c:pt idx="377">
                  <c:v>1.3700581075203919</c:v>
                </c:pt>
                <c:pt idx="378">
                  <c:v>1.369531301596405</c:v>
                </c:pt>
                <c:pt idx="379">
                  <c:v>1.3690035703524801</c:v>
                </c:pt>
                <c:pt idx="380">
                  <c:v>1.3684750489440001</c:v>
                </c:pt>
                <c:pt idx="381">
                  <c:v>1.3679458716585571</c:v>
                </c:pt>
                <c:pt idx="382">
                  <c:v>1.3674161719176581</c:v>
                </c:pt>
                <c:pt idx="383">
                  <c:v>1.3668860822785569</c:v>
                </c:pt>
                <c:pt idx="384">
                  <c:v>1.3663557344359329</c:v>
                </c:pt>
                <c:pt idx="385">
                  <c:v>1.3658252592236171</c:v>
                </c:pt>
                <c:pt idx="386">
                  <c:v>1.365294786616478</c:v>
                </c:pt>
                <c:pt idx="387">
                  <c:v>1.36476444573202</c:v>
                </c:pt>
                <c:pt idx="388">
                  <c:v>1.36423436483219</c:v>
                </c:pt>
                <c:pt idx="389">
                  <c:v>1.3637046713251411</c:v>
                </c:pt>
                <c:pt idx="390">
                  <c:v>1.363175491767</c:v>
                </c:pt>
                <c:pt idx="391">
                  <c:v>1.3626469518635469</c:v>
                </c:pt>
                <c:pt idx="392">
                  <c:v>1.3621191764720111</c:v>
                </c:pt>
                <c:pt idx="393">
                  <c:v>1.3615922896028261</c:v>
                </c:pt>
                <c:pt idx="394">
                  <c:v>1.361066414421386</c:v>
                </c:pt>
                <c:pt idx="395">
                  <c:v>1.3605416732497499</c:v>
                </c:pt>
                <c:pt idx="396">
                  <c:v>1.3600181875684301</c:v>
                </c:pt>
                <c:pt idx="397">
                  <c:v>1.3594960780181291</c:v>
                </c:pt>
                <c:pt idx="398">
                  <c:v>1.3589754644015031</c:v>
                </c:pt>
                <c:pt idx="399">
                  <c:v>1.3584564656848579</c:v>
                </c:pt>
                <c:pt idx="400">
                  <c:v>1.357939199999991</c:v>
                </c:pt>
                <c:pt idx="401">
                  <c:v>1.357423784645887</c:v>
                </c:pt>
                <c:pt idx="402">
                  <c:v>1.3569103360904271</c:v>
                </c:pt>
                <c:pt idx="403">
                  <c:v>1.3563989699722281</c:v>
                </c:pt>
                <c:pt idx="404">
                  <c:v>1.35588980110229</c:v>
                </c:pt>
                <c:pt idx="405">
                  <c:v>1.3553829434658831</c:v>
                </c:pt>
                <c:pt idx="406">
                  <c:v>1.3548785102241341</c:v>
                </c:pt>
                <c:pt idx="407">
                  <c:v>1.3543766137159181</c:v>
                </c:pt>
                <c:pt idx="408">
                  <c:v>1.3538773654595171</c:v>
                </c:pt>
                <c:pt idx="409">
                  <c:v>1.3533808761544071</c:v>
                </c:pt>
                <c:pt idx="410">
                  <c:v>1.3528872556830001</c:v>
                </c:pt>
                <c:pt idx="411">
                  <c:v>1.352396613112387</c:v>
                </c:pt>
                <c:pt idx="412">
                  <c:v>1.35190905669613</c:v>
                </c:pt>
                <c:pt idx="413">
                  <c:v>1.3514246938759109</c:v>
                </c:pt>
                <c:pt idx="414">
                  <c:v>1.350943631283434</c:v>
                </c:pt>
                <c:pt idx="415">
                  <c:v>1.35046597474201</c:v>
                </c:pt>
                <c:pt idx="416">
                  <c:v>1.3499918292683979</c:v>
                </c:pt>
                <c:pt idx="417">
                  <c:v>1.3495212990745711</c:v>
                </c:pt>
                <c:pt idx="418">
                  <c:v>1.349054487569453</c:v>
                </c:pt>
                <c:pt idx="419">
                  <c:v>1.348591497360587</c:v>
                </c:pt>
                <c:pt idx="420">
                  <c:v>1.34813243025601</c:v>
                </c:pt>
                <c:pt idx="421">
                  <c:v>1.3476773872658649</c:v>
                </c:pt>
                <c:pt idx="422">
                  <c:v>1.3472264686043141</c:v>
                </c:pt>
                <c:pt idx="423">
                  <c:v>1.3467797736911531</c:v>
                </c:pt>
                <c:pt idx="424">
                  <c:v>1.3463374011536271</c:v>
                </c:pt>
                <c:pt idx="425">
                  <c:v>1.3458994488281171</c:v>
                </c:pt>
                <c:pt idx="426">
                  <c:v>1.345466013762022</c:v>
                </c:pt>
                <c:pt idx="427">
                  <c:v>1.345037192215337</c:v>
                </c:pt>
                <c:pt idx="428">
                  <c:v>1.3446130796625331</c:v>
                </c:pt>
                <c:pt idx="429">
                  <c:v>1.3441937707942251</c:v>
                </c:pt>
                <c:pt idx="430">
                  <c:v>1.343779359518992</c:v>
                </c:pt>
                <c:pt idx="431">
                  <c:v>1.3433699389650939</c:v>
                </c:pt>
                <c:pt idx="432">
                  <c:v>1.342965601482178</c:v>
                </c:pt>
                <c:pt idx="433">
                  <c:v>1.342566438643102</c:v>
                </c:pt>
                <c:pt idx="434">
                  <c:v>1.3421725412456511</c:v>
                </c:pt>
                <c:pt idx="435">
                  <c:v>1.34178399931425</c:v>
                </c:pt>
                <c:pt idx="436">
                  <c:v>1.3414009021018061</c:v>
                </c:pt>
                <c:pt idx="437">
                  <c:v>1.341023338091365</c:v>
                </c:pt>
                <c:pt idx="438">
                  <c:v>1.34065139499791</c:v>
                </c:pt>
                <c:pt idx="439">
                  <c:v>1.3402851597701031</c:v>
                </c:pt>
                <c:pt idx="440">
                  <c:v>1.339924718591988</c:v>
                </c:pt>
                <c:pt idx="441">
                  <c:v>1.339570156884883</c:v>
                </c:pt>
                <c:pt idx="442">
                  <c:v>1.3392215593089221</c:v>
                </c:pt>
                <c:pt idx="443">
                  <c:v>1.338879009764971</c:v>
                </c:pt>
                <c:pt idx="444">
                  <c:v>1.338542591396316</c:v>
                </c:pt>
                <c:pt idx="445">
                  <c:v>1.3382123865903759</c:v>
                </c:pt>
                <c:pt idx="446">
                  <c:v>1.3378884769805499</c:v>
                </c:pt>
                <c:pt idx="447">
                  <c:v>1.3375709434478751</c:v>
                </c:pt>
                <c:pt idx="448">
                  <c:v>1.3372598661228139</c:v>
                </c:pt>
                <c:pt idx="449">
                  <c:v>1.3369553243870129</c:v>
                </c:pt>
                <c:pt idx="450">
                  <c:v>1.336657396875008</c:v>
                </c:pt>
                <c:pt idx="451">
                  <c:v>1.336366161476042</c:v>
                </c:pt>
                <c:pt idx="452">
                  <c:v>1.3360816953357471</c:v>
                </c:pt>
                <c:pt idx="453">
                  <c:v>1.33580407485796</c:v>
                </c:pt>
                <c:pt idx="454">
                  <c:v>1.3355333757064101</c:v>
                </c:pt>
                <c:pt idx="455">
                  <c:v>1.335269672806491</c:v>
                </c:pt>
                <c:pt idx="456">
                  <c:v>1.3350130403470539</c:v>
                </c:pt>
                <c:pt idx="457">
                  <c:v>1.3347635517820631</c:v>
                </c:pt>
                <c:pt idx="458">
                  <c:v>1.3345212798324291</c:v>
                </c:pt>
                <c:pt idx="459">
                  <c:v>1.334286296487752</c:v>
                </c:pt>
                <c:pt idx="460">
                  <c:v>1.334058673008008</c:v>
                </c:pt>
                <c:pt idx="461">
                  <c:v>1.3338384799253411</c:v>
                </c:pt>
                <c:pt idx="462">
                  <c:v>1.333625787045841</c:v>
                </c:pt>
                <c:pt idx="463">
                  <c:v>1.33342066345127</c:v>
                </c:pt>
                <c:pt idx="464">
                  <c:v>1.3332231775007539</c:v>
                </c:pt>
                <c:pt idx="465">
                  <c:v>1.333033396832624</c:v>
                </c:pt>
                <c:pt idx="466">
                  <c:v>1.3328513883661179</c:v>
                </c:pt>
                <c:pt idx="467">
                  <c:v>1.332677218303133</c:v>
                </c:pt>
                <c:pt idx="468">
                  <c:v>1.3325109521299809</c:v>
                </c:pt>
                <c:pt idx="469">
                  <c:v>1.3323526546191411</c:v>
                </c:pt>
                <c:pt idx="470">
                  <c:v>1.33220238983101</c:v>
                </c:pt>
                <c:pt idx="471">
                  <c:v>1.3320602211156101</c:v>
                </c:pt>
                <c:pt idx="472">
                  <c:v>1.331926211114417</c:v>
                </c:pt>
                <c:pt idx="473">
                  <c:v>1.331800421762098</c:v>
                </c:pt>
                <c:pt idx="474">
                  <c:v>1.3316829142881379</c:v>
                </c:pt>
                <c:pt idx="475">
                  <c:v>1.33157374921875</c:v>
                </c:pt>
                <c:pt idx="476">
                  <c:v>1.3314729863785499</c:v>
                </c:pt>
                <c:pt idx="477">
                  <c:v>1.331380684892282</c:v>
                </c:pt>
                <c:pt idx="478">
                  <c:v>1.3312969031866451</c:v>
                </c:pt>
                <c:pt idx="479">
                  <c:v>1.3312216989919601</c:v>
                </c:pt>
                <c:pt idx="480">
                  <c:v>1.33115512934401</c:v>
                </c:pt>
                <c:pt idx="481">
                  <c:v>1.331097250585638</c:v>
                </c:pt>
                <c:pt idx="482">
                  <c:v>1.3310481183687</c:v>
                </c:pt>
                <c:pt idx="483">
                  <c:v>1.331007787655647</c:v>
                </c:pt>
                <c:pt idx="484">
                  <c:v>1.3309763127213621</c:v>
                </c:pt>
                <c:pt idx="485">
                  <c:v>1.330953747154874</c:v>
                </c:pt>
                <c:pt idx="486">
                  <c:v>1.3309401438611259</c:v>
                </c:pt>
                <c:pt idx="487">
                  <c:v>1.3309355550627111</c:v>
                </c:pt>
                <c:pt idx="488">
                  <c:v>1.33094003230163</c:v>
                </c:pt>
                <c:pt idx="489">
                  <c:v>1.330953626441048</c:v>
                </c:pt>
                <c:pt idx="490">
                  <c:v>1.330976387667</c:v>
                </c:pt>
                <c:pt idx="491">
                  <c:v>1.3310083654902281</c:v>
                </c:pt>
                <c:pt idx="492">
                  <c:v>1.3310496087478421</c:v>
                </c:pt>
                <c:pt idx="493">
                  <c:v>1.331100165605116</c:v>
                </c:pt>
                <c:pt idx="494">
                  <c:v>1.3311600835572259</c:v>
                </c:pt>
                <c:pt idx="495">
                  <c:v>1.331229409431</c:v>
                </c:pt>
                <c:pt idx="496">
                  <c:v>1.3313081893866701</c:v>
                </c:pt>
                <c:pt idx="497">
                  <c:v>1.33139646891962</c:v>
                </c:pt>
                <c:pt idx="498">
                  <c:v>1.331494292862093</c:v>
                </c:pt>
                <c:pt idx="499">
                  <c:v>1.331601705385139</c:v>
                </c:pt>
                <c:pt idx="500">
                  <c:v>1.3317187500000001</c:v>
                </c:pt>
                <c:pt idx="501">
                  <c:v>1.3318454695601769</c:v>
                </c:pt>
                <c:pt idx="502">
                  <c:v>1.3319819062630669</c:v>
                </c:pt>
                <c:pt idx="503">
                  <c:v>1.3321281016517199</c:v>
                </c:pt>
                <c:pt idx="504">
                  <c:v>1.3322840966165299</c:v>
                </c:pt>
                <c:pt idx="505">
                  <c:v>1.3324499313971261</c:v>
                </c:pt>
                <c:pt idx="506">
                  <c:v>1.332625645583974</c:v>
                </c:pt>
                <c:pt idx="507">
                  <c:v>1.3328112781202099</c:v>
                </c:pt>
                <c:pt idx="508">
                  <c:v>1.333006867303357</c:v>
                </c:pt>
                <c:pt idx="509">
                  <c:v>1.333212450787097</c:v>
                </c:pt>
                <c:pt idx="510">
                  <c:v>1.333428065583</c:v>
                </c:pt>
                <c:pt idx="511">
                  <c:v>1.3336537480622861</c:v>
                </c:pt>
                <c:pt idx="512">
                  <c:v>1.33388953395757</c:v>
                </c:pt>
                <c:pt idx="513">
                  <c:v>1.3341354583646139</c:v>
                </c:pt>
                <c:pt idx="514">
                  <c:v>1.334391555744074</c:v>
                </c:pt>
                <c:pt idx="515">
                  <c:v>1.3346578599232639</c:v>
                </c:pt>
                <c:pt idx="516">
                  <c:v>1.3349344040978379</c:v>
                </c:pt>
                <c:pt idx="517">
                  <c:v>1.335221220833678</c:v>
                </c:pt>
                <c:pt idx="518">
                  <c:v>1.3355183420685011</c:v>
                </c:pt>
                <c:pt idx="519">
                  <c:v>1.3358257991136779</c:v>
                </c:pt>
                <c:pt idx="520">
                  <c:v>1.3361436226560079</c:v>
                </c:pt>
                <c:pt idx="521">
                  <c:v>1.3364718427593549</c:v>
                </c:pt>
                <c:pt idx="522">
                  <c:v>1.3368104888665631</c:v>
                </c:pt>
                <c:pt idx="523">
                  <c:v>1.337159589801052</c:v>
                </c:pt>
                <c:pt idx="524">
                  <c:v>1.337519173768658</c:v>
                </c:pt>
                <c:pt idx="525">
                  <c:v>1.3378892683593671</c:v>
                </c:pt>
                <c:pt idx="526">
                  <c:v>1.3382699005490619</c:v>
                </c:pt>
                <c:pt idx="527">
                  <c:v>1.338661096701226</c:v>
                </c:pt>
                <c:pt idx="528">
                  <c:v>1.339062882568766</c:v>
                </c:pt>
                <c:pt idx="529">
                  <c:v>1.3394752832957151</c:v>
                </c:pt>
                <c:pt idx="530">
                  <c:v>1.3398983234190001</c:v>
                </c:pt>
                <c:pt idx="531">
                  <c:v>1.3403320268701919</c:v>
                </c:pt>
                <c:pt idx="532">
                  <c:v>1.3407764169772181</c:v>
                </c:pt>
                <c:pt idx="533">
                  <c:v>1.3412315164661921</c:v>
                </c:pt>
                <c:pt idx="534">
                  <c:v>1.341697347463082</c:v>
                </c:pt>
                <c:pt idx="535">
                  <c:v>1.3421739314955139</c:v>
                </c:pt>
                <c:pt idx="536">
                  <c:v>1.3426612894944361</c:v>
                </c:pt>
                <c:pt idx="537">
                  <c:v>1.3431594417960631</c:v>
                </c:pt>
                <c:pt idx="538">
                  <c:v>1.343668408143349</c:v>
                </c:pt>
                <c:pt idx="539">
                  <c:v>1.3441882076879841</c:v>
                </c:pt>
                <c:pt idx="540">
                  <c:v>1.3447188589920001</c:v>
                </c:pt>
                <c:pt idx="541">
                  <c:v>1.3452603800295651</c:v>
                </c:pt>
                <c:pt idx="542">
                  <c:v>1.345812788188762</c:v>
                </c:pt>
                <c:pt idx="543">
                  <c:v>1.3463761002732699</c:v>
                </c:pt>
                <c:pt idx="544">
                  <c:v>1.3469503325041461</c:v>
                </c:pt>
                <c:pt idx="545">
                  <c:v>1.3475355005216261</c:v>
                </c:pt>
                <c:pt idx="546">
                  <c:v>1.34813161938679</c:v>
                </c:pt>
                <c:pt idx="547">
                  <c:v>1.348738703583364</c:v>
                </c:pt>
                <c:pt idx="548">
                  <c:v>1.3493567670194451</c:v>
                </c:pt>
                <c:pt idx="549">
                  <c:v>1.3499858230292929</c:v>
                </c:pt>
                <c:pt idx="550">
                  <c:v>1.3506258843750001</c:v>
                </c:pt>
                <c:pt idx="551">
                  <c:v>1.3512769632483219</c:v>
                </c:pt>
                <c:pt idx="552">
                  <c:v>1.351939071272386</c:v>
                </c:pt>
                <c:pt idx="553">
                  <c:v>1.35261221950345</c:v>
                </c:pt>
                <c:pt idx="554">
                  <c:v>1.353296418432641</c:v>
                </c:pt>
                <c:pt idx="555">
                  <c:v>1.353991677987741</c:v>
                </c:pt>
                <c:pt idx="556">
                  <c:v>1.354698007534894</c:v>
                </c:pt>
                <c:pt idx="557">
                  <c:v>1.3554154158803531</c:v>
                </c:pt>
                <c:pt idx="558">
                  <c:v>1.3561439112722851</c:v>
                </c:pt>
                <c:pt idx="559">
                  <c:v>1.3568835014024421</c:v>
                </c:pt>
                <c:pt idx="560">
                  <c:v>1.3576341934079901</c:v>
                </c:pt>
                <c:pt idx="561">
                  <c:v>1.3583959938732399</c:v>
                </c:pt>
                <c:pt idx="562">
                  <c:v>1.3591689088312999</c:v>
                </c:pt>
                <c:pt idx="563">
                  <c:v>1.3599529437659601</c:v>
                </c:pt>
                <c:pt idx="564">
                  <c:v>1.3607481036134019</c:v>
                </c:pt>
                <c:pt idx="565">
                  <c:v>1.361554392763874</c:v>
                </c:pt>
                <c:pt idx="566">
                  <c:v>1.362371815063558</c:v>
                </c:pt>
                <c:pt idx="567">
                  <c:v>1.363200373816231</c:v>
                </c:pt>
                <c:pt idx="568">
                  <c:v>1.3640400717850329</c:v>
                </c:pt>
                <c:pt idx="569">
                  <c:v>1.3648909111942309</c:v>
                </c:pt>
                <c:pt idx="570">
                  <c:v>1.3657528937310079</c:v>
                </c:pt>
                <c:pt idx="571">
                  <c:v>1.3666260205470999</c:v>
                </c:pt>
                <c:pt idx="572">
                  <c:v>1.367510292260665</c:v>
                </c:pt>
                <c:pt idx="573">
                  <c:v>1.368405708957988</c:v>
                </c:pt>
                <c:pt idx="574">
                  <c:v>1.3693122701951781</c:v>
                </c:pt>
                <c:pt idx="575">
                  <c:v>1.370229975</c:v>
                </c:pt>
                <c:pt idx="576">
                  <c:v>1.3711588218735979</c:v>
                </c:pt>
                <c:pt idx="577">
                  <c:v>1.3720988087921719</c:v>
                </c:pt>
                <c:pt idx="578">
                  <c:v>1.3730499332088859</c:v>
                </c:pt>
                <c:pt idx="579">
                  <c:v>1.37401219205546</c:v>
                </c:pt>
                <c:pt idx="580">
                  <c:v>1.37498558174401</c:v>
                </c:pt>
                <c:pt idx="581">
                  <c:v>1.3759700981687299</c:v>
                </c:pt>
                <c:pt idx="582">
                  <c:v>1.3769657367077399</c:v>
                </c:pt>
                <c:pt idx="583">
                  <c:v>1.3779724922247369</c:v>
                </c:pt>
                <c:pt idx="584">
                  <c:v>1.3789903590708019</c:v>
                </c:pt>
                <c:pt idx="585">
                  <c:v>1.3800193310861331</c:v>
                </c:pt>
                <c:pt idx="586">
                  <c:v>1.3810594016017781</c:v>
                </c:pt>
                <c:pt idx="587">
                  <c:v>1.382110563441415</c:v>
                </c:pt>
                <c:pt idx="588">
                  <c:v>1.3831728089230739</c:v>
                </c:pt>
                <c:pt idx="589">
                  <c:v>1.384246129860941</c:v>
                </c:pt>
                <c:pt idx="590">
                  <c:v>1.3853305175670001</c:v>
                </c:pt>
                <c:pt idx="591">
                  <c:v>1.3864259628529181</c:v>
                </c:pt>
                <c:pt idx="592">
                  <c:v>1.3875324560316831</c:v>
                </c:pt>
                <c:pt idx="593">
                  <c:v>1.388649986919406</c:v>
                </c:pt>
                <c:pt idx="594">
                  <c:v>1.3897785448370661</c:v>
                </c:pt>
                <c:pt idx="595">
                  <c:v>1.3909181186122499</c:v>
                </c:pt>
                <c:pt idx="596">
                  <c:v>1.3920686965809099</c:v>
                </c:pt>
                <c:pt idx="597">
                  <c:v>1.393230266589109</c:v>
                </c:pt>
                <c:pt idx="598">
                  <c:v>1.3944028159947739</c:v>
                </c:pt>
                <c:pt idx="599">
                  <c:v>1.3955863316694379</c:v>
                </c:pt>
                <c:pt idx="600">
                  <c:v>1.3967807999999999</c:v>
                </c:pt>
                <c:pt idx="601">
                  <c:v>1.3979862068904669</c:v>
                </c:pt>
                <c:pt idx="602">
                  <c:v>1.3992025377637181</c:v>
                </c:pt>
                <c:pt idx="603">
                  <c:v>1.4004297775631811</c:v>
                </c:pt>
                <c:pt idx="604">
                  <c:v>1.40166791075477</c:v>
                </c:pt>
                <c:pt idx="605">
                  <c:v>1.4029169213283761</c:v>
                </c:pt>
                <c:pt idx="606">
                  <c:v>1.404176792799805</c:v>
                </c:pt>
                <c:pt idx="607">
                  <c:v>1.405447508212498</c:v>
                </c:pt>
                <c:pt idx="608">
                  <c:v>1.4067290501391561</c:v>
                </c:pt>
                <c:pt idx="609">
                  <c:v>1.408021400683787</c:v>
                </c:pt>
                <c:pt idx="610">
                  <c:v>1.409324541482988</c:v>
                </c:pt>
                <c:pt idx="611">
                  <c:v>1.410638453708176</c:v>
                </c:pt>
                <c:pt idx="612">
                  <c:v>1.4119631180669989</c:v>
                </c:pt>
                <c:pt idx="613">
                  <c:v>1.4132985148053041</c:v>
                </c:pt>
                <c:pt idx="614">
                  <c:v>1.414644623708714</c:v>
                </c:pt>
                <c:pt idx="615">
                  <c:v>1.4160014241045</c:v>
                </c:pt>
                <c:pt idx="616">
                  <c:v>1.4173688948632781</c:v>
                </c:pt>
                <c:pt idx="617">
                  <c:v>1.4187470144007679</c:v>
                </c:pt>
                <c:pt idx="618">
                  <c:v>1.4201357606795411</c:v>
                </c:pt>
                <c:pt idx="619">
                  <c:v>1.4215351112107759</c:v>
                </c:pt>
                <c:pt idx="620">
                  <c:v>1.422945043056</c:v>
                </c:pt>
                <c:pt idx="621">
                  <c:v>1.4243655328288449</c:v>
                </c:pt>
                <c:pt idx="622">
                  <c:v>1.4257965566967941</c:v>
                </c:pt>
                <c:pt idx="623">
                  <c:v>1.4272380903829209</c:v>
                </c:pt>
                <c:pt idx="624">
                  <c:v>1.428690109167698</c:v>
                </c:pt>
                <c:pt idx="625">
                  <c:v>1.4301525878906249</c:v>
                </c:pt>
                <c:pt idx="626">
                  <c:v>1.431625500952094</c:v>
                </c:pt>
                <c:pt idx="627">
                  <c:v>1.433108822315116</c:v>
                </c:pt>
                <c:pt idx="628">
                  <c:v>1.4346025255070061</c:v>
                </c:pt>
                <c:pt idx="629">
                  <c:v>1.4361065836212059</c:v>
                </c:pt>
                <c:pt idx="630">
                  <c:v>1.4376209693190001</c:v>
                </c:pt>
                <c:pt idx="631">
                  <c:v>1.439145654831274</c:v>
                </c:pt>
                <c:pt idx="632">
                  <c:v>1.440680611960258</c:v>
                </c:pt>
                <c:pt idx="633">
                  <c:v>1.4422258120812821</c:v>
                </c:pt>
                <c:pt idx="634">
                  <c:v>1.443781226144522</c:v>
                </c:pt>
                <c:pt idx="635">
                  <c:v>1.44534682467676</c:v>
                </c:pt>
                <c:pt idx="636">
                  <c:v>1.4469225777830861</c:v>
                </c:pt>
                <c:pt idx="637">
                  <c:v>1.448508455148745</c:v>
                </c:pt>
                <c:pt idx="638">
                  <c:v>1.45010442604079</c:v>
                </c:pt>
                <c:pt idx="639">
                  <c:v>1.451710459309868</c:v>
                </c:pt>
                <c:pt idx="640">
                  <c:v>1.4533265233920001</c:v>
                </c:pt>
                <c:pt idx="641">
                  <c:v>1.4549525863102639</c:v>
                </c:pt>
                <c:pt idx="642">
                  <c:v>1.456588615676603</c:v>
                </c:pt>
                <c:pt idx="643">
                  <c:v>1.458234578693552</c:v>
                </c:pt>
                <c:pt idx="644">
                  <c:v>1.4598904421559691</c:v>
                </c:pt>
                <c:pt idx="645">
                  <c:v>1.4615561724528741</c:v>
                </c:pt>
                <c:pt idx="646">
                  <c:v>1.4632317355690201</c:v>
                </c:pt>
                <c:pt idx="647">
                  <c:v>1.464917097086855</c:v>
                </c:pt>
                <c:pt idx="648">
                  <c:v>1.4666122221880931</c:v>
                </c:pt>
                <c:pt idx="649">
                  <c:v>1.4683170756555839</c:v>
                </c:pt>
                <c:pt idx="650">
                  <c:v>1.470031621875</c:v>
                </c:pt>
                <c:pt idx="651">
                  <c:v>1.471755824836622</c:v>
                </c:pt>
                <c:pt idx="652">
                  <c:v>1.4734896481370161</c:v>
                </c:pt>
                <c:pt idx="653">
                  <c:v>1.47523305498094</c:v>
                </c:pt>
                <c:pt idx="654">
                  <c:v>1.4769860081828901</c:v>
                </c:pt>
                <c:pt idx="655">
                  <c:v>1.4787484701689999</c:v>
                </c:pt>
                <c:pt idx="656">
                  <c:v>1.480520402978734</c:v>
                </c:pt>
                <c:pt idx="657">
                  <c:v>1.4823017682666431</c:v>
                </c:pt>
                <c:pt idx="658">
                  <c:v>1.484092527304117</c:v>
                </c:pt>
                <c:pt idx="659">
                  <c:v>1.4858926409811239</c:v>
                </c:pt>
                <c:pt idx="660">
                  <c:v>1.4877020698079999</c:v>
                </c:pt>
                <c:pt idx="661">
                  <c:v>1.4895207739171119</c:v>
                </c:pt>
                <c:pt idx="662">
                  <c:v>1.49134871306473</c:v>
                </c:pt>
                <c:pt idx="663">
                  <c:v>1.49318584663265</c:v>
                </c:pt>
                <c:pt idx="664">
                  <c:v>1.4950321336300341</c:v>
                </c:pt>
                <c:pt idx="665">
                  <c:v>1.4968875326951261</c:v>
                </c:pt>
                <c:pt idx="666">
                  <c:v>1.498752002096998</c:v>
                </c:pt>
                <c:pt idx="667">
                  <c:v>1.5006254997373121</c:v>
                </c:pt>
                <c:pt idx="668">
                  <c:v>1.502507983152062</c:v>
                </c:pt>
                <c:pt idx="669">
                  <c:v>1.5043994095133211</c:v>
                </c:pt>
                <c:pt idx="670">
                  <c:v>1.506299735630992</c:v>
                </c:pt>
                <c:pt idx="671">
                  <c:v>1.5082089179545899</c:v>
                </c:pt>
                <c:pt idx="672">
                  <c:v>1.5101269125749071</c:v>
                </c:pt>
                <c:pt idx="673">
                  <c:v>1.512053675225878</c:v>
                </c:pt>
                <c:pt idx="674">
                  <c:v>1.513989161286226</c:v>
                </c:pt>
                <c:pt idx="675">
                  <c:v>1.51593332578125</c:v>
                </c:pt>
                <c:pt idx="676">
                  <c:v>1.5178861233846219</c:v>
                </c:pt>
                <c:pt idx="677">
                  <c:v>1.519847508420062</c:v>
                </c:pt>
                <c:pt idx="678">
                  <c:v>1.5218174348631279</c:v>
                </c:pt>
                <c:pt idx="679">
                  <c:v>1.523795856342941</c:v>
                </c:pt>
                <c:pt idx="680">
                  <c:v>1.525782726144</c:v>
                </c:pt>
                <c:pt idx="681">
                  <c:v>1.527777997207818</c:v>
                </c:pt>
                <c:pt idx="682">
                  <c:v>1.529781622134778</c:v>
                </c:pt>
                <c:pt idx="683">
                  <c:v>1.531793553185826</c:v>
                </c:pt>
                <c:pt idx="684">
                  <c:v>1.5338137422842339</c:v>
                </c:pt>
                <c:pt idx="685">
                  <c:v>1.535842141017375</c:v>
                </c:pt>
                <c:pt idx="686">
                  <c:v>1.537878700638406</c:v>
                </c:pt>
                <c:pt idx="687">
                  <c:v>1.5399233720680781</c:v>
                </c:pt>
                <c:pt idx="688">
                  <c:v>1.54197610589651</c:v>
                </c:pt>
                <c:pt idx="689">
                  <c:v>1.544036852384818</c:v>
                </c:pt>
                <c:pt idx="690">
                  <c:v>1.5461055614670109</c:v>
                </c:pt>
                <c:pt idx="691">
                  <c:v>1.5481821827516169</c:v>
                </c:pt>
                <c:pt idx="692">
                  <c:v>1.5502666655235231</c:v>
                </c:pt>
                <c:pt idx="693">
                  <c:v>1.552358958745697</c:v>
                </c:pt>
                <c:pt idx="694">
                  <c:v>1.554459011060906</c:v>
                </c:pt>
                <c:pt idx="695">
                  <c:v>1.5565667707935</c:v>
                </c:pt>
                <c:pt idx="696">
                  <c:v>1.5586821859511579</c:v>
                </c:pt>
                <c:pt idx="697">
                  <c:v>1.5608052042266001</c:v>
                </c:pt>
                <c:pt idx="698">
                  <c:v>1.562935772999412</c:v>
                </c:pt>
                <c:pt idx="699">
                  <c:v>1.5650738393377279</c:v>
                </c:pt>
                <c:pt idx="700">
                  <c:v>1.56721935</c:v>
                </c:pt>
                <c:pt idx="701">
                  <c:v>1.5693722514367581</c:v>
                </c:pt>
                <c:pt idx="702">
                  <c:v>1.5715324897923459</c:v>
                </c:pt>
                <c:pt idx="703">
                  <c:v>1.573700010906685</c:v>
                </c:pt>
                <c:pt idx="704">
                  <c:v>1.57587476031701</c:v>
                </c:pt>
                <c:pt idx="705">
                  <c:v>1.578056683259625</c:v>
                </c:pt>
                <c:pt idx="706">
                  <c:v>1.5802457246716679</c:v>
                </c:pt>
                <c:pt idx="707">
                  <c:v>1.5824418291927971</c:v>
                </c:pt>
                <c:pt idx="708">
                  <c:v>1.584644941167038</c:v>
                </c:pt>
                <c:pt idx="709">
                  <c:v>1.5868550046444769</c:v>
                </c:pt>
                <c:pt idx="710">
                  <c:v>1.5890719633829999</c:v>
                </c:pt>
                <c:pt idx="711">
                  <c:v>1.591295760850066</c:v>
                </c:pt>
                <c:pt idx="712">
                  <c:v>1.5935263402244351</c:v>
                </c:pt>
                <c:pt idx="713">
                  <c:v>1.595763644397985</c:v>
                </c:pt>
                <c:pt idx="714">
                  <c:v>1.598007615977354</c:v>
                </c:pt>
                <c:pt idx="715">
                  <c:v>1.6002581972857499</c:v>
                </c:pt>
                <c:pt idx="716">
                  <c:v>1.6025153303647259</c:v>
                </c:pt>
                <c:pt idx="717">
                  <c:v>1.6047789569758599</c:v>
                </c:pt>
                <c:pt idx="718">
                  <c:v>1.607049018602581</c:v>
                </c:pt>
                <c:pt idx="719">
                  <c:v>1.609325456451866</c:v>
                </c:pt>
                <c:pt idx="720">
                  <c:v>1.611608211456</c:v>
                </c:pt>
                <c:pt idx="721">
                  <c:v>1.613897224274335</c:v>
                </c:pt>
                <c:pt idx="722">
                  <c:v>1.6161924352950341</c:v>
                </c:pt>
                <c:pt idx="723">
                  <c:v>1.6184937846368239</c:v>
                </c:pt>
                <c:pt idx="724">
                  <c:v>1.620801212150738</c:v>
                </c:pt>
                <c:pt idx="725">
                  <c:v>1.623114657421874</c:v>
                </c:pt>
                <c:pt idx="726">
                  <c:v>1.6254340597711421</c:v>
                </c:pt>
                <c:pt idx="727">
                  <c:v>1.627759358257006</c:v>
                </c:pt>
                <c:pt idx="728">
                  <c:v>1.6300904916772461</c:v>
                </c:pt>
                <c:pt idx="729">
                  <c:v>1.6324273985706941</c:v>
                </c:pt>
                <c:pt idx="730">
                  <c:v>1.6347700172190001</c:v>
                </c:pt>
                <c:pt idx="731">
                  <c:v>1.6371182856483639</c:v>
                </c:pt>
                <c:pt idx="732">
                  <c:v>1.6394721416313101</c:v>
                </c:pt>
                <c:pt idx="733">
                  <c:v>1.641831522688372</c:v>
                </c:pt>
                <c:pt idx="734">
                  <c:v>1.6441963660899619</c:v>
                </c:pt>
                <c:pt idx="735">
                  <c:v>1.646566608858</c:v>
                </c:pt>
                <c:pt idx="736">
                  <c:v>1.6489421877677339</c:v>
                </c:pt>
                <c:pt idx="737">
                  <c:v>1.6513230393494349</c:v>
                </c:pt>
                <c:pt idx="738">
                  <c:v>1.6537090998902291</c:v>
                </c:pt>
                <c:pt idx="739">
                  <c:v>1.6561003054357639</c:v>
                </c:pt>
                <c:pt idx="740">
                  <c:v>1.658496591792</c:v>
                </c:pt>
                <c:pt idx="741">
                  <c:v>1.6608978945269539</c:v>
                </c:pt>
                <c:pt idx="742">
                  <c:v>1.6633041489724421</c:v>
                </c:pt>
                <c:pt idx="743">
                  <c:v>1.6657152902258421</c:v>
                </c:pt>
                <c:pt idx="744">
                  <c:v>1.668131253151826</c:v>
                </c:pt>
                <c:pt idx="745">
                  <c:v>1.6705519723841249</c:v>
                </c:pt>
                <c:pt idx="746">
                  <c:v>1.67297738232727</c:v>
                </c:pt>
                <c:pt idx="747">
                  <c:v>1.6754074171583451</c:v>
                </c:pt>
                <c:pt idx="748">
                  <c:v>1.6778420108287411</c:v>
                </c:pt>
                <c:pt idx="749">
                  <c:v>1.680281097065873</c:v>
                </c:pt>
                <c:pt idx="750">
                  <c:v>1.682724609374991</c:v>
                </c:pt>
                <c:pt idx="751">
                  <c:v>1.6851724810409019</c:v>
                </c:pt>
                <c:pt idx="752">
                  <c:v>1.6876246451296451</c:v>
                </c:pt>
                <c:pt idx="753">
                  <c:v>1.69008103449044</c:v>
                </c:pt>
                <c:pt idx="754">
                  <c:v>1.6925415817571301</c:v>
                </c:pt>
                <c:pt idx="755">
                  <c:v>1.69500621935025</c:v>
                </c:pt>
                <c:pt idx="756">
                  <c:v>1.6974748794785739</c:v>
                </c:pt>
                <c:pt idx="757">
                  <c:v>1.699947494140934</c:v>
                </c:pt>
                <c:pt idx="758">
                  <c:v>1.7024239951279501</c:v>
                </c:pt>
                <c:pt idx="759">
                  <c:v>1.704904314023822</c:v>
                </c:pt>
                <c:pt idx="760">
                  <c:v>1.7073883822079929</c:v>
                </c:pt>
                <c:pt idx="761">
                  <c:v>1.7098761308570121</c:v>
                </c:pt>
                <c:pt idx="762">
                  <c:v>1.7123674909461719</c:v>
                </c:pt>
                <c:pt idx="763">
                  <c:v>1.71486239325134</c:v>
                </c:pt>
                <c:pt idx="764">
                  <c:v>1.717360768350672</c:v>
                </c:pt>
                <c:pt idx="765">
                  <c:v>1.7198625466263779</c:v>
                </c:pt>
                <c:pt idx="766">
                  <c:v>1.722367658266438</c:v>
                </c:pt>
                <c:pt idx="767">
                  <c:v>1.7248760332664059</c:v>
                </c:pt>
                <c:pt idx="768">
                  <c:v>1.7273876014311069</c:v>
                </c:pt>
                <c:pt idx="769">
                  <c:v>1.729902292376402</c:v>
                </c:pt>
                <c:pt idx="770">
                  <c:v>1.732420035531004</c:v>
                </c:pt>
                <c:pt idx="771">
                  <c:v>1.734940760138084</c:v>
                </c:pt>
                <c:pt idx="772">
                  <c:v>1.737464395257138</c:v>
                </c:pt>
                <c:pt idx="773">
                  <c:v>1.7399908697657731</c:v>
                </c:pt>
                <c:pt idx="774">
                  <c:v>1.7425201123612579</c:v>
                </c:pt>
                <c:pt idx="775">
                  <c:v>1.7450520515625061</c:v>
                </c:pt>
                <c:pt idx="776">
                  <c:v>1.7475866157116571</c:v>
                </c:pt>
                <c:pt idx="777">
                  <c:v>1.750123732975952</c:v>
                </c:pt>
                <c:pt idx="778">
                  <c:v>1.752663331349366</c:v>
                </c:pt>
                <c:pt idx="779">
                  <c:v>1.755205338654436</c:v>
                </c:pt>
                <c:pt idx="780">
                  <c:v>1.75774968254399</c:v>
                </c:pt>
                <c:pt idx="781">
                  <c:v>1.760296290502902</c:v>
                </c:pt>
                <c:pt idx="782">
                  <c:v>1.7628450898498229</c:v>
                </c:pt>
                <c:pt idx="783">
                  <c:v>1.765396007738913</c:v>
                </c:pt>
                <c:pt idx="784">
                  <c:v>1.7679489711616869</c:v>
                </c:pt>
                <c:pt idx="785">
                  <c:v>1.770503906948635</c:v>
                </c:pt>
                <c:pt idx="786">
                  <c:v>1.77306074177105</c:v>
                </c:pt>
                <c:pt idx="787">
                  <c:v>1.77561940214278</c:v>
                </c:pt>
                <c:pt idx="788">
                  <c:v>1.7781798144219549</c:v>
                </c:pt>
                <c:pt idx="789">
                  <c:v>1.780741904812722</c:v>
                </c:pt>
                <c:pt idx="790">
                  <c:v>1.7833055993670031</c:v>
                </c:pt>
                <c:pt idx="791">
                  <c:v>1.785870823986307</c:v>
                </c:pt>
                <c:pt idx="792">
                  <c:v>1.788437504423376</c:v>
                </c:pt>
                <c:pt idx="793">
                  <c:v>1.7910055662839921</c:v>
                </c:pt>
                <c:pt idx="794">
                  <c:v>1.79357493502875</c:v>
                </c:pt>
                <c:pt idx="795">
                  <c:v>1.7961455359747629</c:v>
                </c:pt>
                <c:pt idx="796">
                  <c:v>1.7987172942973899</c:v>
                </c:pt>
                <c:pt idx="797">
                  <c:v>1.80129013503209</c:v>
                </c:pt>
                <c:pt idx="798">
                  <c:v>1.8038639830760539</c:v>
                </c:pt>
                <c:pt idx="799">
                  <c:v>1.8064387631900181</c:v>
                </c:pt>
                <c:pt idx="800">
                  <c:v>1.809014399999991</c:v>
                </c:pt>
                <c:pt idx="801">
                  <c:v>1.811590817999037</c:v>
                </c:pt>
                <c:pt idx="802">
                  <c:v>1.8141679415489951</c:v>
                </c:pt>
                <c:pt idx="803">
                  <c:v>1.816745694882175</c:v>
                </c:pt>
                <c:pt idx="804">
                  <c:v>1.819324002103242</c:v>
                </c:pt>
                <c:pt idx="805">
                  <c:v>1.8219027871908671</c:v>
                </c:pt>
                <c:pt idx="806">
                  <c:v>1.824481973999494</c:v>
                </c:pt>
                <c:pt idx="807">
                  <c:v>1.8270614862610779</c:v>
                </c:pt>
                <c:pt idx="808">
                  <c:v>1.8296412475868691</c:v>
                </c:pt>
                <c:pt idx="809">
                  <c:v>1.832221181469166</c:v>
                </c:pt>
                <c:pt idx="810">
                  <c:v>1.834801211282991</c:v>
                </c:pt>
                <c:pt idx="811">
                  <c:v>1.837381260287956</c:v>
                </c:pt>
                <c:pt idx="812">
                  <c:v>1.839961251629876</c:v>
                </c:pt>
                <c:pt idx="813">
                  <c:v>1.8425411083426839</c:v>
                </c:pt>
                <c:pt idx="814">
                  <c:v>1.845120753349982</c:v>
                </c:pt>
                <c:pt idx="815">
                  <c:v>1.847700109467</c:v>
                </c:pt>
                <c:pt idx="816">
                  <c:v>1.8502790994021581</c:v>
                </c:pt>
                <c:pt idx="817">
                  <c:v>1.8528576457589481</c:v>
                </c:pt>
                <c:pt idx="818">
                  <c:v>1.8554356710376221</c:v>
                </c:pt>
                <c:pt idx="819">
                  <c:v>1.858013097636956</c:v>
                </c:pt>
                <c:pt idx="820">
                  <c:v>1.8605898478559999</c:v>
                </c:pt>
                <c:pt idx="821">
                  <c:v>1.8631658438958261</c:v>
                </c:pt>
                <c:pt idx="822">
                  <c:v>1.8657410078612751</c:v>
                </c:pt>
                <c:pt idx="823">
                  <c:v>1.868315261762727</c:v>
                </c:pt>
                <c:pt idx="824">
                  <c:v>1.8708885275177869</c:v>
                </c:pt>
                <c:pt idx="825">
                  <c:v>1.8734607269531249</c:v>
                </c:pt>
                <c:pt idx="826">
                  <c:v>1.876031781806182</c:v>
                </c:pt>
                <c:pt idx="827">
                  <c:v>1.8786016137268959</c:v>
                </c:pt>
                <c:pt idx="828">
                  <c:v>1.881170144279485</c:v>
                </c:pt>
                <c:pt idx="829">
                  <c:v>1.8837372949441771</c:v>
                </c:pt>
                <c:pt idx="830">
                  <c:v>1.886302987119</c:v>
                </c:pt>
                <c:pt idx="831">
                  <c:v>1.888867142121454</c:v>
                </c:pt>
                <c:pt idx="832">
                  <c:v>1.8914296811903311</c:v>
                </c:pt>
                <c:pt idx="833">
                  <c:v>1.8939905254874621</c:v>
                </c:pt>
                <c:pt idx="834">
                  <c:v>1.8965495960994021</c:v>
                </c:pt>
                <c:pt idx="835">
                  <c:v>1.89910681403925</c:v>
                </c:pt>
                <c:pt idx="836">
                  <c:v>1.901662100248366</c:v>
                </c:pt>
                <c:pt idx="837">
                  <c:v>1.9042153755981259</c:v>
                </c:pt>
                <c:pt idx="838">
                  <c:v>1.906766560891674</c:v>
                </c:pt>
                <c:pt idx="839">
                  <c:v>1.90931557686566</c:v>
                </c:pt>
                <c:pt idx="840">
                  <c:v>1.911862344191996</c:v>
                </c:pt>
                <c:pt idx="841">
                  <c:v>1.914406783479639</c:v>
                </c:pt>
                <c:pt idx="842">
                  <c:v>1.9169488152762839</c:v>
                </c:pt>
                <c:pt idx="843">
                  <c:v>1.91948836007013</c:v>
                </c:pt>
                <c:pt idx="844">
                  <c:v>1.9220253382916661</c:v>
                </c:pt>
                <c:pt idx="845">
                  <c:v>1.924559670315374</c:v>
                </c:pt>
                <c:pt idx="846">
                  <c:v>1.92709127646151</c:v>
                </c:pt>
                <c:pt idx="847">
                  <c:v>1.929620076997834</c:v>
                </c:pt>
                <c:pt idx="848">
                  <c:v>1.9321459921413779</c:v>
                </c:pt>
                <c:pt idx="849">
                  <c:v>1.934668942060159</c:v>
                </c:pt>
                <c:pt idx="850">
                  <c:v>1.9371888468750049</c:v>
                </c:pt>
                <c:pt idx="851">
                  <c:v>1.9397056266611921</c:v>
                </c:pt>
                <c:pt idx="852">
                  <c:v>1.9422192014503079</c:v>
                </c:pt>
                <c:pt idx="853">
                  <c:v>1.9447294912319171</c:v>
                </c:pt>
                <c:pt idx="854">
                  <c:v>1.9472364159553659</c:v>
                </c:pt>
                <c:pt idx="855">
                  <c:v>1.9497398955314891</c:v>
                </c:pt>
                <c:pt idx="856">
                  <c:v>1.952239849834414</c:v>
                </c:pt>
                <c:pt idx="857">
                  <c:v>1.9547361987032239</c:v>
                </c:pt>
                <c:pt idx="858">
                  <c:v>1.9572288619438041</c:v>
                </c:pt>
                <c:pt idx="859">
                  <c:v>1.959717759330516</c:v>
                </c:pt>
                <c:pt idx="860">
                  <c:v>1.9622028106080061</c:v>
                </c:pt>
                <c:pt idx="861">
                  <c:v>1.964683935492906</c:v>
                </c:pt>
                <c:pt idx="862">
                  <c:v>1.9671610536756059</c:v>
                </c:pt>
                <c:pt idx="863">
                  <c:v>1.969634084822026</c:v>
                </c:pt>
                <c:pt idx="864">
                  <c:v>1.9721029485753221</c:v>
                </c:pt>
                <c:pt idx="865">
                  <c:v>1.974567564557637</c:v>
                </c:pt>
                <c:pt idx="866">
                  <c:v>1.9770278523718781</c:v>
                </c:pt>
                <c:pt idx="867">
                  <c:v>1.9794837316034939</c:v>
                </c:pt>
                <c:pt idx="868">
                  <c:v>1.9819351218221459</c:v>
                </c:pt>
                <c:pt idx="869">
                  <c:v>1.9843819425835101</c:v>
                </c:pt>
                <c:pt idx="870">
                  <c:v>1.986824113430995</c:v>
                </c:pt>
                <c:pt idx="871">
                  <c:v>1.98926155389757</c:v>
                </c:pt>
                <c:pt idx="872">
                  <c:v>1.991694183507388</c:v>
                </c:pt>
                <c:pt idx="873">
                  <c:v>1.994121921777664</c:v>
                </c:pt>
                <c:pt idx="874">
                  <c:v>1.996544688220294</c:v>
                </c:pt>
                <c:pt idx="875">
                  <c:v>1.9989624023437551</c:v>
                </c:pt>
                <c:pt idx="876">
                  <c:v>2.0013749836547001</c:v>
                </c:pt>
                <c:pt idx="877">
                  <c:v>2.003782351659841</c:v>
                </c:pt>
                <c:pt idx="878">
                  <c:v>2.0061844258676049</c:v>
                </c:pt>
                <c:pt idx="879">
                  <c:v>2.0085811257899402</c:v>
                </c:pt>
                <c:pt idx="880">
                  <c:v>2.0109723709440002</c:v>
                </c:pt>
                <c:pt idx="881">
                  <c:v>2.0133580808539988</c:v>
                </c:pt>
                <c:pt idx="882">
                  <c:v>2.0157381750528578</c:v>
                </c:pt>
                <c:pt idx="883">
                  <c:v>2.0181125730840068</c:v>
                </c:pt>
                <c:pt idx="884">
                  <c:v>2.0204811945031191</c:v>
                </c:pt>
                <c:pt idx="885">
                  <c:v>2.0228439588798741</c:v>
                </c:pt>
                <c:pt idx="886">
                  <c:v>2.0252007857996861</c:v>
                </c:pt>
                <c:pt idx="887">
                  <c:v>2.0275515948654812</c:v>
                </c:pt>
                <c:pt idx="888">
                  <c:v>2.0298963056993888</c:v>
                </c:pt>
                <c:pt idx="889">
                  <c:v>2.0322348379445989</c:v>
                </c:pt>
                <c:pt idx="890">
                  <c:v>2.0345671112670001</c:v>
                </c:pt>
                <c:pt idx="891">
                  <c:v>2.036893045356988</c:v>
                </c:pt>
                <c:pt idx="892">
                  <c:v>2.0392125599312032</c:v>
                </c:pt>
                <c:pt idx="893">
                  <c:v>2.0415255747342762</c:v>
                </c:pt>
                <c:pt idx="894">
                  <c:v>2.0438320095405862</c:v>
                </c:pt>
                <c:pt idx="895">
                  <c:v>2.0461317841560209</c:v>
                </c:pt>
                <c:pt idx="896">
                  <c:v>2.0484248184196412</c:v>
                </c:pt>
                <c:pt idx="897">
                  <c:v>2.0507110322055802</c:v>
                </c:pt>
                <c:pt idx="898">
                  <c:v>2.0529903454246941</c:v>
                </c:pt>
                <c:pt idx="899">
                  <c:v>2.0552626780263079</c:v>
                </c:pt>
                <c:pt idx="900">
                  <c:v>2.0575279500000012</c:v>
                </c:pt>
                <c:pt idx="901">
                  <c:v>2.0597860813773412</c:v>
                </c:pt>
                <c:pt idx="902">
                  <c:v>2.0620369922336268</c:v>
                </c:pt>
                <c:pt idx="903">
                  <c:v>2.064280602689665</c:v>
                </c:pt>
                <c:pt idx="904">
                  <c:v>2.0665168329134902</c:v>
                </c:pt>
                <c:pt idx="905">
                  <c:v>2.0687456031221232</c:v>
                </c:pt>
                <c:pt idx="906">
                  <c:v>2.0709668335833342</c:v>
                </c:pt>
                <c:pt idx="907">
                  <c:v>2.0731804446173898</c:v>
                </c:pt>
                <c:pt idx="908">
                  <c:v>2.0753863565987181</c:v>
                </c:pt>
                <c:pt idx="909">
                  <c:v>2.0775844899578582</c:v>
                </c:pt>
                <c:pt idx="910">
                  <c:v>2.0797747651830001</c:v>
                </c:pt>
                <c:pt idx="911">
                  <c:v>2.0819571028218462</c:v>
                </c:pt>
                <c:pt idx="912">
                  <c:v>2.0841314234833308</c:v>
                </c:pt>
                <c:pt idx="913">
                  <c:v>2.0862976478393929</c:v>
                </c:pt>
                <c:pt idx="914">
                  <c:v>2.0884556966266339</c:v>
                </c:pt>
                <c:pt idx="915">
                  <c:v>2.090605490648195</c:v>
                </c:pt>
                <c:pt idx="916">
                  <c:v>2.0927469507755978</c:v>
                </c:pt>
                <c:pt idx="917">
                  <c:v>2.094879997950037</c:v>
                </c:pt>
                <c:pt idx="918">
                  <c:v>2.0970045531846622</c:v>
                </c:pt>
                <c:pt idx="919">
                  <c:v>2.0991205375660482</c:v>
                </c:pt>
                <c:pt idx="920">
                  <c:v>2.10122787225602</c:v>
                </c:pt>
                <c:pt idx="921">
                  <c:v>2.1033264784933379</c:v>
                </c:pt>
                <c:pt idx="922">
                  <c:v>2.1054162775955212</c:v>
                </c:pt>
                <c:pt idx="923">
                  <c:v>2.1074971909606042</c:v>
                </c:pt>
                <c:pt idx="924">
                  <c:v>2.1095691400688179</c:v>
                </c:pt>
                <c:pt idx="925">
                  <c:v>2.1116320464843752</c:v>
                </c:pt>
                <c:pt idx="926">
                  <c:v>2.113685831857222</c:v>
                </c:pt>
                <c:pt idx="927">
                  <c:v>2.115730417924786</c:v>
                </c:pt>
                <c:pt idx="928">
                  <c:v>2.1177657265137242</c:v>
                </c:pt>
                <c:pt idx="929">
                  <c:v>2.1197916795416751</c:v>
                </c:pt>
                <c:pt idx="930">
                  <c:v>2.121808199018977</c:v>
                </c:pt>
                <c:pt idx="931">
                  <c:v>2.1238152070505452</c:v>
                </c:pt>
                <c:pt idx="932">
                  <c:v>2.1258126258373782</c:v>
                </c:pt>
                <c:pt idx="933">
                  <c:v>2.1278003776785548</c:v>
                </c:pt>
                <c:pt idx="934">
                  <c:v>2.129778384972842</c:v>
                </c:pt>
                <c:pt idx="935">
                  <c:v>2.1317465702204998</c:v>
                </c:pt>
                <c:pt idx="936">
                  <c:v>2.1337048560250258</c:v>
                </c:pt>
                <c:pt idx="937">
                  <c:v>2.135653165094793</c:v>
                </c:pt>
                <c:pt idx="938">
                  <c:v>2.137591420245109</c:v>
                </c:pt>
                <c:pt idx="939">
                  <c:v>2.1395195443995441</c:v>
                </c:pt>
                <c:pt idx="940">
                  <c:v>2.1414374605920008</c:v>
                </c:pt>
                <c:pt idx="941">
                  <c:v>2.1433450919683348</c:v>
                </c:pt>
                <c:pt idx="942">
                  <c:v>2.1452423617881231</c:v>
                </c:pt>
                <c:pt idx="943">
                  <c:v>2.1471291934264221</c:v>
                </c:pt>
                <c:pt idx="944">
                  <c:v>2.1490055103755061</c:v>
                </c:pt>
                <c:pt idx="945">
                  <c:v>2.1508712362466249</c:v>
                </c:pt>
                <c:pt idx="946">
                  <c:v>2.15272629477175</c:v>
                </c:pt>
                <c:pt idx="947">
                  <c:v>2.154570609805325</c:v>
                </c:pt>
                <c:pt idx="948">
                  <c:v>2.156404105326013</c:v>
                </c:pt>
                <c:pt idx="949">
                  <c:v>2.1582267054384552</c:v>
                </c:pt>
                <c:pt idx="950">
                  <c:v>2.1600383343749998</c:v>
                </c:pt>
                <c:pt idx="951">
                  <c:v>2.1618389164974818</c:v>
                </c:pt>
                <c:pt idx="952">
                  <c:v>2.1636283762989472</c:v>
                </c:pt>
                <c:pt idx="953">
                  <c:v>2.1654066384054111</c:v>
                </c:pt>
                <c:pt idx="954">
                  <c:v>2.167173627577633</c:v>
                </c:pt>
                <c:pt idx="955">
                  <c:v>2.1689292687127839</c:v>
                </c:pt>
                <c:pt idx="956">
                  <c:v>2.1706734868462538</c:v>
                </c:pt>
                <c:pt idx="957">
                  <c:v>2.172406207153514</c:v>
                </c:pt>
                <c:pt idx="958">
                  <c:v>2.1741273549516582</c:v>
                </c:pt>
                <c:pt idx="959">
                  <c:v>2.1758368557012022</c:v>
                </c:pt>
                <c:pt idx="960">
                  <c:v>2.177534635008</c:v>
                </c:pt>
                <c:pt idx="961">
                  <c:v>2.1792206186247909</c:v>
                </c:pt>
                <c:pt idx="962">
                  <c:v>2.1808947324530612</c:v>
                </c:pt>
                <c:pt idx="963">
                  <c:v>2.1825569025447189</c:v>
                </c:pt>
                <c:pt idx="964">
                  <c:v>2.1842070551039612</c:v>
                </c:pt>
                <c:pt idx="965">
                  <c:v>2.1858451164888262</c:v>
                </c:pt>
                <c:pt idx="966">
                  <c:v>2.1874710132133202</c:v>
                </c:pt>
                <c:pt idx="967">
                  <c:v>2.1890846719485828</c:v>
                </c:pt>
                <c:pt idx="968">
                  <c:v>2.1906860195251792</c:v>
                </c:pt>
                <c:pt idx="969">
                  <c:v>2.1922749829345909</c:v>
                </c:pt>
                <c:pt idx="970">
                  <c:v>2.1938514893310002</c:v>
                </c:pt>
                <c:pt idx="971">
                  <c:v>2.1954154660330572</c:v>
                </c:pt>
                <c:pt idx="972">
                  <c:v>2.1969668405256351</c:v>
                </c:pt>
                <c:pt idx="973">
                  <c:v>2.1985055404615501</c:v>
                </c:pt>
                <c:pt idx="974">
                  <c:v>2.2000314936633401</c:v>
                </c:pt>
                <c:pt idx="975">
                  <c:v>2.2015446281250002</c:v>
                </c:pt>
                <c:pt idx="976">
                  <c:v>2.2030448720137432</c:v>
                </c:pt>
                <c:pt idx="977">
                  <c:v>2.2045321536717402</c:v>
                </c:pt>
                <c:pt idx="978">
                  <c:v>2.2060064016178451</c:v>
                </c:pt>
                <c:pt idx="979">
                  <c:v>2.2074675445494409</c:v>
                </c:pt>
                <c:pt idx="980">
                  <c:v>2.2089155113440002</c:v>
                </c:pt>
                <c:pt idx="981">
                  <c:v>2.210350231061089</c:v>
                </c:pt>
                <c:pt idx="982">
                  <c:v>2.2117716329438988</c:v>
                </c:pt>
                <c:pt idx="983">
                  <c:v>2.213179646421116</c:v>
                </c:pt>
                <c:pt idx="984">
                  <c:v>2.2145742011085621</c:v>
                </c:pt>
                <c:pt idx="985">
                  <c:v>2.2159552268111251</c:v>
                </c:pt>
                <c:pt idx="986">
                  <c:v>2.2173226535243278</c:v>
                </c:pt>
                <c:pt idx="987">
                  <c:v>2.2186764114361601</c:v>
                </c:pt>
                <c:pt idx="988">
                  <c:v>2.2200164309288182</c:v>
                </c:pt>
                <c:pt idx="989">
                  <c:v>2.2213426425804901</c:v>
                </c:pt>
                <c:pt idx="990">
                  <c:v>2.2226549771670001</c:v>
                </c:pt>
                <c:pt idx="991">
                  <c:v>2.2239533656636801</c:v>
                </c:pt>
                <c:pt idx="992">
                  <c:v>2.2252377392470599</c:v>
                </c:pt>
                <c:pt idx="993">
                  <c:v>2.226508029296566</c:v>
                </c:pt>
                <c:pt idx="994">
                  <c:v>2.2277641673964599</c:v>
                </c:pt>
                <c:pt idx="995">
                  <c:v>2.2290060853372502</c:v>
                </c:pt>
                <c:pt idx="996">
                  <c:v>2.2302337151178699</c:v>
                </c:pt>
                <c:pt idx="997">
                  <c:v>2.2314469889470692</c:v>
                </c:pt>
                <c:pt idx="998">
                  <c:v>2.2326458392452899</c:v>
                </c:pt>
                <c:pt idx="999">
                  <c:v>2.2338301986466012</c:v>
                </c:pt>
                <c:pt idx="1000">
                  <c:v>2.2349999999999999</c:v>
                </c:pt>
                <c:pt idx="1001">
                  <c:v>2.2361551763716272</c:v>
                </c:pt>
                <c:pt idx="1002">
                  <c:v>2.2372956610462671</c:v>
                </c:pt>
                <c:pt idx="1003">
                  <c:v>2.2384213875291552</c:v>
                </c:pt>
                <c:pt idx="1004">
                  <c:v>2.2395322895477299</c:v>
                </c:pt>
                <c:pt idx="1005">
                  <c:v>2.2406283010533752</c:v>
                </c:pt>
                <c:pt idx="1006">
                  <c:v>2.2417093562231738</c:v>
                </c:pt>
                <c:pt idx="1007">
                  <c:v>2.242775389461658</c:v>
                </c:pt>
                <c:pt idx="1008">
                  <c:v>2.2438263354025612</c:v>
                </c:pt>
                <c:pt idx="1009">
                  <c:v>2.244862128910547</c:v>
                </c:pt>
                <c:pt idx="1010">
                  <c:v>2.2458827050829999</c:v>
                </c:pt>
                <c:pt idx="1011">
                  <c:v>2.2468879992517361</c:v>
                </c:pt>
                <c:pt idx="1012">
                  <c:v>2.2478779469847812</c:v>
                </c:pt>
                <c:pt idx="1013">
                  <c:v>2.2488524840880371</c:v>
                </c:pt>
                <c:pt idx="1014">
                  <c:v>2.2498115466072979</c:v>
                </c:pt>
                <c:pt idx="1015">
                  <c:v>2.2507550708294999</c:v>
                </c:pt>
                <c:pt idx="1016">
                  <c:v>2.251682993285018</c:v>
                </c:pt>
                <c:pt idx="1017">
                  <c:v>2.252595250749128</c:v>
                </c:pt>
                <c:pt idx="1018">
                  <c:v>2.253491780243702</c:v>
                </c:pt>
                <c:pt idx="1019">
                  <c:v>2.2543725190391362</c:v>
                </c:pt>
                <c:pt idx="1020">
                  <c:v>2.255237404656</c:v>
                </c:pt>
                <c:pt idx="1021">
                  <c:v>2.2560863748668032</c:v>
                </c:pt>
                <c:pt idx="1022">
                  <c:v>2.2569193676977601</c:v>
                </c:pt>
                <c:pt idx="1023">
                  <c:v>2.2577363214305111</c:v>
                </c:pt>
                <c:pt idx="1024">
                  <c:v>2.2585371746038581</c:v>
                </c:pt>
                <c:pt idx="1025">
                  <c:v>2.2593218660156462</c:v>
                </c:pt>
                <c:pt idx="1026">
                  <c:v>2.260090334724262</c:v>
                </c:pt>
                <c:pt idx="1027">
                  <c:v>2.260842520050677</c:v>
                </c:pt>
                <c:pt idx="1028">
                  <c:v>2.2615783615799652</c:v>
                </c:pt>
                <c:pt idx="1029">
                  <c:v>2.2622977991631652</c:v>
                </c:pt>
                <c:pt idx="1030">
                  <c:v>2.26300077291903</c:v>
                </c:pt>
                <c:pt idx="1031">
                  <c:v>2.2636872232356402</c:v>
                </c:pt>
                <c:pt idx="1032">
                  <c:v>2.2643570907724442</c:v>
                </c:pt>
                <c:pt idx="1033">
                  <c:v>2.2650103164616442</c:v>
                </c:pt>
                <c:pt idx="1034">
                  <c:v>2.2656468415102822</c:v>
                </c:pt>
                <c:pt idx="1035">
                  <c:v>2.2662666074017501</c:v>
                </c:pt>
                <c:pt idx="1036">
                  <c:v>2.2668695558976459</c:v>
                </c:pt>
                <c:pt idx="1037">
                  <c:v>2.2674556290395032</c:v>
                </c:pt>
                <c:pt idx="1038">
                  <c:v>2.2680247691505739</c:v>
                </c:pt>
                <c:pt idx="1039">
                  <c:v>2.2685769188374652</c:v>
                </c:pt>
                <c:pt idx="1040">
                  <c:v>2.2691120209920168</c:v>
                </c:pt>
                <c:pt idx="1041">
                  <c:v>2.2696300187930252</c:v>
                </c:pt>
                <c:pt idx="1042">
                  <c:v>2.2701308557080009</c:v>
                </c:pt>
                <c:pt idx="1043">
                  <c:v>2.2706144754947108</c:v>
                </c:pt>
                <c:pt idx="1044">
                  <c:v>2.2710808222033458</c:v>
                </c:pt>
                <c:pt idx="1045">
                  <c:v>2.2715298401778812</c:v>
                </c:pt>
                <c:pt idx="1046">
                  <c:v>2.2719614740579912</c:v>
                </c:pt>
                <c:pt idx="1047">
                  <c:v>2.272375668780815</c:v>
                </c:pt>
                <c:pt idx="1048">
                  <c:v>2.2727723695826541</c:v>
                </c:pt>
                <c:pt idx="1049">
                  <c:v>2.2731515220007452</c:v>
                </c:pt>
                <c:pt idx="1050">
                  <c:v>2.2735130718750209</c:v>
                </c:pt>
                <c:pt idx="1051">
                  <c:v>2.273856965349772</c:v>
                </c:pt>
                <c:pt idx="1052">
                  <c:v>2.2741831488756099</c:v>
                </c:pt>
                <c:pt idx="1053">
                  <c:v>2.2744915692109209</c:v>
                </c:pt>
                <c:pt idx="1054">
                  <c:v>2.2747821734238372</c:v>
                </c:pt>
                <c:pt idx="1055">
                  <c:v>2.275054908894</c:v>
                </c:pt>
                <c:pt idx="1056">
                  <c:v>2.275309723314094</c:v>
                </c:pt>
                <c:pt idx="1057">
                  <c:v>2.2755465646918029</c:v>
                </c:pt>
                <c:pt idx="1058">
                  <c:v>2.2757653813514782</c:v>
                </c:pt>
                <c:pt idx="1059">
                  <c:v>2.275966121935892</c:v>
                </c:pt>
                <c:pt idx="1060">
                  <c:v>2.276148735407999</c:v>
                </c:pt>
                <c:pt idx="1061">
                  <c:v>2.2763131710526809</c:v>
                </c:pt>
                <c:pt idx="1062">
                  <c:v>2.2764593784784899</c:v>
                </c:pt>
                <c:pt idx="1063">
                  <c:v>2.2765873076194101</c:v>
                </c:pt>
                <c:pt idx="1064">
                  <c:v>2.2766969087365938</c:v>
                </c:pt>
                <c:pt idx="1065">
                  <c:v>2.2767881324201231</c:v>
                </c:pt>
                <c:pt idx="1066">
                  <c:v>2.276860929590736</c:v>
                </c:pt>
                <c:pt idx="1067">
                  <c:v>2.2769152515016802</c:v>
                </c:pt>
                <c:pt idx="1068">
                  <c:v>2.2769510497402208</c:v>
                </c:pt>
                <c:pt idx="1069">
                  <c:v>2.2769682762296801</c:v>
                </c:pt>
                <c:pt idx="1070">
                  <c:v>2.2769668832310002</c:v>
                </c:pt>
                <c:pt idx="1071">
                  <c:v>2.2769468233445371</c:v>
                </c:pt>
                <c:pt idx="1072">
                  <c:v>2.2769080495118752</c:v>
                </c:pt>
                <c:pt idx="1073">
                  <c:v>2.2768505150174381</c:v>
                </c:pt>
                <c:pt idx="1074">
                  <c:v>2.2767741734903781</c:v>
                </c:pt>
                <c:pt idx="1075">
                  <c:v>2.2766789789062472</c:v>
                </c:pt>
                <c:pt idx="1076">
                  <c:v>2.2765648855887801</c:v>
                </c:pt>
                <c:pt idx="1077">
                  <c:v>2.2764318482116441</c:v>
                </c:pt>
                <c:pt idx="1078">
                  <c:v>2.2762798218000841</c:v>
                </c:pt>
                <c:pt idx="1079">
                  <c:v>2.2761087617329312</c:v>
                </c:pt>
                <c:pt idx="1080">
                  <c:v>2.2759186237439981</c:v>
                </c:pt>
                <c:pt idx="1081">
                  <c:v>2.2757093639241792</c:v>
                </c:pt>
                <c:pt idx="1082">
                  <c:v>2.2754809387229402</c:v>
                </c:pt>
                <c:pt idx="1083">
                  <c:v>2.2752333049501869</c:v>
                </c:pt>
                <c:pt idx="1084">
                  <c:v>2.274966419778</c:v>
                </c:pt>
                <c:pt idx="1085">
                  <c:v>2.274680240742406</c:v>
                </c:pt>
                <c:pt idx="1086">
                  <c:v>2.2743747257449871</c:v>
                </c:pt>
                <c:pt idx="1087">
                  <c:v>2.274049833054816</c:v>
                </c:pt>
                <c:pt idx="1088">
                  <c:v>2.2737055213102688</c:v>
                </c:pt>
                <c:pt idx="1089">
                  <c:v>2.27334174952041</c:v>
                </c:pt>
                <c:pt idx="1090">
                  <c:v>2.2729584770670002</c:v>
                </c:pt>
                <c:pt idx="1091">
                  <c:v>2.2725556637063682</c:v>
                </c:pt>
                <c:pt idx="1092">
                  <c:v>2.2721332695708831</c:v>
                </c:pt>
                <c:pt idx="1093">
                  <c:v>2.2716912551708601</c:v>
                </c:pt>
                <c:pt idx="1094">
                  <c:v>2.2712295813962662</c:v>
                </c:pt>
                <c:pt idx="1095">
                  <c:v>2.2707482095184992</c:v>
                </c:pt>
                <c:pt idx="1096">
                  <c:v>2.2702471011921102</c:v>
                </c:pt>
                <c:pt idx="1097">
                  <c:v>2.2697262184565901</c:v>
                </c:pt>
                <c:pt idx="1098">
                  <c:v>2.2691855237379812</c:v>
                </c:pt>
                <c:pt idx="1099">
                  <c:v>2.268624979850888</c:v>
                </c:pt>
                <c:pt idx="1100">
                  <c:v>2.2680445500000168</c:v>
                </c:pt>
                <c:pt idx="1101">
                  <c:v>2.2674441977819351</c:v>
                </c:pt>
                <c:pt idx="1102">
                  <c:v>2.2668238871869248</c:v>
                </c:pt>
                <c:pt idx="1103">
                  <c:v>2.2661835826006662</c:v>
                </c:pt>
                <c:pt idx="1104">
                  <c:v>2.2655232488060202</c:v>
                </c:pt>
                <c:pt idx="1105">
                  <c:v>2.2648428509846248</c:v>
                </c:pt>
                <c:pt idx="1106">
                  <c:v>2.2641423547190151</c:v>
                </c:pt>
                <c:pt idx="1107">
                  <c:v>2.2634217259939748</c:v>
                </c:pt>
                <c:pt idx="1108">
                  <c:v>2.262680931198398</c:v>
                </c:pt>
                <c:pt idx="1109">
                  <c:v>2.26191993712724</c:v>
                </c:pt>
                <c:pt idx="1110">
                  <c:v>2.2611387109830008</c:v>
                </c:pt>
                <c:pt idx="1111">
                  <c:v>2.2603372203776599</c:v>
                </c:pt>
                <c:pt idx="1112">
                  <c:v>2.259515433334176</c:v>
                </c:pt>
                <c:pt idx="1113">
                  <c:v>2.258673318288754</c:v>
                </c:pt>
                <c:pt idx="1114">
                  <c:v>2.2578108440919351</c:v>
                </c:pt>
                <c:pt idx="1115">
                  <c:v>2.25692798001075</c:v>
                </c:pt>
                <c:pt idx="1116">
                  <c:v>2.2560246957304781</c:v>
                </c:pt>
                <c:pt idx="1117">
                  <c:v>2.2551009613562201</c:v>
                </c:pt>
                <c:pt idx="1118">
                  <c:v>2.2541567474147599</c:v>
                </c:pt>
                <c:pt idx="1119">
                  <c:v>2.2531920248562258</c:v>
                </c:pt>
                <c:pt idx="1120">
                  <c:v>2.252206765056</c:v>
                </c:pt>
                <c:pt idx="1121">
                  <c:v>2.2512009398162931</c:v>
                </c:pt>
                <c:pt idx="1122">
                  <c:v>2.2501745213680011</c:v>
                </c:pt>
                <c:pt idx="1123">
                  <c:v>2.249127482372415</c:v>
                </c:pt>
                <c:pt idx="1124">
                  <c:v>2.2480597959229001</c:v>
                </c:pt>
                <c:pt idx="1125">
                  <c:v>2.2469714355468748</c:v>
                </c:pt>
                <c:pt idx="1126">
                  <c:v>2.2458623752073041</c:v>
                </c:pt>
                <c:pt idx="1127">
                  <c:v>2.2447325893045682</c:v>
                </c:pt>
                <c:pt idx="1128">
                  <c:v>2.2435820526782249</c:v>
                </c:pt>
                <c:pt idx="1129">
                  <c:v>2.2424107406086602</c:v>
                </c:pt>
                <c:pt idx="1130">
                  <c:v>2.2412186288189999</c:v>
                </c:pt>
                <c:pt idx="1131">
                  <c:v>2.2400056934767232</c:v>
                </c:pt>
                <c:pt idx="1132">
                  <c:v>2.2387719111954612</c:v>
                </c:pt>
                <c:pt idx="1133">
                  <c:v>2.2375172590367529</c:v>
                </c:pt>
                <c:pt idx="1134">
                  <c:v>2.2362417145117202</c:v>
                </c:pt>
                <c:pt idx="1135">
                  <c:v>2.2349452555829998</c:v>
                </c:pt>
                <c:pt idx="1136">
                  <c:v>2.23362786066629</c:v>
                </c:pt>
                <c:pt idx="1137">
                  <c:v>2.2322895086322001</c:v>
                </c:pt>
                <c:pt idx="1138">
                  <c:v>2.2309301788080012</c:v>
                </c:pt>
                <c:pt idx="1139">
                  <c:v>2.2295498509793248</c:v>
                </c:pt>
                <c:pt idx="1140">
                  <c:v>2.2281485053920012</c:v>
                </c:pt>
                <c:pt idx="1141">
                  <c:v>2.2267261227537132</c:v>
                </c:pt>
                <c:pt idx="1142">
                  <c:v>2.2252826842357991</c:v>
                </c:pt>
                <c:pt idx="1143">
                  <c:v>2.2238181714750018</c:v>
                </c:pt>
                <c:pt idx="1144">
                  <c:v>2.2223325665751861</c:v>
                </c:pt>
                <c:pt idx="1145">
                  <c:v>2.2208258521091251</c:v>
                </c:pt>
                <c:pt idx="1146">
                  <c:v>2.2192980111202298</c:v>
                </c:pt>
                <c:pt idx="1147">
                  <c:v>2.217749027124305</c:v>
                </c:pt>
                <c:pt idx="1148">
                  <c:v>2.2161788841112928</c:v>
                </c:pt>
                <c:pt idx="1149">
                  <c:v>2.2145875665470638</c:v>
                </c:pt>
                <c:pt idx="1150">
                  <c:v>2.2129750593750002</c:v>
                </c:pt>
                <c:pt idx="1151">
                  <c:v>2.2113413480180641</c:v>
                </c:pt>
                <c:pt idx="1152">
                  <c:v>2.2096864183802261</c:v>
                </c:pt>
                <c:pt idx="1153">
                  <c:v>2.2080102568484148</c:v>
                </c:pt>
                <c:pt idx="1154">
                  <c:v>2.2063128502940899</c:v>
                </c:pt>
                <c:pt idx="1155">
                  <c:v>2.2045941860752611</c:v>
                </c:pt>
                <c:pt idx="1156">
                  <c:v>2.2028542520379601</c:v>
                </c:pt>
                <c:pt idx="1157">
                  <c:v>2.2010930365180941</c:v>
                </c:pt>
                <c:pt idx="1158">
                  <c:v>2.1993105283433212</c:v>
                </c:pt>
                <c:pt idx="1159">
                  <c:v>2.1975067168345852</c:v>
                </c:pt>
                <c:pt idx="1160">
                  <c:v>2.1956815918079999</c:v>
                </c:pt>
                <c:pt idx="1161">
                  <c:v>2.1938351435765711</c:v>
                </c:pt>
                <c:pt idx="1162">
                  <c:v>2.191967362951952</c:v>
                </c:pt>
                <c:pt idx="1163">
                  <c:v>2.1900782412461002</c:v>
                </c:pt>
                <c:pt idx="1164">
                  <c:v>2.1881677702732412</c:v>
                </c:pt>
                <c:pt idx="1165">
                  <c:v>2.186235942351392</c:v>
                </c:pt>
                <c:pt idx="1166">
                  <c:v>2.1842827503042002</c:v>
                </c:pt>
                <c:pt idx="1167">
                  <c:v>2.182308187462763</c:v>
                </c:pt>
                <c:pt idx="1168">
                  <c:v>2.1803122476672909</c:v>
                </c:pt>
                <c:pt idx="1169">
                  <c:v>2.1782949252687711</c:v>
                </c:pt>
                <c:pt idx="1170">
                  <c:v>2.1762562151309992</c:v>
                </c:pt>
                <c:pt idx="1171">
                  <c:v>2.1741961126320568</c:v>
                </c:pt>
                <c:pt idx="1172">
                  <c:v>2.172114613666114</c:v>
                </c:pt>
                <c:pt idx="1173">
                  <c:v>2.1700117146453461</c:v>
                </c:pt>
                <c:pt idx="1174">
                  <c:v>2.16788741250144</c:v>
                </c:pt>
                <c:pt idx="1175">
                  <c:v>2.1657417046875209</c:v>
                </c:pt>
                <c:pt idx="1176">
                  <c:v>2.1635745891798219</c:v>
                </c:pt>
                <c:pt idx="1177">
                  <c:v>2.1613860644795202</c:v>
                </c:pt>
                <c:pt idx="1178">
                  <c:v>2.1591761296143241</c:v>
                </c:pt>
                <c:pt idx="1179">
                  <c:v>2.1569447841403999</c:v>
                </c:pt>
                <c:pt idx="1180">
                  <c:v>2.1546920281439998</c:v>
                </c:pt>
                <c:pt idx="1181">
                  <c:v>2.1524178622432681</c:v>
                </c:pt>
                <c:pt idx="1182">
                  <c:v>2.1501222875899848</c:v>
                </c:pt>
                <c:pt idx="1183">
                  <c:v>2.147805305871278</c:v>
                </c:pt>
                <c:pt idx="1184">
                  <c:v>2.145466919311442</c:v>
                </c:pt>
                <c:pt idx="1185">
                  <c:v>2.143107130673624</c:v>
                </c:pt>
                <c:pt idx="1186">
                  <c:v>2.1407259432616081</c:v>
                </c:pt>
                <c:pt idx="1187">
                  <c:v>2.1383233609215582</c:v>
                </c:pt>
                <c:pt idx="1188">
                  <c:v>2.1358993880437072</c:v>
                </c:pt>
                <c:pt idx="1189">
                  <c:v>2.1334540295642581</c:v>
                </c:pt>
                <c:pt idx="1190">
                  <c:v>2.1309872909670209</c:v>
                </c:pt>
                <c:pt idx="1191">
                  <c:v>2.1284991782850602</c:v>
                </c:pt>
                <c:pt idx="1192">
                  <c:v>2.1259896981027242</c:v>
                </c:pt>
                <c:pt idx="1193">
                  <c:v>2.1234588575571478</c:v>
                </c:pt>
                <c:pt idx="1194">
                  <c:v>2.1209066643401062</c:v>
                </c:pt>
                <c:pt idx="1195">
                  <c:v>2.11833312669975</c:v>
                </c:pt>
                <c:pt idx="1196">
                  <c:v>2.1157382534423612</c:v>
                </c:pt>
                <c:pt idx="1197">
                  <c:v>2.1131220539340489</c:v>
                </c:pt>
                <c:pt idx="1198">
                  <c:v>2.1104845381026212</c:v>
                </c:pt>
                <c:pt idx="1199">
                  <c:v>2.10782571643918</c:v>
                </c:pt>
                <c:pt idx="1200">
                  <c:v>2.1051456000000002</c:v>
                </c:pt>
                <c:pt idx="1201">
                  <c:v>2.1024442004082071</c:v>
                </c:pt>
                <c:pt idx="1202">
                  <c:v>2.0997215298555472</c:v>
                </c:pt>
                <c:pt idx="1203">
                  <c:v>2.0969776011041348</c:v>
                </c:pt>
                <c:pt idx="1204">
                  <c:v>2.094212427488177</c:v>
                </c:pt>
                <c:pt idx="1205">
                  <c:v>2.0914260229158752</c:v>
                </c:pt>
                <c:pt idx="1206">
                  <c:v>2.0886184018708538</c:v>
                </c:pt>
                <c:pt idx="1207">
                  <c:v>2.085789579414238</c:v>
                </c:pt>
                <c:pt idx="1208">
                  <c:v>2.0829395711862402</c:v>
                </c:pt>
                <c:pt idx="1209">
                  <c:v>2.0800683934079269</c:v>
                </c:pt>
                <c:pt idx="1210">
                  <c:v>2.0771760628830012</c:v>
                </c:pt>
                <c:pt idx="1211">
                  <c:v>2.0742625969995161</c:v>
                </c:pt>
                <c:pt idx="1212">
                  <c:v>2.0713280137316499</c:v>
                </c:pt>
                <c:pt idx="1213">
                  <c:v>2.0683723316414442</c:v>
                </c:pt>
                <c:pt idx="1214">
                  <c:v>2.0653955698805602</c:v>
                </c:pt>
                <c:pt idx="1215">
                  <c:v>2.0623977481920401</c:v>
                </c:pt>
                <c:pt idx="1216">
                  <c:v>2.0593788869119201</c:v>
                </c:pt>
                <c:pt idx="1217">
                  <c:v>2.0563390069713101</c:v>
                </c:pt>
                <c:pt idx="1218">
                  <c:v>2.0532781298977771</c:v>
                </c:pt>
                <c:pt idx="1219">
                  <c:v>2.0501962778173501</c:v>
                </c:pt>
                <c:pt idx="1220">
                  <c:v>2.047093473456</c:v>
                </c:pt>
                <c:pt idx="1221">
                  <c:v>2.0439697401418062</c:v>
                </c:pt>
                <c:pt idx="1222">
                  <c:v>2.040825101806234</c:v>
                </c:pt>
                <c:pt idx="1223">
                  <c:v>2.037659582986274</c:v>
                </c:pt>
                <c:pt idx="1224">
                  <c:v>2.0344732088259412</c:v>
                </c:pt>
                <c:pt idx="1225">
                  <c:v>2.031266005078106</c:v>
                </c:pt>
                <c:pt idx="1226">
                  <c:v>2.0280379981063641</c:v>
                </c:pt>
                <c:pt idx="1227">
                  <c:v>2.0247892148864608</c:v>
                </c:pt>
                <c:pt idx="1228">
                  <c:v>2.0215196830084432</c:v>
                </c:pt>
                <c:pt idx="1229">
                  <c:v>2.018229430678117</c:v>
                </c:pt>
                <c:pt idx="1230">
                  <c:v>2.0149184867189982</c:v>
                </c:pt>
                <c:pt idx="1231">
                  <c:v>2.0115868805738142</c:v>
                </c:pt>
                <c:pt idx="1232">
                  <c:v>2.0082346423065278</c:v>
                </c:pt>
                <c:pt idx="1233">
                  <c:v>2.004861802603823</c:v>
                </c:pt>
                <c:pt idx="1234">
                  <c:v>2.0014683927771602</c:v>
                </c:pt>
                <c:pt idx="1235">
                  <c:v>1.9980544447642581</c:v>
                </c:pt>
                <c:pt idx="1236">
                  <c:v>1.9946199911309259</c:v>
                </c:pt>
                <c:pt idx="1237">
                  <c:v>1.991165065072886</c:v>
                </c:pt>
                <c:pt idx="1238">
                  <c:v>1.987689700417425</c:v>
                </c:pt>
                <c:pt idx="1239">
                  <c:v>1.9841939316252259</c:v>
                </c:pt>
                <c:pt idx="1240">
                  <c:v>1.9806777937920039</c:v>
                </c:pt>
                <c:pt idx="1241">
                  <c:v>1.977141322650402</c:v>
                </c:pt>
                <c:pt idx="1242">
                  <c:v>1.9735845545716471</c:v>
                </c:pt>
                <c:pt idx="1243">
                  <c:v>1.970007526567306</c:v>
                </c:pt>
                <c:pt idx="1244">
                  <c:v>1.966410276291032</c:v>
                </c:pt>
                <c:pt idx="1245">
                  <c:v>1.9627928420403711</c:v>
                </c:pt>
                <c:pt idx="1246">
                  <c:v>1.9591552627584701</c:v>
                </c:pt>
                <c:pt idx="1247">
                  <c:v>1.9554975780357999</c:v>
                </c:pt>
                <c:pt idx="1248">
                  <c:v>1.9518198281119341</c:v>
                </c:pt>
                <c:pt idx="1249">
                  <c:v>1.9481220538773241</c:v>
                </c:pt>
                <c:pt idx="1250">
                  <c:v>1.9444042968749871</c:v>
                </c:pt>
                <c:pt idx="1251">
                  <c:v>1.940666599302348</c:v>
                </c:pt>
                <c:pt idx="1252">
                  <c:v>1.936909004012866</c:v>
                </c:pt>
                <c:pt idx="1253">
                  <c:v>1.93313155451788</c:v>
                </c:pt>
                <c:pt idx="1254">
                  <c:v>1.929334294988325</c:v>
                </c:pt>
                <c:pt idx="1255">
                  <c:v>1.9255172702565051</c:v>
                </c:pt>
                <c:pt idx="1256">
                  <c:v>1.92168052581778</c:v>
                </c:pt>
                <c:pt idx="1257">
                  <c:v>1.917824107832371</c:v>
                </c:pt>
                <c:pt idx="1258">
                  <c:v>1.9139480631271539</c:v>
                </c:pt>
                <c:pt idx="1259">
                  <c:v>1.910052439197284</c:v>
                </c:pt>
                <c:pt idx="1260">
                  <c:v>1.9061372842080051</c:v>
                </c:pt>
                <c:pt idx="1261">
                  <c:v>1.9022026469964619</c:v>
                </c:pt>
                <c:pt idx="1262">
                  <c:v>1.8982485770733719</c:v>
                </c:pt>
                <c:pt idx="1263">
                  <c:v>1.894275124624806</c:v>
                </c:pt>
                <c:pt idx="1264">
                  <c:v>1.8902823405138831</c:v>
                </c:pt>
                <c:pt idx="1265">
                  <c:v>1.8862702762826249</c:v>
                </c:pt>
                <c:pt idx="1266">
                  <c:v>1.8822389841536471</c:v>
                </c:pt>
                <c:pt idx="1267">
                  <c:v>1.87818851703186</c:v>
                </c:pt>
                <c:pt idx="1268">
                  <c:v>1.87411892850632</c:v>
                </c:pt>
                <c:pt idx="1269">
                  <c:v>1.8700302728518621</c:v>
                </c:pt>
                <c:pt idx="1270">
                  <c:v>1.8659226050309881</c:v>
                </c:pt>
                <c:pt idx="1271">
                  <c:v>1.86179598069553</c:v>
                </c:pt>
                <c:pt idx="1272">
                  <c:v>1.8576504561883549</c:v>
                </c:pt>
                <c:pt idx="1273">
                  <c:v>1.853486088545218</c:v>
                </c:pt>
                <c:pt idx="1274">
                  <c:v>1.8493029354964581</c:v>
                </c:pt>
                <c:pt idx="1275">
                  <c:v>1.845101055468749</c:v>
                </c:pt>
                <c:pt idx="1276">
                  <c:v>1.8408805075868699</c:v>
                </c:pt>
                <c:pt idx="1277">
                  <c:v>1.8366413516754021</c:v>
                </c:pt>
                <c:pt idx="1278">
                  <c:v>1.8323836482605651</c:v>
                </c:pt>
                <c:pt idx="1279">
                  <c:v>1.8281074585718979</c:v>
                </c:pt>
                <c:pt idx="1280">
                  <c:v>1.8238128445440001</c:v>
                </c:pt>
                <c:pt idx="1281">
                  <c:v>1.819499868818359</c:v>
                </c:pt>
                <c:pt idx="1282">
                  <c:v>1.815168594745018</c:v>
                </c:pt>
                <c:pt idx="1283">
                  <c:v>1.8108190863843669</c:v>
                </c:pt>
                <c:pt idx="1284">
                  <c:v>1.8064514085088821</c:v>
                </c:pt>
                <c:pt idx="1285">
                  <c:v>1.8020656266048749</c:v>
                </c:pt>
                <c:pt idx="1286">
                  <c:v>1.797661806874246</c:v>
                </c:pt>
                <c:pt idx="1287">
                  <c:v>1.7932400162362361</c:v>
                </c:pt>
                <c:pt idx="1288">
                  <c:v>1.78880032232915</c:v>
                </c:pt>
                <c:pt idx="1289">
                  <c:v>1.7843427935121581</c:v>
                </c:pt>
                <c:pt idx="1290">
                  <c:v>1.779867498867</c:v>
                </c:pt>
                <c:pt idx="1291">
                  <c:v>1.7753745081997481</c:v>
                </c:pt>
                <c:pt idx="1292">
                  <c:v>1.770863892042557</c:v>
                </c:pt>
                <c:pt idx="1293">
                  <c:v>1.7663357216554421</c:v>
                </c:pt>
                <c:pt idx="1294">
                  <c:v>1.761790069027944</c:v>
                </c:pt>
                <c:pt idx="1295">
                  <c:v>1.7572270068810061</c:v>
                </c:pt>
                <c:pt idx="1296">
                  <c:v>1.7526466086685899</c:v>
                </c:pt>
                <c:pt idx="1297">
                  <c:v>1.7480489485795461</c:v>
                </c:pt>
                <c:pt idx="1298">
                  <c:v>1.743434101539254</c:v>
                </c:pt>
                <c:pt idx="1299">
                  <c:v>1.738802143211472</c:v>
                </c:pt>
                <c:pt idx="1300">
                  <c:v>1.7341531500000049</c:v>
                </c:pt>
                <c:pt idx="1301">
                  <c:v>1.7294871990504961</c:v>
                </c:pt>
                <c:pt idx="1302">
                  <c:v>1.7248043682521801</c:v>
                </c:pt>
                <c:pt idx="1303">
                  <c:v>1.720104736239624</c:v>
                </c:pt>
                <c:pt idx="1304">
                  <c:v>1.715388382394442</c:v>
                </c:pt>
                <c:pt idx="1305">
                  <c:v>1.7106553868471259</c:v>
                </c:pt>
                <c:pt idx="1306">
                  <c:v>1.705905830478694</c:v>
                </c:pt>
                <c:pt idx="1307">
                  <c:v>1.701139794922528</c:v>
                </c:pt>
                <c:pt idx="1308">
                  <c:v>1.696357362566093</c:v>
                </c:pt>
                <c:pt idx="1309">
                  <c:v>1.6915586165526171</c:v>
                </c:pt>
                <c:pt idx="1310">
                  <c:v>1.6867436407830001</c:v>
                </c:pt>
                <c:pt idx="1311">
                  <c:v>1.6819125199174061</c:v>
                </c:pt>
                <c:pt idx="1312">
                  <c:v>1.67706533937709</c:v>
                </c:pt>
                <c:pt idx="1313">
                  <c:v>1.672202185346142</c:v>
                </c:pt>
                <c:pt idx="1314">
                  <c:v>1.667323144773194</c:v>
                </c:pt>
                <c:pt idx="1315">
                  <c:v>1.66242830537325</c:v>
                </c:pt>
                <c:pt idx="1316">
                  <c:v>1.6575177556293581</c:v>
                </c:pt>
                <c:pt idx="1317">
                  <c:v>1.6525915847943971</c:v>
                </c:pt>
                <c:pt idx="1318">
                  <c:v>1.647649882892821</c:v>
                </c:pt>
                <c:pt idx="1319">
                  <c:v>1.6426927407224059</c:v>
                </c:pt>
                <c:pt idx="1320">
                  <c:v>1.637720249856</c:v>
                </c:pt>
                <c:pt idx="1321">
                  <c:v>1.6327325026432831</c:v>
                </c:pt>
                <c:pt idx="1322">
                  <c:v>1.6277295922124571</c:v>
                </c:pt>
                <c:pt idx="1323">
                  <c:v>1.6227116124721539</c:v>
                </c:pt>
                <c:pt idx="1324">
                  <c:v>1.617678658112967</c:v>
                </c:pt>
                <c:pt idx="1325">
                  <c:v>1.6126308246093759</c:v>
                </c:pt>
                <c:pt idx="1326">
                  <c:v>1.6075682082213809</c:v>
                </c:pt>
                <c:pt idx="1327">
                  <c:v>1.6024909059963479</c:v>
                </c:pt>
                <c:pt idx="1328">
                  <c:v>1.5973990157706759</c:v>
                </c:pt>
                <c:pt idx="1329">
                  <c:v>1.5922926361716361</c:v>
                </c:pt>
                <c:pt idx="1330">
                  <c:v>1.587171866619</c:v>
                </c:pt>
                <c:pt idx="1331">
                  <c:v>1.582036807326904</c:v>
                </c:pt>
                <c:pt idx="1332">
                  <c:v>1.576887559305548</c:v>
                </c:pt>
                <c:pt idx="1333">
                  <c:v>1.5717242243629039</c:v>
                </c:pt>
                <c:pt idx="1334">
                  <c:v>1.5665469051066021</c:v>
                </c:pt>
                <c:pt idx="1335">
                  <c:v>1.56135570494551</c:v>
                </c:pt>
                <c:pt idx="1336">
                  <c:v>1.556150728091577</c:v>
                </c:pt>
                <c:pt idx="1337">
                  <c:v>1.550932079561584</c:v>
                </c:pt>
                <c:pt idx="1338">
                  <c:v>1.545699865178868</c:v>
                </c:pt>
                <c:pt idx="1339">
                  <c:v>1.5404541915751031</c:v>
                </c:pt>
                <c:pt idx="1340">
                  <c:v>1.535195166192</c:v>
                </c:pt>
                <c:pt idx="1341">
                  <c:v>1.5299228972830821</c:v>
                </c:pt>
                <c:pt idx="1342">
                  <c:v>1.5246374939154821</c:v>
                </c:pt>
                <c:pt idx="1343">
                  <c:v>1.5193390659715811</c:v>
                </c:pt>
                <c:pt idx="1344">
                  <c:v>1.5140277241508731</c:v>
                </c:pt>
                <c:pt idx="1345">
                  <c:v>1.5087035799716331</c:v>
                </c:pt>
                <c:pt idx="1346">
                  <c:v>1.503366745772708</c:v>
                </c:pt>
                <c:pt idx="1347">
                  <c:v>1.498017334715295</c:v>
                </c:pt>
                <c:pt idx="1348">
                  <c:v>1.4926554607845759</c:v>
                </c:pt>
                <c:pt idx="1349">
                  <c:v>1.487281238791613</c:v>
                </c:pt>
                <c:pt idx="1350">
                  <c:v>1.481894784374981</c:v>
                </c:pt>
                <c:pt idx="1351">
                  <c:v>1.4764962140026321</c:v>
                </c:pt>
                <c:pt idx="1352">
                  <c:v>1.4710856449735079</c:v>
                </c:pt>
                <c:pt idx="1353">
                  <c:v>1.4656631954193531</c:v>
                </c:pt>
                <c:pt idx="1354">
                  <c:v>1.4602289843065701</c:v>
                </c:pt>
                <c:pt idx="1355">
                  <c:v>1.4547831314377571</c:v>
                </c:pt>
                <c:pt idx="1356">
                  <c:v>1.449325757453602</c:v>
                </c:pt>
                <c:pt idx="1357">
                  <c:v>1.443856983834674</c:v>
                </c:pt>
                <c:pt idx="1358">
                  <c:v>1.4383769329029981</c:v>
                </c:pt>
                <c:pt idx="1359">
                  <c:v>1.432885727823962</c:v>
                </c:pt>
                <c:pt idx="1360">
                  <c:v>1.427383492607988</c:v>
                </c:pt>
                <c:pt idx="1361">
                  <c:v>1.421870352112333</c:v>
                </c:pt>
                <c:pt idx="1362">
                  <c:v>1.4163464320428101</c:v>
                </c:pt>
                <c:pt idx="1363">
                  <c:v>1.410811858955469</c:v>
                </c:pt>
                <c:pt idx="1364">
                  <c:v>1.405266760258514</c:v>
                </c:pt>
                <c:pt idx="1365">
                  <c:v>1.3997112642138749</c:v>
                </c:pt>
                <c:pt idx="1366">
                  <c:v>1.3941454999390781</c:v>
                </c:pt>
                <c:pt idx="1367">
                  <c:v>1.388569597408942</c:v>
                </c:pt>
                <c:pt idx="1368">
                  <c:v>1.38298368745734</c:v>
                </c:pt>
                <c:pt idx="1369">
                  <c:v>1.3773879017789621</c:v>
                </c:pt>
                <c:pt idx="1370">
                  <c:v>1.371782372930999</c:v>
                </c:pt>
                <c:pt idx="1371">
                  <c:v>1.3661672343350271</c:v>
                </c:pt>
                <c:pt idx="1372">
                  <c:v>1.3605426202786031</c:v>
                </c:pt>
                <c:pt idx="1373">
                  <c:v>1.354908665917109</c:v>
                </c:pt>
                <c:pt idx="1374">
                  <c:v>1.349265507275498</c:v>
                </c:pt>
                <c:pt idx="1375">
                  <c:v>1.343613281249991</c:v>
                </c:pt>
                <c:pt idx="1376">
                  <c:v>1.3379521256099021</c:v>
                </c:pt>
                <c:pt idx="1377">
                  <c:v>1.3322821789993009</c:v>
                </c:pt>
                <c:pt idx="1378">
                  <c:v>1.3266035809388059</c:v>
                </c:pt>
                <c:pt idx="1379">
                  <c:v>1.3209164718273809</c:v>
                </c:pt>
                <c:pt idx="1380">
                  <c:v>1.315220992943992</c:v>
                </c:pt>
                <c:pt idx="1381">
                  <c:v>1.309517286449448</c:v>
                </c:pt>
                <c:pt idx="1382">
                  <c:v>1.303805495388058</c:v>
                </c:pt>
                <c:pt idx="1383">
                  <c:v>1.298085763689458</c:v>
                </c:pt>
                <c:pt idx="1384">
                  <c:v>1.2923582361703221</c:v>
                </c:pt>
                <c:pt idx="1385">
                  <c:v>1.286623058536124</c:v>
                </c:pt>
                <c:pt idx="1386">
                  <c:v>1.2808803773828861</c:v>
                </c:pt>
                <c:pt idx="1387">
                  <c:v>1.27513034019892</c:v>
                </c:pt>
                <c:pt idx="1388">
                  <c:v>1.26937309536659</c:v>
                </c:pt>
                <c:pt idx="1389">
                  <c:v>1.263608792164034</c:v>
                </c:pt>
                <c:pt idx="1390">
                  <c:v>1.2578375807669999</c:v>
                </c:pt>
                <c:pt idx="1391">
                  <c:v>1.2520596122504299</c:v>
                </c:pt>
                <c:pt idx="1392">
                  <c:v>1.246275038590402</c:v>
                </c:pt>
                <c:pt idx="1393">
                  <c:v>1.2404840126657251</c:v>
                </c:pt>
                <c:pt idx="1394">
                  <c:v>1.234686688259784</c:v>
                </c:pt>
                <c:pt idx="1395">
                  <c:v>1.2288832200622499</c:v>
                </c:pt>
                <c:pt idx="1396">
                  <c:v>1.22307376367083</c:v>
                </c:pt>
                <c:pt idx="1397">
                  <c:v>1.21725847559303</c:v>
                </c:pt>
                <c:pt idx="1398">
                  <c:v>1.2114375132478921</c:v>
                </c:pt>
                <c:pt idx="1399">
                  <c:v>1.2056110349677569</c:v>
                </c:pt>
                <c:pt idx="1400">
                  <c:v>1.199779199999998</c:v>
                </c:pt>
                <c:pt idx="1401">
                  <c:v>1.1939421685087981</c:v>
                </c:pt>
                <c:pt idx="1402">
                  <c:v>1.188100101576844</c:v>
                </c:pt>
                <c:pt idx="1403">
                  <c:v>1.1822531612071281</c:v>
                </c:pt>
                <c:pt idx="1404">
                  <c:v>1.1764015103246901</c:v>
                </c:pt>
                <c:pt idx="1405">
                  <c:v>1.170545312778376</c:v>
                </c:pt>
                <c:pt idx="1406">
                  <c:v>1.1646847333425341</c:v>
                </c:pt>
                <c:pt idx="1407">
                  <c:v>1.158819937718826</c:v>
                </c:pt>
                <c:pt idx="1408">
                  <c:v>1.1529510925379161</c:v>
                </c:pt>
                <c:pt idx="1409">
                  <c:v>1.1470783653613059</c:v>
                </c:pt>
                <c:pt idx="1410">
                  <c:v>1.141201924683011</c:v>
                </c:pt>
                <c:pt idx="1411">
                  <c:v>1.1353219399313019</c:v>
                </c:pt>
                <c:pt idx="1412">
                  <c:v>1.1294385814705299</c:v>
                </c:pt>
                <c:pt idx="1413">
                  <c:v>1.1235520206028331</c:v>
                </c:pt>
                <c:pt idx="1414">
                  <c:v>1.117662429569835</c:v>
                </c:pt>
                <c:pt idx="1415">
                  <c:v>1.111769981554491</c:v>
                </c:pt>
                <c:pt idx="1416">
                  <c:v>1.105874850682798</c:v>
                </c:pt>
                <c:pt idx="1417">
                  <c:v>1.0999772120254749</c:v>
                </c:pt>
                <c:pt idx="1418">
                  <c:v>1.0940772415998621</c:v>
                </c:pt>
                <c:pt idx="1419">
                  <c:v>1.0881751163714961</c:v>
                </c:pt>
                <c:pt idx="1420">
                  <c:v>1.0822710142559999</c:v>
                </c:pt>
                <c:pt idx="1421">
                  <c:v>1.076365114120774</c:v>
                </c:pt>
                <c:pt idx="1422">
                  <c:v>1.0704575957867299</c:v>
                </c:pt>
                <c:pt idx="1423">
                  <c:v>1.0645486400300539</c:v>
                </c:pt>
                <c:pt idx="1424">
                  <c:v>1.0586384285840169</c:v>
                </c:pt>
                <c:pt idx="1425">
                  <c:v>1.0527271441406241</c:v>
                </c:pt>
                <c:pt idx="1426">
                  <c:v>1.0468149703524241</c:v>
                </c:pt>
                <c:pt idx="1427">
                  <c:v>1.0409020918342371</c:v>
                </c:pt>
                <c:pt idx="1428">
                  <c:v>1.034988694164924</c:v>
                </c:pt>
                <c:pt idx="1429">
                  <c:v>1.0290749638891239</c:v>
                </c:pt>
                <c:pt idx="1430">
                  <c:v>1.023161088518991</c:v>
                </c:pt>
                <c:pt idx="1431">
                  <c:v>1.017247256535994</c:v>
                </c:pt>
                <c:pt idx="1432">
                  <c:v>1.0113336573925631</c:v>
                </c:pt>
                <c:pt idx="1433">
                  <c:v>1.005420481514</c:v>
                </c:pt>
                <c:pt idx="1434">
                  <c:v>0.99950792030003699</c:v>
                </c:pt>
                <c:pt idx="1435">
                  <c:v>0.99359616612674495</c:v>
                </c:pt>
                <c:pt idx="1436">
                  <c:v>0.98768541234821206</c:v>
                </c:pt>
                <c:pt idx="1437">
                  <c:v>0.98177585329827</c:v>
                </c:pt>
                <c:pt idx="1438">
                  <c:v>0.97586768429230597</c:v>
                </c:pt>
                <c:pt idx="1439">
                  <c:v>0.96996110162899296</c:v>
                </c:pt>
                <c:pt idx="1440">
                  <c:v>0.96405630259200004</c:v>
                </c:pt>
                <c:pt idx="1441">
                  <c:v>0.95815348545178203</c:v>
                </c:pt>
                <c:pt idx="1442">
                  <c:v>0.95225284946732203</c:v>
                </c:pt>
                <c:pt idx="1443">
                  <c:v>0.94635459488787199</c:v>
                </c:pt>
                <c:pt idx="1444">
                  <c:v>0.94045892295470601</c:v>
                </c:pt>
                <c:pt idx="1445">
                  <c:v>0.93456603590287601</c:v>
                </c:pt>
                <c:pt idx="1446">
                  <c:v>0.92867613696295004</c:v>
                </c:pt>
                <c:pt idx="1447">
                  <c:v>0.92278943036277805</c:v>
                </c:pt>
                <c:pt idx="1448">
                  <c:v>0.91690612132921301</c:v>
                </c:pt>
                <c:pt idx="1449">
                  <c:v>0.91102641608990198</c:v>
                </c:pt>
                <c:pt idx="1450">
                  <c:v>0.905150521875001</c:v>
                </c:pt>
                <c:pt idx="1451">
                  <c:v>0.899278646918935</c:v>
                </c:pt>
                <c:pt idx="1452">
                  <c:v>0.89341100046214605</c:v>
                </c:pt>
                <c:pt idx="1453">
                  <c:v>0.887547792752859</c:v>
                </c:pt>
                <c:pt idx="1454">
                  <c:v>0.88168923504881602</c:v>
                </c:pt>
                <c:pt idx="1455">
                  <c:v>0.87583553961900495</c:v>
                </c:pt>
                <c:pt idx="1456">
                  <c:v>0.86998691974545295</c:v>
                </c:pt>
                <c:pt idx="1457">
                  <c:v>0.86414358972495897</c:v>
                </c:pt>
                <c:pt idx="1458">
                  <c:v>0.85830576487083798</c:v>
                </c:pt>
                <c:pt idx="1459">
                  <c:v>0.85247366151465198</c:v>
                </c:pt>
                <c:pt idx="1460">
                  <c:v>0.84664749700800901</c:v>
                </c:pt>
                <c:pt idx="1461">
                  <c:v>0.84082748972424004</c:v>
                </c:pt>
                <c:pt idx="1462">
                  <c:v>0.83501385906024905</c:v>
                </c:pt>
                <c:pt idx="1463">
                  <c:v>0.82920682543816804</c:v>
                </c:pt>
                <c:pt idx="1464">
                  <c:v>0.82340661030715201</c:v>
                </c:pt>
                <c:pt idx="1465">
                  <c:v>0.81761343614513105</c:v>
                </c:pt>
                <c:pt idx="1466">
                  <c:v>0.81182752646052403</c:v>
                </c:pt>
                <c:pt idx="1467">
                  <c:v>0.80604910579403299</c:v>
                </c:pt>
                <c:pt idx="1468">
                  <c:v>0.80027839972037995</c:v>
                </c:pt>
                <c:pt idx="1469">
                  <c:v>0.79451563485003995</c:v>
                </c:pt>
                <c:pt idx="1470">
                  <c:v>0.78876103883099902</c:v>
                </c:pt>
                <c:pt idx="1471">
                  <c:v>0.78301484035050894</c:v>
                </c:pt>
                <c:pt idx="1472">
                  <c:v>0.77727726913683504</c:v>
                </c:pt>
                <c:pt idx="1473">
                  <c:v>0.77154855596099903</c:v>
                </c:pt>
                <c:pt idx="1474">
                  <c:v>0.76582893263855101</c:v>
                </c:pt>
                <c:pt idx="1475">
                  <c:v>0.76011863203125096</c:v>
                </c:pt>
                <c:pt idx="1476">
                  <c:v>0.75441788804894205</c:v>
                </c:pt>
                <c:pt idx="1477">
                  <c:v>0.74872693565118797</c:v>
                </c:pt>
                <c:pt idx="1478">
                  <c:v>0.74304601084904498</c:v>
                </c:pt>
                <c:pt idx="1479">
                  <c:v>0.73737535070686799</c:v>
                </c:pt>
                <c:pt idx="1480">
                  <c:v>0.73171519334400303</c:v>
                </c:pt>
                <c:pt idx="1481">
                  <c:v>0.72606577793654103</c:v>
                </c:pt>
                <c:pt idx="1482">
                  <c:v>0.72042734471909797</c:v>
                </c:pt>
                <c:pt idx="1483">
                  <c:v>0.71480013498654804</c:v>
                </c:pt>
                <c:pt idx="1484">
                  <c:v>0.70918439109576104</c:v>
                </c:pt>
                <c:pt idx="1485">
                  <c:v>0.70358035646737505</c:v>
                </c:pt>
                <c:pt idx="1486">
                  <c:v>0.69798827558752896</c:v>
                </c:pt>
                <c:pt idx="1487">
                  <c:v>0.69240839400960996</c:v>
                </c:pt>
                <c:pt idx="1488">
                  <c:v>0.68684095835603298</c:v>
                </c:pt>
                <c:pt idx="1489">
                  <c:v>0.68128621631994102</c:v>
                </c:pt>
                <c:pt idx="1490">
                  <c:v>0.67574441666701401</c:v>
                </c:pt>
                <c:pt idx="1491">
                  <c:v>0.67021580923712898</c:v>
                </c:pt>
                <c:pt idx="1492">
                  <c:v>0.66470064494624204</c:v>
                </c:pt>
                <c:pt idx="1493">
                  <c:v>0.65919917578801901</c:v>
                </c:pt>
                <c:pt idx="1494">
                  <c:v>0.65371165483562699</c:v>
                </c:pt>
                <c:pt idx="1495">
                  <c:v>0.64823833624350702</c:v>
                </c:pt>
                <c:pt idx="1496">
                  <c:v>0.64277947524907997</c:v>
                </c:pt>
                <c:pt idx="1497">
                  <c:v>0.63733532817452099</c:v>
                </c:pt>
                <c:pt idx="1498">
                  <c:v>0.63190615242854198</c:v>
                </c:pt>
                <c:pt idx="1499">
                  <c:v>0.62649220650805204</c:v>
                </c:pt>
                <c:pt idx="1500">
                  <c:v>0.621093750000004</c:v>
                </c:pt>
                <c:pt idx="1501">
                  <c:v>0.61571104358308604</c:v>
                </c:pt>
                <c:pt idx="1502">
                  <c:v>0.61034434902946499</c:v>
                </c:pt>
                <c:pt idx="1503">
                  <c:v>0.604993929206605</c:v>
                </c:pt>
                <c:pt idx="1504">
                  <c:v>0.59966004807893103</c:v>
                </c:pt>
                <c:pt idx="1505">
                  <c:v>0.59434297070962205</c:v>
                </c:pt>
                <c:pt idx="1506">
                  <c:v>0.58904296326237504</c:v>
                </c:pt>
                <c:pt idx="1507">
                  <c:v>0.58376029300311105</c:v>
                </c:pt>
                <c:pt idx="1508">
                  <c:v>0.57849522830175804</c:v>
                </c:pt>
                <c:pt idx="1509">
                  <c:v>0.57324803863400497</c:v>
                </c:pt>
                <c:pt idx="1510">
                  <c:v>0.56801899458300098</c:v>
                </c:pt>
                <c:pt idx="1511">
                  <c:v>0.56280836784118504</c:v>
                </c:pt>
                <c:pt idx="1512">
                  <c:v>0.55761643121197002</c:v>
                </c:pt>
                <c:pt idx="1513">
                  <c:v>0.552443458611519</c:v>
                </c:pt>
                <c:pt idx="1514">
                  <c:v>0.54728972507047502</c:v>
                </c:pt>
                <c:pt idx="1515">
                  <c:v>0.54215550673574997</c:v>
                </c:pt>
                <c:pt idx="1516">
                  <c:v>0.53704108087223701</c:v>
                </c:pt>
                <c:pt idx="1517">
                  <c:v>0.53194672586457803</c:v>
                </c:pt>
                <c:pt idx="1518">
                  <c:v>0.52687272121890005</c:v>
                </c:pt>
                <c:pt idx="1519">
                  <c:v>0.52181934756459103</c:v>
                </c:pt>
                <c:pt idx="1520">
                  <c:v>0.51678688665600203</c:v>
                </c:pt>
                <c:pt idx="1521">
                  <c:v>0.51177562137425503</c:v>
                </c:pt>
                <c:pt idx="1522">
                  <c:v>0.50678583572895397</c:v>
                </c:pt>
                <c:pt idx="1523">
                  <c:v>0.50181781485994204</c:v>
                </c:pt>
                <c:pt idx="1524">
                  <c:v>0.49687184503906201</c:v>
                </c:pt>
                <c:pt idx="1525">
                  <c:v>0.49194821367187702</c:v>
                </c:pt>
                <c:pt idx="1526">
                  <c:v>0.48704720929946399</c:v>
                </c:pt>
                <c:pt idx="1527">
                  <c:v>0.48216912160012498</c:v>
                </c:pt>
                <c:pt idx="1528">
                  <c:v>0.47731424139117001</c:v>
                </c:pt>
                <c:pt idx="1529">
                  <c:v>0.47248286063061901</c:v>
                </c:pt>
                <c:pt idx="1530">
                  <c:v>0.46767527241899998</c:v>
                </c:pt>
                <c:pt idx="1531">
                  <c:v>0.46289177100108297</c:v>
                </c:pt>
                <c:pt idx="1532">
                  <c:v>0.45813265176761703</c:v>
                </c:pt>
                <c:pt idx="1533">
                  <c:v>0.45339821125709301</c:v>
                </c:pt>
                <c:pt idx="1534">
                  <c:v>0.44868874715748402</c:v>
                </c:pt>
                <c:pt idx="1535">
                  <c:v>0.44400455830800001</c:v>
                </c:pt>
                <c:pt idx="1536">
                  <c:v>0.43934594470084898</c:v>
                </c:pt>
                <c:pt idx="1537">
                  <c:v>0.434713207482958</c:v>
                </c:pt>
                <c:pt idx="1538">
                  <c:v>0.43010664895775103</c:v>
                </c:pt>
                <c:pt idx="1539">
                  <c:v>0.42552657258688598</c:v>
                </c:pt>
                <c:pt idx="1540">
                  <c:v>0.42097328299200398</c:v>
                </c:pt>
                <c:pt idx="1541">
                  <c:v>0.416447085956475</c:v>
                </c:pt>
                <c:pt idx="1542">
                  <c:v>0.41194828842716202</c:v>
                </c:pt>
                <c:pt idx="1543">
                  <c:v>0.40747719851615999</c:v>
                </c:pt>
                <c:pt idx="1544">
                  <c:v>0.40303412550254603</c:v>
                </c:pt>
                <c:pt idx="1545">
                  <c:v>0.39861937983412798</c:v>
                </c:pt>
                <c:pt idx="1546">
                  <c:v>0.39423327312918999</c:v>
                </c:pt>
                <c:pt idx="1547">
                  <c:v>0.38987611817826701</c:v>
                </c:pt>
                <c:pt idx="1548">
                  <c:v>0.385548228945856</c:v>
                </c:pt>
                <c:pt idx="1549">
                  <c:v>0.38124992057219098</c:v>
                </c:pt>
                <c:pt idx="1550">
                  <c:v>0.37698150937500302</c:v>
                </c:pt>
                <c:pt idx="1551">
                  <c:v>0.37274331285122198</c:v>
                </c:pt>
                <c:pt idx="1552">
                  <c:v>0.36853564967878599</c:v>
                </c:pt>
                <c:pt idx="1553">
                  <c:v>0.36435883971835398</c:v>
                </c:pt>
                <c:pt idx="1554">
                  <c:v>0.36021320401505103</c:v>
                </c:pt>
                <c:pt idx="1555">
                  <c:v>0.356099064800252</c:v>
                </c:pt>
                <c:pt idx="1556">
                  <c:v>0.35201674549329198</c:v>
                </c:pt>
                <c:pt idx="1557">
                  <c:v>0.34796657070325698</c:v>
                </c:pt>
                <c:pt idx="1558">
                  <c:v>0.34394886623068299</c:v>
                </c:pt>
                <c:pt idx="1559">
                  <c:v>0.33996395906934901</c:v>
                </c:pt>
                <c:pt idx="1560">
                  <c:v>0.33601217740800399</c:v>
                </c:pt>
                <c:pt idx="1561">
                  <c:v>0.33209385063213098</c:v>
                </c:pt>
                <c:pt idx="1562">
                  <c:v>0.32820930932569298</c:v>
                </c:pt>
                <c:pt idx="1563">
                  <c:v>0.32435888527286699</c:v>
                </c:pt>
                <c:pt idx="1564">
                  <c:v>0.32054291145979502</c:v>
                </c:pt>
                <c:pt idx="1565">
                  <c:v>0.31676172207637399</c:v>
                </c:pt>
                <c:pt idx="1566">
                  <c:v>0.31301565251795699</c:v>
                </c:pt>
                <c:pt idx="1567">
                  <c:v>0.309305039387123</c:v>
                </c:pt>
                <c:pt idx="1568">
                  <c:v>0.30563022049542199</c:v>
                </c:pt>
                <c:pt idx="1569">
                  <c:v>0.30199153486513097</c:v>
                </c:pt>
                <c:pt idx="1570">
                  <c:v>0.298389322731</c:v>
                </c:pt>
                <c:pt idx="1571">
                  <c:v>0.29482392554200398</c:v>
                </c:pt>
                <c:pt idx="1572">
                  <c:v>0.29129568596307498</c:v>
                </c:pt>
                <c:pt idx="1573">
                  <c:v>0.28780494787688998</c:v>
                </c:pt>
                <c:pt idx="1574">
                  <c:v>0.28435205638557798</c:v>
                </c:pt>
                <c:pt idx="1575">
                  <c:v>0.28093735781249901</c:v>
                </c:pt>
                <c:pt idx="1576">
                  <c:v>0.27756119970398102</c:v>
                </c:pt>
                <c:pt idx="1577">
                  <c:v>0.274223930831069</c:v>
                </c:pt>
                <c:pt idx="1578">
                  <c:v>0.27092590119128801</c:v>
                </c:pt>
                <c:pt idx="1579">
                  <c:v>0.26766746201035901</c:v>
                </c:pt>
                <c:pt idx="1580">
                  <c:v>0.26444896574400201</c:v>
                </c:pt>
                <c:pt idx="1581">
                  <c:v>0.26127076607963001</c:v>
                </c:pt>
                <c:pt idx="1582">
                  <c:v>0.25813321793813698</c:v>
                </c:pt>
                <c:pt idx="1583">
                  <c:v>0.25503667747563802</c:v>
                </c:pt>
                <c:pt idx="1584">
                  <c:v>0.25198150208520198</c:v>
                </c:pt>
                <c:pt idx="1585">
                  <c:v>0.24896805039862499</c:v>
                </c:pt>
                <c:pt idx="1586">
                  <c:v>0.24599668228816601</c:v>
                </c:pt>
                <c:pt idx="1587">
                  <c:v>0.24306775886830101</c:v>
                </c:pt>
                <c:pt idx="1588">
                  <c:v>0.24018164249747001</c:v>
                </c:pt>
                <c:pt idx="1589">
                  <c:v>0.237338696779827</c:v>
                </c:pt>
                <c:pt idx="1590">
                  <c:v>0.23453928656700301</c:v>
                </c:pt>
                <c:pt idx="1591">
                  <c:v>0.231783777959819</c:v>
                </c:pt>
                <c:pt idx="1592">
                  <c:v>0.22907253831008201</c:v>
                </c:pt>
                <c:pt idx="1593">
                  <c:v>0.22640593622230601</c:v>
                </c:pt>
                <c:pt idx="1594">
                  <c:v>0.223784341555467</c:v>
                </c:pt>
                <c:pt idx="1595">
                  <c:v>0.22120812542474899</c:v>
                </c:pt>
                <c:pt idx="1596">
                  <c:v>0.218677660203309</c:v>
                </c:pt>
                <c:pt idx="1597">
                  <c:v>0.216193319524007</c:v>
                </c:pt>
                <c:pt idx="1598">
                  <c:v>0.213755478281173</c:v>
                </c:pt>
                <c:pt idx="1599">
                  <c:v>0.21136451263233799</c:v>
                </c:pt>
                <c:pt idx="1600">
                  <c:v>0.209020800000002</c:v>
                </c:pt>
                <c:pt idx="1601">
                  <c:v>0.20672471907336801</c:v>
                </c:pt>
                <c:pt idx="1602">
                  <c:v>0.20447664981010599</c:v>
                </c:pt>
                <c:pt idx="1603">
                  <c:v>0.202276973438094</c:v>
                </c:pt>
                <c:pt idx="1604">
                  <c:v>0.20012607245716801</c:v>
                </c:pt>
                <c:pt idx="1605">
                  <c:v>0.19802433064087499</c:v>
                </c:pt>
                <c:pt idx="1606">
                  <c:v>0.19597213303821601</c:v>
                </c:pt>
                <c:pt idx="1607">
                  <c:v>0.193969865975399</c:v>
                </c:pt>
                <c:pt idx="1608">
                  <c:v>0.19201791705759799</c:v>
                </c:pt>
                <c:pt idx="1609">
                  <c:v>0.19011667517068701</c:v>
                </c:pt>
                <c:pt idx="1610">
                  <c:v>0.18826653048300099</c:v>
                </c:pt>
                <c:pt idx="1611">
                  <c:v>0.18646787444707699</c:v>
                </c:pt>
                <c:pt idx="1612">
                  <c:v>0.18472109980141099</c:v>
                </c:pt>
                <c:pt idx="1613">
                  <c:v>0.18302660057220499</c:v>
                </c:pt>
                <c:pt idx="1614">
                  <c:v>0.181384772075113</c:v>
                </c:pt>
                <c:pt idx="1615">
                  <c:v>0.17979601091700101</c:v>
                </c:pt>
                <c:pt idx="1616">
                  <c:v>0.17826071499767501</c:v>
                </c:pt>
                <c:pt idx="1617">
                  <c:v>0.176779283511668</c:v>
                </c:pt>
                <c:pt idx="1618">
                  <c:v>0.17535211694993799</c:v>
                </c:pt>
                <c:pt idx="1619">
                  <c:v>0.17397961710167401</c:v>
                </c:pt>
                <c:pt idx="1620">
                  <c:v>0.172662187056001</c:v>
                </c:pt>
                <c:pt idx="1621">
                  <c:v>0.17140023120374501</c:v>
                </c:pt>
                <c:pt idx="1622">
                  <c:v>0.17019415523919501</c:v>
                </c:pt>
                <c:pt idx="1623">
                  <c:v>0.16904436616183599</c:v>
                </c:pt>
                <c:pt idx="1624">
                  <c:v>0.167951272278098</c:v>
                </c:pt>
                <c:pt idx="1625">
                  <c:v>0.16691528320312499</c:v>
                </c:pt>
                <c:pt idx="1626">
                  <c:v>0.16593680986250101</c:v>
                </c:pt>
                <c:pt idx="1627">
                  <c:v>0.16501626449401699</c:v>
                </c:pt>
                <c:pt idx="1628">
                  <c:v>0.16415406064940499</c:v>
                </c:pt>
                <c:pt idx="1629">
                  <c:v>0.163350613196104</c:v>
                </c:pt>
                <c:pt idx="1630">
                  <c:v>0.16260633831899801</c:v>
                </c:pt>
                <c:pt idx="1631">
                  <c:v>0.161921653522174</c:v>
                </c:pt>
                <c:pt idx="1632">
                  <c:v>0.16129697763065801</c:v>
                </c:pt>
                <c:pt idx="1633">
                  <c:v>0.160732730792185</c:v>
                </c:pt>
                <c:pt idx="1634">
                  <c:v>0.16022933447892301</c:v>
                </c:pt>
                <c:pt idx="1635">
                  <c:v>0.15978721148925201</c:v>
                </c:pt>
                <c:pt idx="1636">
                  <c:v>0.15940678594948701</c:v>
                </c:pt>
                <c:pt idx="1637">
                  <c:v>0.15908848331564801</c:v>
                </c:pt>
                <c:pt idx="1638">
                  <c:v>0.158832730375189</c:v>
                </c:pt>
                <c:pt idx="1639">
                  <c:v>0.158639955248775</c:v>
                </c:pt>
                <c:pt idx="1640">
                  <c:v>0.15851058739200199</c:v>
                </c:pt>
                <c:pt idx="1641">
                  <c:v>0.15844505759716601</c:v>
                </c:pt>
                <c:pt idx="1642">
                  <c:v>0.15844379799500299</c:v>
                </c:pt>
                <c:pt idx="1643">
                  <c:v>0.158507242056453</c:v>
                </c:pt>
                <c:pt idx="1644">
                  <c:v>0.15863582459438499</c:v>
                </c:pt>
                <c:pt idx="1645">
                  <c:v>0.15882998176537599</c:v>
                </c:pt>
                <c:pt idx="1646">
                  <c:v>0.15909015107143201</c:v>
                </c:pt>
                <c:pt idx="1647">
                  <c:v>0.159416771361754</c:v>
                </c:pt>
                <c:pt idx="1648">
                  <c:v>0.159810282834495</c:v>
                </c:pt>
                <c:pt idx="1649">
                  <c:v>0.16027112703848301</c:v>
                </c:pt>
                <c:pt idx="1650">
                  <c:v>0.16079974687500001</c:v>
                </c:pt>
                <c:pt idx="1651">
                  <c:v>0.161396586599511</c:v>
                </c:pt>
                <c:pt idx="1652">
                  <c:v>0.16206209182342701</c:v>
                </c:pt>
                <c:pt idx="1653">
                  <c:v>0.16279670951584099</c:v>
                </c:pt>
                <c:pt idx="1654">
                  <c:v>0.16360088800528699</c:v>
                </c:pt>
                <c:pt idx="1655">
                  <c:v>0.16447507698149999</c:v>
                </c:pt>
                <c:pt idx="1656">
                  <c:v>0.16541972749713599</c:v>
                </c:pt>
                <c:pt idx="1657">
                  <c:v>0.16643529196954501</c:v>
                </c:pt>
                <c:pt idx="1658">
                  <c:v>0.167522224182517</c:v>
                </c:pt>
                <c:pt idx="1659">
                  <c:v>0.168680979288032</c:v>
                </c:pt>
                <c:pt idx="1660">
                  <c:v>0.169912013808001</c:v>
                </c:pt>
                <c:pt idx="1661">
                  <c:v>0.17121578563602399</c:v>
                </c:pt>
                <c:pt idx="1662">
                  <c:v>0.17259275403912899</c:v>
                </c:pt>
                <c:pt idx="1663">
                  <c:v>0.174043379659548</c:v>
                </c:pt>
                <c:pt idx="1664">
                  <c:v>0.175568124516435</c:v>
                </c:pt>
                <c:pt idx="1665">
                  <c:v>0.17716745200762701</c:v>
                </c:pt>
                <c:pt idx="1666">
                  <c:v>0.17884182691139899</c:v>
                </c:pt>
                <c:pt idx="1667">
                  <c:v>0.180591715388211</c:v>
                </c:pt>
                <c:pt idx="1668">
                  <c:v>0.18241758498246</c:v>
                </c:pt>
                <c:pt idx="1669">
                  <c:v>0.18431990462421999</c:v>
                </c:pt>
                <c:pt idx="1670">
                  <c:v>0.186299144631002</c:v>
                </c:pt>
                <c:pt idx="1671">
                  <c:v>0.188355776709489</c:v>
                </c:pt>
                <c:pt idx="1672">
                  <c:v>0.19049027395731499</c:v>
                </c:pt>
                <c:pt idx="1673">
                  <c:v>0.19270311086477701</c:v>
                </c:pt>
                <c:pt idx="1674">
                  <c:v>0.194994763316616</c:v>
                </c:pt>
                <c:pt idx="1675">
                  <c:v>0.19736570859375099</c:v>
                </c:pt>
                <c:pt idx="1676">
                  <c:v>0.199816425375025</c:v>
                </c:pt>
                <c:pt idx="1677">
                  <c:v>0.20234739373896299</c:v>
                </c:pt>
                <c:pt idx="1678">
                  <c:v>0.20495909516552599</c:v>
                </c:pt>
                <c:pt idx="1679">
                  <c:v>0.20765201253784599</c:v>
                </c:pt>
                <c:pt idx="1680">
                  <c:v>0.21042663014400001</c:v>
                </c:pt>
                <c:pt idx="1681">
                  <c:v>0.21328343367871699</c:v>
                </c:pt>
                <c:pt idx="1682">
                  <c:v>0.21622291024517901</c:v>
                </c:pt>
                <c:pt idx="1683">
                  <c:v>0.21924554835672699</c:v>
                </c:pt>
                <c:pt idx="1684">
                  <c:v>0.22235183793864099</c:v>
                </c:pt>
                <c:pt idx="1685">
                  <c:v>0.225542270329876</c:v>
                </c:pt>
                <c:pt idx="1686">
                  <c:v>0.22881733828480599</c:v>
                </c:pt>
                <c:pt idx="1687">
                  <c:v>0.232177535974991</c:v>
                </c:pt>
                <c:pt idx="1688">
                  <c:v>0.235623358990908</c:v>
                </c:pt>
                <c:pt idx="1689">
                  <c:v>0.23915530434371801</c:v>
                </c:pt>
                <c:pt idx="1690">
                  <c:v>0.24277387046700399</c:v>
                </c:pt>
                <c:pt idx="1691">
                  <c:v>0.24647955721850601</c:v>
                </c:pt>
                <c:pt idx="1692">
                  <c:v>0.25027286588191999</c:v>
                </c:pt>
                <c:pt idx="1693">
                  <c:v>0.254154299168593</c:v>
                </c:pt>
                <c:pt idx="1694">
                  <c:v>0.25812436121930898</c:v>
                </c:pt>
                <c:pt idx="1695">
                  <c:v>0.26218355760599898</c:v>
                </c:pt>
                <c:pt idx="1696">
                  <c:v>0.26633239533355302</c:v>
                </c:pt>
                <c:pt idx="1697">
                  <c:v>0.27057138284149701</c:v>
                </c:pt>
                <c:pt idx="1698">
                  <c:v>0.274901030005817</c:v>
                </c:pt>
                <c:pt idx="1699">
                  <c:v>0.279321848140625</c:v>
                </c:pt>
                <c:pt idx="1700">
                  <c:v>0.28383435000000001</c:v>
                </c:pt>
                <c:pt idx="1701">
                  <c:v>0.28843904977966001</c:v>
                </c:pt>
                <c:pt idx="1702">
                  <c:v>0.29313646311874902</c:v>
                </c:pt>
                <c:pt idx="1703">
                  <c:v>0.29792710710158599</c:v>
                </c:pt>
                <c:pt idx="1704">
                  <c:v>0.302811500259412</c:v>
                </c:pt>
                <c:pt idx="1705">
                  <c:v>0.30779016257212599</c:v>
                </c:pt>
                <c:pt idx="1706">
                  <c:v>0.31286361547005598</c:v>
                </c:pt>
                <c:pt idx="1707">
                  <c:v>0.31803238183569299</c:v>
                </c:pt>
                <c:pt idx="1708">
                  <c:v>0.32329698600544299</c:v>
                </c:pt>
                <c:pt idx="1709">
                  <c:v>0.32865795377137602</c:v>
                </c:pt>
                <c:pt idx="1710">
                  <c:v>0.33411581238300198</c:v>
                </c:pt>
                <c:pt idx="1711">
                  <c:v>0.339671090548963</c:v>
                </c:pt>
                <c:pt idx="1712">
                  <c:v>0.34532431843885603</c:v>
                </c:pt>
                <c:pt idx="1713">
                  <c:v>0.35107602768489798</c:v>
                </c:pt>
                <c:pt idx="1714">
                  <c:v>0.35692675138375801</c:v>
                </c:pt>
                <c:pt idx="1715">
                  <c:v>0.36287702409825201</c:v>
                </c:pt>
                <c:pt idx="1716">
                  <c:v>0.36892738185912199</c:v>
                </c:pt>
                <c:pt idx="1717">
                  <c:v>0.37507836216675899</c:v>
                </c:pt>
                <c:pt idx="1718">
                  <c:v>0.38133050399298601</c:v>
                </c:pt>
                <c:pt idx="1719">
                  <c:v>0.387684347782769</c:v>
                </c:pt>
                <c:pt idx="1720">
                  <c:v>0.39414043545599697</c:v>
                </c:pt>
                <c:pt idx="1721">
                  <c:v>0.40069931040923301</c:v>
                </c:pt>
                <c:pt idx="1722">
                  <c:v>0.40736151751743399</c:v>
                </c:pt>
                <c:pt idx="1723">
                  <c:v>0.414127603135726</c:v>
                </c:pt>
                <c:pt idx="1724">
                  <c:v>0.42099811510113599</c:v>
                </c:pt>
                <c:pt idx="1725">
                  <c:v>0.42797360273437701</c:v>
                </c:pt>
                <c:pt idx="1726">
                  <c:v>0.43505461684154501</c:v>
                </c:pt>
                <c:pt idx="1727">
                  <c:v>0.44224170971590598</c:v>
                </c:pt>
                <c:pt idx="1728">
                  <c:v>0.449535435139648</c:v>
                </c:pt>
                <c:pt idx="1729">
                  <c:v>0.45693634838559199</c:v>
                </c:pt>
                <c:pt idx="1730">
                  <c:v>0.46444500621900398</c:v>
                </c:pt>
                <c:pt idx="1731">
                  <c:v>0.47206196689926599</c:v>
                </c:pt>
                <c:pt idx="1732">
                  <c:v>0.47978779018169798</c:v>
                </c:pt>
                <c:pt idx="1733">
                  <c:v>0.48762303731927398</c:v>
                </c:pt>
                <c:pt idx="1734">
                  <c:v>0.49556827106436702</c:v>
                </c:pt>
                <c:pt idx="1735">
                  <c:v>0.50362405567050506</c:v>
                </c:pt>
                <c:pt idx="1736">
                  <c:v>0.51179095689413101</c:v>
                </c:pt>
                <c:pt idx="1737">
                  <c:v>0.52006954199633004</c:v>
                </c:pt>
                <c:pt idx="1738">
                  <c:v>0.52846037974462001</c:v>
                </c:pt>
                <c:pt idx="1739">
                  <c:v>0.53696404041466195</c:v>
                </c:pt>
                <c:pt idx="1740">
                  <c:v>0.54558109579198899</c:v>
                </c:pt>
                <c:pt idx="1741">
                  <c:v>0.55431211917385004</c:v>
                </c:pt>
                <c:pt idx="1742">
                  <c:v>0.56315768537084199</c:v>
                </c:pt>
                <c:pt idx="1743">
                  <c:v>0.57211837070874105</c:v>
                </c:pt>
                <c:pt idx="1744">
                  <c:v>0.58119475303022405</c:v>
                </c:pt>
                <c:pt idx="1745">
                  <c:v>0.59038741169662601</c:v>
                </c:pt>
                <c:pt idx="1746">
                  <c:v>0.59969692758966797</c:v>
                </c:pt>
                <c:pt idx="1747">
                  <c:v>0.60912388311323895</c:v>
                </c:pt>
                <c:pt idx="1748">
                  <c:v>0.61866886219514095</c:v>
                </c:pt>
                <c:pt idx="1749">
                  <c:v>0.62833245028877605</c:v>
                </c:pt>
                <c:pt idx="1750">
                  <c:v>0.63811523437500395</c:v>
                </c:pt>
                <c:pt idx="1751">
                  <c:v>0.64801780296380795</c:v>
                </c:pt>
                <c:pt idx="1752">
                  <c:v>0.658040746096068</c:v>
                </c:pt>
                <c:pt idx="1753">
                  <c:v>0.668184655345335</c:v>
                </c:pt>
                <c:pt idx="1754">
                  <c:v>0.67845012381952596</c:v>
                </c:pt>
                <c:pt idx="1755">
                  <c:v>0.68883774616275295</c:v>
                </c:pt>
                <c:pt idx="1756">
                  <c:v>0.69934811855697399</c:v>
                </c:pt>
                <c:pt idx="1757">
                  <c:v>0.70998183872383702</c:v>
                </c:pt>
                <c:pt idx="1758">
                  <c:v>0.72073950592635805</c:v>
                </c:pt>
                <c:pt idx="1759">
                  <c:v>0.73162172097071998</c:v>
                </c:pt>
                <c:pt idx="1760">
                  <c:v>0.74262908620801005</c:v>
                </c:pt>
                <c:pt idx="1761">
                  <c:v>0.753762205535914</c:v>
                </c:pt>
                <c:pt idx="1762">
                  <c:v>0.76502168440057705</c:v>
                </c:pt>
                <c:pt idx="1763">
                  <c:v>0.77640812979823404</c:v>
                </c:pt>
                <c:pt idx="1764">
                  <c:v>0.78792215027706802</c:v>
                </c:pt>
                <c:pt idx="1765">
                  <c:v>0.79956435593887198</c:v>
                </c:pt>
                <c:pt idx="1766">
                  <c:v>0.81133535844083904</c:v>
                </c:pt>
                <c:pt idx="1767">
                  <c:v>0.82323577099730005</c:v>
                </c:pt>
                <c:pt idx="1768">
                  <c:v>0.83526620838150201</c:v>
                </c:pt>
                <c:pt idx="1769">
                  <c:v>0.84742728692731095</c:v>
                </c:pt>
                <c:pt idx="1770">
                  <c:v>0.85971962453100204</c:v>
                </c:pt>
                <c:pt idx="1771">
                  <c:v>0.872143840652987</c:v>
                </c:pt>
                <c:pt idx="1772">
                  <c:v>0.88470055631956002</c:v>
                </c:pt>
                <c:pt idx="1773">
                  <c:v>0.89739039412466604</c:v>
                </c:pt>
                <c:pt idx="1774">
                  <c:v>0.91021397823165096</c:v>
                </c:pt>
                <c:pt idx="1775">
                  <c:v>0.923171934375004</c:v>
                </c:pt>
                <c:pt idx="1776">
                  <c:v>0.93626488986205503</c:v>
                </c:pt>
                <c:pt idx="1777">
                  <c:v>0.94949347357485603</c:v>
                </c:pt>
                <c:pt idx="1778">
                  <c:v>0.96285831597176097</c:v>
                </c:pt>
                <c:pt idx="1779">
                  <c:v>0.97636004908933405</c:v>
                </c:pt>
                <c:pt idx="1780">
                  <c:v>0.98999930654400103</c:v>
                </c:pt>
                <c:pt idx="1781">
                  <c:v>1.0037767235338051</c:v>
                </c:pt>
                <c:pt idx="1782">
                  <c:v>1.0176929368402139</c:v>
                </c:pt>
                <c:pt idx="1783">
                  <c:v>1.031748584829814</c:v>
                </c:pt>
                <c:pt idx="1784">
                  <c:v>1.045944307456073</c:v>
                </c:pt>
                <c:pt idx="1785">
                  <c:v>1.0602807462611299</c:v>
                </c:pt>
                <c:pt idx="1786">
                  <c:v>1.0747585443774439</c:v>
                </c:pt>
                <c:pt idx="1787">
                  <c:v>1.089378346529678</c:v>
                </c:pt>
                <c:pt idx="1788">
                  <c:v>1.1041407990363501</c:v>
                </c:pt>
                <c:pt idx="1789">
                  <c:v>1.1190465498116151</c:v>
                </c:pt>
                <c:pt idx="1790">
                  <c:v>1.1340962483669961</c:v>
                </c:pt>
                <c:pt idx="1791">
                  <c:v>1.1492905458131979</c:v>
                </c:pt>
                <c:pt idx="1792">
                  <c:v>1.164630094861776</c:v>
                </c:pt>
                <c:pt idx="1793">
                  <c:v>1.1801155498269009</c:v>
                </c:pt>
                <c:pt idx="1794">
                  <c:v>1.1957475666271511</c:v>
                </c:pt>
                <c:pt idx="1795">
                  <c:v>1.211526802787239</c:v>
                </c:pt>
                <c:pt idx="1796">
                  <c:v>1.227453917439786</c:v>
                </c:pt>
                <c:pt idx="1797">
                  <c:v>1.243529571326986</c:v>
                </c:pt>
                <c:pt idx="1798">
                  <c:v>1.259754426802455</c:v>
                </c:pt>
                <c:pt idx="1799">
                  <c:v>1.276129147832914</c:v>
                </c:pt>
                <c:pt idx="1800">
                  <c:v>1.2926544</c:v>
                </c:pt>
                <c:pt idx="1801">
                  <c:v>1.3093308505019441</c:v>
                </c:pt>
                <c:pt idx="1802">
                  <c:v>1.3261591681553839</c:v>
                </c:pt>
                <c:pt idx="1803">
                  <c:v>1.3431400233970741</c:v>
                </c:pt>
                <c:pt idx="1804">
                  <c:v>1.360274088285649</c:v>
                </c:pt>
                <c:pt idx="1805">
                  <c:v>1.3775620365033701</c:v>
                </c:pt>
                <c:pt idx="1806">
                  <c:v>1.395004543357895</c:v>
                </c:pt>
                <c:pt idx="1807">
                  <c:v>1.4126022857839691</c:v>
                </c:pt>
                <c:pt idx="1808">
                  <c:v>1.4303559423452821</c:v>
                </c:pt>
                <c:pt idx="1809">
                  <c:v>1.4482661932360661</c:v>
                </c:pt>
                <c:pt idx="1810">
                  <c:v>1.466333720282998</c:v>
                </c:pt>
                <c:pt idx="1811">
                  <c:v>1.4845592069468521</c:v>
                </c:pt>
                <c:pt idx="1812">
                  <c:v>1.5029433383242881</c:v>
                </c:pt>
                <c:pt idx="1813">
                  <c:v>1.521486801149583</c:v>
                </c:pt>
                <c:pt idx="1814">
                  <c:v>1.5401902837963899</c:v>
                </c:pt>
                <c:pt idx="1815">
                  <c:v>1.559054476279498</c:v>
                </c:pt>
                <c:pt idx="1816">
                  <c:v>1.57808007025657</c:v>
                </c:pt>
                <c:pt idx="1817">
                  <c:v>1.5972677590298421</c:v>
                </c:pt>
                <c:pt idx="1818">
                  <c:v>1.616618237548018</c:v>
                </c:pt>
                <c:pt idx="1819">
                  <c:v>1.6361322024078531</c:v>
                </c:pt>
                <c:pt idx="1820">
                  <c:v>1.655810351855997</c:v>
                </c:pt>
                <c:pt idx="1821">
                  <c:v>1.6756533857907261</c:v>
                </c:pt>
                <c:pt idx="1822">
                  <c:v>1.6956620057636751</c:v>
                </c:pt>
                <c:pt idx="1823">
                  <c:v>1.7158369149816199</c:v>
                </c:pt>
                <c:pt idx="1824">
                  <c:v>1.7361788183081801</c:v>
                </c:pt>
                <c:pt idx="1825">
                  <c:v>1.7566884222656229</c:v>
                </c:pt>
                <c:pt idx="1826">
                  <c:v>1.7773664350365781</c:v>
                </c:pt>
                <c:pt idx="1827">
                  <c:v>1.7982135664658121</c:v>
                </c:pt>
                <c:pt idx="1828">
                  <c:v>1.8192305280618879</c:v>
                </c:pt>
                <c:pt idx="1829">
                  <c:v>1.840418032999088</c:v>
                </c:pt>
                <c:pt idx="1830">
                  <c:v>1.8617767961189939</c:v>
                </c:pt>
                <c:pt idx="1831">
                  <c:v>1.8833075339323631</c:v>
                </c:pt>
                <c:pt idx="1832">
                  <c:v>1.9050109646207549</c:v>
                </c:pt>
                <c:pt idx="1833">
                  <c:v>1.926887808038362</c:v>
                </c:pt>
                <c:pt idx="1834">
                  <c:v>1.9489387857138021</c:v>
                </c:pt>
                <c:pt idx="1835">
                  <c:v>1.9711646208517519</c:v>
                </c:pt>
                <c:pt idx="1836">
                  <c:v>1.993566038334764</c:v>
                </c:pt>
                <c:pt idx="1837">
                  <c:v>2.016143764725022</c:v>
                </c:pt>
                <c:pt idx="1838">
                  <c:v>2.0388985282660679</c:v>
                </c:pt>
                <c:pt idx="1839">
                  <c:v>2.0618310588845739</c:v>
                </c:pt>
                <c:pt idx="1840">
                  <c:v>2.0849420881920002</c:v>
                </c:pt>
                <c:pt idx="1841">
                  <c:v>2.1082323494865451</c:v>
                </c:pt>
                <c:pt idx="1842">
                  <c:v>2.131702577754683</c:v>
                </c:pt>
                <c:pt idx="1843">
                  <c:v>2.1553535096730299</c:v>
                </c:pt>
                <c:pt idx="1844">
                  <c:v>2.1791858836100668</c:v>
                </c:pt>
                <c:pt idx="1845">
                  <c:v>2.2032004396278739</c:v>
                </c:pt>
                <c:pt idx="1846">
                  <c:v>2.227397919483932</c:v>
                </c:pt>
                <c:pt idx="1847">
                  <c:v>2.2517790666327402</c:v>
                </c:pt>
                <c:pt idx="1848">
                  <c:v>2.276344626227774</c:v>
                </c:pt>
                <c:pt idx="1849">
                  <c:v>2.3010953451230569</c:v>
                </c:pt>
                <c:pt idx="1850">
                  <c:v>2.326031971875</c:v>
                </c:pt>
                <c:pt idx="1851">
                  <c:v>2.3511552567440841</c:v>
                </c:pt>
                <c:pt idx="1852">
                  <c:v>2.3764659516966771</c:v>
                </c:pt>
                <c:pt idx="1853">
                  <c:v>2.4019648104068221</c:v>
                </c:pt>
                <c:pt idx="1854">
                  <c:v>2.4276525882577751</c:v>
                </c:pt>
                <c:pt idx="1855">
                  <c:v>2.4535300423440249</c:v>
                </c:pt>
                <c:pt idx="1856">
                  <c:v>2.4795979314728118</c:v>
                </c:pt>
                <c:pt idx="1857">
                  <c:v>2.5058570161661189</c:v>
                </c:pt>
                <c:pt idx="1858">
                  <c:v>2.5323080586621889</c:v>
                </c:pt>
                <c:pt idx="1859">
                  <c:v>2.5589518229174248</c:v>
                </c:pt>
                <c:pt idx="1860">
                  <c:v>2.585789074608003</c:v>
                </c:pt>
                <c:pt idx="1861">
                  <c:v>2.6128205811318019</c:v>
                </c:pt>
                <c:pt idx="1862">
                  <c:v>2.6400471116100039</c:v>
                </c:pt>
                <c:pt idx="1863">
                  <c:v>2.6674694368889309</c:v>
                </c:pt>
                <c:pt idx="1864">
                  <c:v>2.6950883295416972</c:v>
                </c:pt>
                <c:pt idx="1865">
                  <c:v>2.7229045638701201</c:v>
                </c:pt>
                <c:pt idx="1866">
                  <c:v>2.7509189159062801</c:v>
                </c:pt>
                <c:pt idx="1867">
                  <c:v>2.7791321634143942</c:v>
                </c:pt>
                <c:pt idx="1868">
                  <c:v>2.807545085892539</c:v>
                </c:pt>
                <c:pt idx="1869">
                  <c:v>2.836158464574376</c:v>
                </c:pt>
                <c:pt idx="1870">
                  <c:v>2.8649730824310011</c:v>
                </c:pt>
                <c:pt idx="1871">
                  <c:v>2.8939897241724748</c:v>
                </c:pt>
                <c:pt idx="1872">
                  <c:v>2.9232091762497872</c:v>
                </c:pt>
                <c:pt idx="1873">
                  <c:v>2.9526322268565521</c:v>
                </c:pt>
                <c:pt idx="1874">
                  <c:v>2.9822596659306781</c:v>
                </c:pt>
                <c:pt idx="1875">
                  <c:v>3.0120922851562382</c:v>
                </c:pt>
                <c:pt idx="1876">
                  <c:v>3.0421308779651199</c:v>
                </c:pt>
                <c:pt idx="1877">
                  <c:v>3.072376239538726</c:v>
                </c:pt>
                <c:pt idx="1878">
                  <c:v>3.1028291668100052</c:v>
                </c:pt>
                <c:pt idx="1879">
                  <c:v>3.1334904584648289</c:v>
                </c:pt>
                <c:pt idx="1880">
                  <c:v>3.1643609149439942</c:v>
                </c:pt>
                <c:pt idx="1881">
                  <c:v>3.1954413384448781</c:v>
                </c:pt>
                <c:pt idx="1882">
                  <c:v>3.2267325329232528</c:v>
                </c:pt>
                <c:pt idx="1883">
                  <c:v>3.2582353040948981</c:v>
                </c:pt>
                <c:pt idx="1884">
                  <c:v>3.2899504594375242</c:v>
                </c:pt>
                <c:pt idx="1885">
                  <c:v>3.3218788081923778</c:v>
                </c:pt>
                <c:pt idx="1886">
                  <c:v>3.3540211613660862</c:v>
                </c:pt>
                <c:pt idx="1887">
                  <c:v>3.3863783317323648</c:v>
                </c:pt>
                <c:pt idx="1888">
                  <c:v>3.4189511338337319</c:v>
                </c:pt>
                <c:pt idx="1889">
                  <c:v>3.4517403839834722</c:v>
                </c:pt>
                <c:pt idx="1890">
                  <c:v>3.4847469002670048</c:v>
                </c:pt>
                <c:pt idx="1891">
                  <c:v>3.5179715025438809</c:v>
                </c:pt>
                <c:pt idx="1892">
                  <c:v>3.5514150124495991</c:v>
                </c:pt>
                <c:pt idx="1893">
                  <c:v>3.5850782533971821</c:v>
                </c:pt>
                <c:pt idx="1894">
                  <c:v>3.6189620505789901</c:v>
                </c:pt>
                <c:pt idx="1895">
                  <c:v>3.6530672309684888</c:v>
                </c:pt>
                <c:pt idx="1896">
                  <c:v>3.6873946233220511</c:v>
                </c:pt>
                <c:pt idx="1897">
                  <c:v>3.7219450581804812</c:v>
                </c:pt>
                <c:pt idx="1898">
                  <c:v>3.7567193678711002</c:v>
                </c:pt>
                <c:pt idx="1899">
                  <c:v>3.7917183865092041</c:v>
                </c:pt>
                <c:pt idx="1900">
                  <c:v>3.8269429499999972</c:v>
                </c:pt>
                <c:pt idx="1901">
                  <c:v>3.8623938960402442</c:v>
                </c:pt>
                <c:pt idx="1902">
                  <c:v>3.8980720641200182</c:v>
                </c:pt>
                <c:pt idx="1903">
                  <c:v>3.9339782955245588</c:v>
                </c:pt>
                <c:pt idx="1904">
                  <c:v>3.970113433335857</c:v>
                </c:pt>
                <c:pt idx="1905">
                  <c:v>4.0064783224346696</c:v>
                </c:pt>
                <c:pt idx="1906">
                  <c:v>4.0430738095017329</c:v>
                </c:pt>
                <c:pt idx="1907">
                  <c:v>4.0799007430202714</c:v>
                </c:pt>
                <c:pt idx="1908">
                  <c:v>4.1169599732771216</c:v>
                </c:pt>
                <c:pt idx="1909">
                  <c:v>4.1542523523647494</c:v>
                </c:pt>
                <c:pt idx="1910">
                  <c:v>4.1917787341830124</c:v>
                </c:pt>
                <c:pt idx="1911">
                  <c:v>4.2295399744407396</c:v>
                </c:pt>
                <c:pt idx="1912">
                  <c:v>4.2675369306576636</c:v>
                </c:pt>
                <c:pt idx="1913">
                  <c:v>4.3057704621662696</c:v>
                </c:pt>
                <c:pt idx="1914">
                  <c:v>4.3442414301130334</c:v>
                </c:pt>
                <c:pt idx="1915">
                  <c:v>4.3829506974607346</c:v>
                </c:pt>
                <c:pt idx="1916">
                  <c:v>4.4218991289900114</c:v>
                </c:pt>
                <c:pt idx="1917">
                  <c:v>4.4610875913009451</c:v>
                </c:pt>
                <c:pt idx="1918">
                  <c:v>4.5005169528149853</c:v>
                </c:pt>
                <c:pt idx="1919">
                  <c:v>4.5401880837769326</c:v>
                </c:pt>
                <c:pt idx="1920">
                  <c:v>4.5801018562558937</c:v>
                </c:pt>
                <c:pt idx="1921">
                  <c:v>4.6202591441482106</c:v>
                </c:pt>
                <c:pt idx="1922">
                  <c:v>4.6606608231779036</c:v>
                </c:pt>
                <c:pt idx="1923">
                  <c:v>4.7013077708995032</c:v>
                </c:pt>
                <c:pt idx="1924">
                  <c:v>4.7422008666991946</c:v>
                </c:pt>
                <c:pt idx="1925">
                  <c:v>4.7833409917968934</c:v>
                </c:pt>
                <c:pt idx="1926">
                  <c:v>4.8247290292476146</c:v>
                </c:pt>
                <c:pt idx="1927">
                  <c:v>4.8663658639436811</c:v>
                </c:pt>
                <c:pt idx="1928">
                  <c:v>4.9082523826161903</c:v>
                </c:pt>
                <c:pt idx="1929">
                  <c:v>4.9503894738365801</c:v>
                </c:pt>
                <c:pt idx="1930">
                  <c:v>4.9927780280190026</c:v>
                </c:pt>
                <c:pt idx="1931">
                  <c:v>5.0354189374214364</c:v>
                </c:pt>
                <c:pt idx="1932">
                  <c:v>5.0783130961477738</c:v>
                </c:pt>
                <c:pt idx="1933">
                  <c:v>5.1214614001494567</c:v>
                </c:pt>
                <c:pt idx="1934">
                  <c:v>5.1648647472271456</c:v>
                </c:pt>
                <c:pt idx="1935">
                  <c:v>5.2085240370329746</c:v>
                </c:pt>
                <c:pt idx="1936">
                  <c:v>5.2524401710714006</c:v>
                </c:pt>
                <c:pt idx="1937">
                  <c:v>5.2966140527017096</c:v>
                </c:pt>
                <c:pt idx="1938">
                  <c:v>5.341046587139501</c:v>
                </c:pt>
                <c:pt idx="1939">
                  <c:v>5.3857386814584443</c:v>
                </c:pt>
                <c:pt idx="1940">
                  <c:v>5.430691244592043</c:v>
                </c:pt>
                <c:pt idx="1941">
                  <c:v>5.4759051873352389</c:v>
                </c:pt>
                <c:pt idx="1942">
                  <c:v>5.5213814223465167</c:v>
                </c:pt>
                <c:pt idx="1943">
                  <c:v>5.5671208641492447</c:v>
                </c:pt>
                <c:pt idx="1944">
                  <c:v>5.6131244291338946</c:v>
                </c:pt>
                <c:pt idx="1945">
                  <c:v>5.6593930355591704</c:v>
                </c:pt>
                <c:pt idx="1946">
                  <c:v>5.7059276035541524</c:v>
                </c:pt>
                <c:pt idx="1947">
                  <c:v>5.7527290551202324</c:v>
                </c:pt>
                <c:pt idx="1948">
                  <c:v>5.7997983141324134</c:v>
                </c:pt>
                <c:pt idx="1949">
                  <c:v>5.8471363063413246</c:v>
                </c:pt>
                <c:pt idx="1950">
                  <c:v>5.8947439593749866</c:v>
                </c:pt>
                <c:pt idx="1951">
                  <c:v>5.9426222027403934</c:v>
                </c:pt>
                <c:pt idx="1952">
                  <c:v>5.9907719678253386</c:v>
                </c:pt>
                <c:pt idx="1953">
                  <c:v>6.0391941879003124</c:v>
                </c:pt>
                <c:pt idx="1954">
                  <c:v>6.0878897981200106</c:v>
                </c:pt>
                <c:pt idx="1955">
                  <c:v>6.1368597355252499</c:v>
                </c:pt>
                <c:pt idx="1956">
                  <c:v>6.1861049390446547</c:v>
                </c:pt>
                <c:pt idx="1957">
                  <c:v>6.2356263494964166</c:v>
                </c:pt>
                <c:pt idx="1958">
                  <c:v>6.2854249095900236</c:v>
                </c:pt>
                <c:pt idx="1959">
                  <c:v>6.3355015639280836</c:v>
                </c:pt>
                <c:pt idx="1960">
                  <c:v>6.3858572590079108</c:v>
                </c:pt>
                <c:pt idx="1961">
                  <c:v>6.4364929432237403</c:v>
                </c:pt>
                <c:pt idx="1962">
                  <c:v>6.4874095668674236</c:v>
                </c:pt>
                <c:pt idx="1963">
                  <c:v>6.5386080821316996</c:v>
                </c:pt>
                <c:pt idx="1964">
                  <c:v>6.5900894431103572</c:v>
                </c:pt>
                <c:pt idx="1965">
                  <c:v>6.6418546058013597</c:v>
                </c:pt>
                <c:pt idx="1966">
                  <c:v>6.6939045281076233</c:v>
                </c:pt>
                <c:pt idx="1967">
                  <c:v>6.7462401698394814</c:v>
                </c:pt>
                <c:pt idx="1968">
                  <c:v>6.7988624927155934</c:v>
                </c:pt>
                <c:pt idx="1969">
                  <c:v>6.8517724603654866</c:v>
                </c:pt>
                <c:pt idx="1970">
                  <c:v>6.9049710383309746</c:v>
                </c:pt>
                <c:pt idx="1971">
                  <c:v>6.9584591940679834</c:v>
                </c:pt>
                <c:pt idx="1972">
                  <c:v>7.0122378969480446</c:v>
                </c:pt>
                <c:pt idx="1973">
                  <c:v>7.0663081182604364</c:v>
                </c:pt>
                <c:pt idx="1974">
                  <c:v>7.1206708312137268</c:v>
                </c:pt>
                <c:pt idx="1975">
                  <c:v>7.1753270109374956</c:v>
                </c:pt>
                <c:pt idx="1976">
                  <c:v>7.2302776344842004</c:v>
                </c:pt>
                <c:pt idx="1977">
                  <c:v>7.2855236808306696</c:v>
                </c:pt>
                <c:pt idx="1978">
                  <c:v>7.3410661308802529</c:v>
                </c:pt>
                <c:pt idx="1979">
                  <c:v>7.3969059674643036</c:v>
                </c:pt>
                <c:pt idx="1980">
                  <c:v>7.4530441753440124</c:v>
                </c:pt>
                <c:pt idx="1981">
                  <c:v>7.5094817412119719</c:v>
                </c:pt>
                <c:pt idx="1982">
                  <c:v>7.5662196536942883</c:v>
                </c:pt>
                <c:pt idx="1983">
                  <c:v>7.6232589033519886</c:v>
                </c:pt>
                <c:pt idx="1984">
                  <c:v>7.6806004826829906</c:v>
                </c:pt>
                <c:pt idx="1985">
                  <c:v>7.7382453861236904</c:v>
                </c:pt>
                <c:pt idx="1986">
                  <c:v>7.7961946100507262</c:v>
                </c:pt>
                <c:pt idx="1987">
                  <c:v>7.8544491527830624</c:v>
                </c:pt>
                <c:pt idx="1988">
                  <c:v>7.9130100145832314</c:v>
                </c:pt>
                <c:pt idx="1989">
                  <c:v>7.971878197659418</c:v>
                </c:pt>
                <c:pt idx="1990">
                  <c:v>8.0310547061669944</c:v>
                </c:pt>
                <c:pt idx="1991">
                  <c:v>8.0905405462105673</c:v>
                </c:pt>
                <c:pt idx="1992">
                  <c:v>8.1503367258454524</c:v>
                </c:pt>
                <c:pt idx="1993">
                  <c:v>8.2104442550794747</c:v>
                </c:pt>
                <c:pt idx="1994">
                  <c:v>8.270864145874798</c:v>
                </c:pt>
                <c:pt idx="1995">
                  <c:v>8.3315974121497547</c:v>
                </c:pt>
                <c:pt idx="1996">
                  <c:v>8.3926450697803698</c:v>
                </c:pt>
                <c:pt idx="1997">
                  <c:v>8.4540081366019706</c:v>
                </c:pt>
                <c:pt idx="1998">
                  <c:v>8.5156876324117263</c:v>
                </c:pt>
                <c:pt idx="1999">
                  <c:v>8.5776845789696097</c:v>
                </c:pt>
                <c:pt idx="2000">
                  <c:v>8.6399999999999988</c:v>
                </c:pt>
              </c:numCache>
            </c:numRef>
          </c:yVal>
          <c:smooth val="0"/>
          <c:extLst>
            <c:ext xmlns:c16="http://schemas.microsoft.com/office/drawing/2014/chart" uri="{C3380CC4-5D6E-409C-BE32-E72D297353CC}">
              <c16:uniqueId val="{00000000-4FE2-4030-91E3-EAF0F400B111}"/>
            </c:ext>
          </c:extLst>
        </c:ser>
        <c:dLbls>
          <c:showLegendKey val="0"/>
          <c:showVal val="0"/>
          <c:showCatName val="0"/>
          <c:showSerName val="0"/>
          <c:showPercent val="0"/>
          <c:showBubbleSize val="0"/>
        </c:dLbls>
        <c:axId val="-2143546256"/>
        <c:axId val="-2143522768"/>
      </c:scatterChart>
      <c:valAx>
        <c:axId val="-2143546256"/>
        <c:scaling>
          <c:orientation val="minMax"/>
          <c:max val="3"/>
          <c:min val="0"/>
        </c:scaling>
        <c:delete val="0"/>
        <c:axPos val="b"/>
        <c:majorGridlines/>
        <c:numFmt formatCode="General" sourceLinked="1"/>
        <c:majorTickMark val="out"/>
        <c:minorTickMark val="none"/>
        <c:tickLblPos val="nextTo"/>
        <c:spPr>
          <a:ln w="25400"/>
        </c:spPr>
        <c:crossAx val="-2143522768"/>
        <c:crosses val="autoZero"/>
        <c:crossBetween val="midCat"/>
        <c:majorUnit val="1"/>
      </c:valAx>
      <c:valAx>
        <c:axId val="-2143522768"/>
        <c:scaling>
          <c:orientation val="minMax"/>
          <c:max val="3"/>
          <c:min val="0"/>
        </c:scaling>
        <c:delete val="0"/>
        <c:axPos val="l"/>
        <c:majorGridlines/>
        <c:numFmt formatCode="General" sourceLinked="1"/>
        <c:majorTickMark val="out"/>
        <c:minorTickMark val="none"/>
        <c:tickLblPos val="nextTo"/>
        <c:spPr>
          <a:ln w="25400"/>
        </c:spPr>
        <c:crossAx val="-2143546256"/>
        <c:crossesAt val="0"/>
        <c:crossBetween val="midCat"/>
        <c:majorUnit val="1"/>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091EF212-D3A6-F547-A848-C9066C742B78}" type="presOf" srcId="{C65B70E0-46EF-A34A-AB90-445193BF930F}" destId="{149DB8FC-F5C1-5B45-AE25-4928D7D98648}"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CFB8A324-EFAA-E341-9B7E-08013F7C131E}" type="presOf" srcId="{52F146AA-7D06-FB4B-AD85-60DFC4E9BE96}" destId="{5C7323EB-B60D-9341-91AF-FABA1CC33721}"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AD1CB051-90B4-CF4C-A73E-D26DD62B2F9E}" type="presOf" srcId="{D65D8864-9107-A44D-97FE-73712CE0D097}" destId="{A4B84E0B-3297-6741-A0BA-668B966357AB}"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2A747B5A-E596-7748-BCE5-64FE64784FE1}" type="presOf" srcId="{1BB16BA9-09F6-E44E-9281-2C85268B2D81}" destId="{1237B5A2-6C05-2040-8DBA-96B88C07936C}" srcOrd="0" destOrd="0" presId="urn:microsoft.com/office/officeart/2005/8/layout/radial6"/>
    <dgm:cxn modelId="{FA9A8B82-1039-9248-BE4D-A1A97060BF07}" type="presOf" srcId="{5ECA0900-97DB-6949-A767-AFA67DC332D7}" destId="{04735AD4-1468-CA41-97CC-A31B674BE0B8}" srcOrd="0" destOrd="0" presId="urn:microsoft.com/office/officeart/2005/8/layout/radial6"/>
    <dgm:cxn modelId="{F6D22897-2AEE-EC42-835C-D1B9A0569A71}" type="presOf" srcId="{4AF17925-05AE-9743-91BC-3ECF52519E56}" destId="{5132EDF4-B8FA-7649-B5AA-46BA1EE699F8}" srcOrd="0" destOrd="0" presId="urn:microsoft.com/office/officeart/2005/8/layout/radial6"/>
    <dgm:cxn modelId="{6C2D44DF-EFB6-DA45-9307-F4E6DC2C2356}" type="presOf" srcId="{6F5E68B5-341C-A145-AA03-B3C1830EDEB7}" destId="{1F6DDE22-BDB2-2043-8082-9A4018BF04C0}" srcOrd="0" destOrd="0" presId="urn:microsoft.com/office/officeart/2005/8/layout/radial6"/>
    <dgm:cxn modelId="{E8A96EDF-62A8-AF4E-AD31-1169FAA8ED2D}" type="presOf" srcId="{919A8DB8-A6DC-2844-BF36-905BEE77B7DD}" destId="{8E95350A-0C71-D44C-BF00-D46A3E009766}" srcOrd="0" destOrd="0" presId="urn:microsoft.com/office/officeart/2005/8/layout/radial6"/>
    <dgm:cxn modelId="{98FF2A47-D626-DE44-82AD-7CA3A9C1C30D}" type="presParOf" srcId="{1237B5A2-6C05-2040-8DBA-96B88C07936C}" destId="{A4B84E0B-3297-6741-A0BA-668B966357AB}" srcOrd="0" destOrd="0" presId="urn:microsoft.com/office/officeart/2005/8/layout/radial6"/>
    <dgm:cxn modelId="{C71D56E8-A2F2-5C46-BACD-DC2F83585E37}" type="presParOf" srcId="{1237B5A2-6C05-2040-8DBA-96B88C07936C}" destId="{1F6DDE22-BDB2-2043-8082-9A4018BF04C0}" srcOrd="1" destOrd="0" presId="urn:microsoft.com/office/officeart/2005/8/layout/radial6"/>
    <dgm:cxn modelId="{3E78958F-AA8B-8B4E-9638-534F1E80E163}" type="presParOf" srcId="{1237B5A2-6C05-2040-8DBA-96B88C07936C}" destId="{99319F52-9B22-0143-9CF4-7108B0FBE833}" srcOrd="2" destOrd="0" presId="urn:microsoft.com/office/officeart/2005/8/layout/radial6"/>
    <dgm:cxn modelId="{2FA1D48B-2527-5341-9976-0F156C675358}" type="presParOf" srcId="{1237B5A2-6C05-2040-8DBA-96B88C07936C}" destId="{04735AD4-1468-CA41-97CC-A31B674BE0B8}" srcOrd="3" destOrd="0" presId="urn:microsoft.com/office/officeart/2005/8/layout/radial6"/>
    <dgm:cxn modelId="{2D521095-A9A7-8A4B-8777-D58A05EACAA8}" type="presParOf" srcId="{1237B5A2-6C05-2040-8DBA-96B88C07936C}" destId="{5132EDF4-B8FA-7649-B5AA-46BA1EE699F8}" srcOrd="4" destOrd="0" presId="urn:microsoft.com/office/officeart/2005/8/layout/radial6"/>
    <dgm:cxn modelId="{E32C84C9-ED9A-AB45-BC60-DD9602512700}" type="presParOf" srcId="{1237B5A2-6C05-2040-8DBA-96B88C07936C}" destId="{C4029028-02DC-7041-9448-F1362B742000}" srcOrd="5" destOrd="0" presId="urn:microsoft.com/office/officeart/2005/8/layout/radial6"/>
    <dgm:cxn modelId="{3B5BF201-E05A-0641-855E-E1622DD7258C}" type="presParOf" srcId="{1237B5A2-6C05-2040-8DBA-96B88C07936C}" destId="{8E95350A-0C71-D44C-BF00-D46A3E009766}" srcOrd="6" destOrd="0" presId="urn:microsoft.com/office/officeart/2005/8/layout/radial6"/>
    <dgm:cxn modelId="{AF121C9D-AEFF-D848-89CE-2DEF6FB68F78}" type="presParOf" srcId="{1237B5A2-6C05-2040-8DBA-96B88C07936C}" destId="{5C7323EB-B60D-9341-91AF-FABA1CC33721}" srcOrd="7" destOrd="0" presId="urn:microsoft.com/office/officeart/2005/8/layout/radial6"/>
    <dgm:cxn modelId="{6547DDFE-6D37-C146-910D-FCDB1226BD6A}" type="presParOf" srcId="{1237B5A2-6C05-2040-8DBA-96B88C07936C}" destId="{14F56FC1-6130-EB49-BA00-C6F3BD86E476}" srcOrd="8" destOrd="0" presId="urn:microsoft.com/office/officeart/2005/8/layout/radial6"/>
    <dgm:cxn modelId="{35373BD8-2839-C645-8BAA-88312453C4F2}"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dirty="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99BDDA0C-B5C7-E144-91C5-DEBA45C24F0F}" type="presOf" srcId="{D65D8864-9107-A44D-97FE-73712CE0D097}" destId="{A4B84E0B-3297-6741-A0BA-668B966357AB}" srcOrd="0" destOrd="0" presId="urn:microsoft.com/office/officeart/2005/8/layout/radial6"/>
    <dgm:cxn modelId="{9233C813-82F6-6643-822E-F0188A0B44DC}" type="presOf" srcId="{6F5E68B5-341C-A145-AA03-B3C1830EDEB7}" destId="{1F6DDE22-BDB2-2043-8082-9A4018BF04C0}"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79309E68-7F3D-5843-9CA1-9BD5751EDE66}" type="presOf" srcId="{1BB16BA9-09F6-E44E-9281-2C85268B2D81}" destId="{1237B5A2-6C05-2040-8DBA-96B88C07936C}"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7B179255-238D-624E-9727-075CA0493615}" srcId="{D65D8864-9107-A44D-97FE-73712CE0D097}" destId="{4AF17925-05AE-9743-91BC-3ECF52519E56}" srcOrd="1" destOrd="0" parTransId="{413E1F46-13FC-D147-B779-981F91F79E68}" sibTransId="{919A8DB8-A6DC-2844-BF36-905BEE77B7DD}"/>
    <dgm:cxn modelId="{343F9D8B-2FA6-BC4A-9AFD-BB6AE99B6A90}" type="presOf" srcId="{4AF17925-05AE-9743-91BC-3ECF52519E56}" destId="{5132EDF4-B8FA-7649-B5AA-46BA1EE699F8}" srcOrd="0" destOrd="0" presId="urn:microsoft.com/office/officeart/2005/8/layout/radial6"/>
    <dgm:cxn modelId="{943C269C-09C8-B847-9613-44C2B682E456}" type="presOf" srcId="{52F146AA-7D06-FB4B-AD85-60DFC4E9BE96}" destId="{5C7323EB-B60D-9341-91AF-FABA1CC33721}" srcOrd="0" destOrd="0" presId="urn:microsoft.com/office/officeart/2005/8/layout/radial6"/>
    <dgm:cxn modelId="{5268F49E-A3AD-2442-95E0-DA3334B02573}" type="presOf" srcId="{C65B70E0-46EF-A34A-AB90-445193BF930F}" destId="{149DB8FC-F5C1-5B45-AE25-4928D7D98648}" srcOrd="0" destOrd="0" presId="urn:microsoft.com/office/officeart/2005/8/layout/radial6"/>
    <dgm:cxn modelId="{BB8E36A5-FBE6-C741-9C10-BF53E0FA2AD4}" type="presOf" srcId="{5ECA0900-97DB-6949-A767-AFA67DC332D7}" destId="{04735AD4-1468-CA41-97CC-A31B674BE0B8}" srcOrd="0" destOrd="0" presId="urn:microsoft.com/office/officeart/2005/8/layout/radial6"/>
    <dgm:cxn modelId="{B942B7C0-55E9-C440-9116-28E1963A5007}" type="presOf" srcId="{919A8DB8-A6DC-2844-BF36-905BEE77B7DD}" destId="{8E95350A-0C71-D44C-BF00-D46A3E009766}" srcOrd="0" destOrd="0" presId="urn:microsoft.com/office/officeart/2005/8/layout/radial6"/>
    <dgm:cxn modelId="{22D93F60-AD32-EF49-B66E-D8349B67D06D}" type="presParOf" srcId="{1237B5A2-6C05-2040-8DBA-96B88C07936C}" destId="{A4B84E0B-3297-6741-A0BA-668B966357AB}" srcOrd="0" destOrd="0" presId="urn:microsoft.com/office/officeart/2005/8/layout/radial6"/>
    <dgm:cxn modelId="{E42E1B91-63FA-4946-92FE-8E26B908E3DD}" type="presParOf" srcId="{1237B5A2-6C05-2040-8DBA-96B88C07936C}" destId="{1F6DDE22-BDB2-2043-8082-9A4018BF04C0}" srcOrd="1" destOrd="0" presId="urn:microsoft.com/office/officeart/2005/8/layout/radial6"/>
    <dgm:cxn modelId="{976EF668-0E58-4F4D-B6E2-ED267A84E028}" type="presParOf" srcId="{1237B5A2-6C05-2040-8DBA-96B88C07936C}" destId="{99319F52-9B22-0143-9CF4-7108B0FBE833}" srcOrd="2" destOrd="0" presId="urn:microsoft.com/office/officeart/2005/8/layout/radial6"/>
    <dgm:cxn modelId="{9B6E5618-3B96-F146-85CB-841C1DDACF78}" type="presParOf" srcId="{1237B5A2-6C05-2040-8DBA-96B88C07936C}" destId="{04735AD4-1468-CA41-97CC-A31B674BE0B8}" srcOrd="3" destOrd="0" presId="urn:microsoft.com/office/officeart/2005/8/layout/radial6"/>
    <dgm:cxn modelId="{3BBC60C6-91FD-D94C-AA0D-3D51BF928F40}" type="presParOf" srcId="{1237B5A2-6C05-2040-8DBA-96B88C07936C}" destId="{5132EDF4-B8FA-7649-B5AA-46BA1EE699F8}" srcOrd="4" destOrd="0" presId="urn:microsoft.com/office/officeart/2005/8/layout/radial6"/>
    <dgm:cxn modelId="{0DE4AAA4-69A3-AD4F-97D6-D98C37CA7780}" type="presParOf" srcId="{1237B5A2-6C05-2040-8DBA-96B88C07936C}" destId="{C4029028-02DC-7041-9448-F1362B742000}" srcOrd="5" destOrd="0" presId="urn:microsoft.com/office/officeart/2005/8/layout/radial6"/>
    <dgm:cxn modelId="{06D5C2C6-6F04-234C-BD45-44A33DDF31FE}" type="presParOf" srcId="{1237B5A2-6C05-2040-8DBA-96B88C07936C}" destId="{8E95350A-0C71-D44C-BF00-D46A3E009766}" srcOrd="6" destOrd="0" presId="urn:microsoft.com/office/officeart/2005/8/layout/radial6"/>
    <dgm:cxn modelId="{59F61383-53C6-864B-90F6-6F01B7E9DDA1}" type="presParOf" srcId="{1237B5A2-6C05-2040-8DBA-96B88C07936C}" destId="{5C7323EB-B60D-9341-91AF-FABA1CC33721}" srcOrd="7" destOrd="0" presId="urn:microsoft.com/office/officeart/2005/8/layout/radial6"/>
    <dgm:cxn modelId="{AEB9E497-C17F-F242-82E1-B2893DB305CD}" type="presParOf" srcId="{1237B5A2-6C05-2040-8DBA-96B88C07936C}" destId="{14F56FC1-6130-EB49-BA00-C6F3BD86E476}" srcOrd="8" destOrd="0" presId="urn:microsoft.com/office/officeart/2005/8/layout/radial6"/>
    <dgm:cxn modelId="{A7CD1686-5778-7D4D-87A9-B31C4234B576}"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45F7EE0A-F41F-3547-81F2-DC64D079F2F7}" type="presOf" srcId="{919A8DB8-A6DC-2844-BF36-905BEE77B7DD}" destId="{8E95350A-0C71-D44C-BF00-D46A3E009766}"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773A8D24-6395-B143-9246-C3BE12A39373}" type="presOf" srcId="{1BB16BA9-09F6-E44E-9281-2C85268B2D81}" destId="{1237B5A2-6C05-2040-8DBA-96B88C07936C}" srcOrd="0" destOrd="0" presId="urn:microsoft.com/office/officeart/2005/8/layout/radial6"/>
    <dgm:cxn modelId="{8BDAE836-DF28-7C42-A2B7-B4FE4FBCC98C}" type="presOf" srcId="{6F5E68B5-341C-A145-AA03-B3C1830EDEB7}" destId="{1F6DDE22-BDB2-2043-8082-9A4018BF04C0}"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993CCB71-1325-C741-B9C1-3B1574B40576}" type="presOf" srcId="{52F146AA-7D06-FB4B-AD85-60DFC4E9BE96}" destId="{5C7323EB-B60D-9341-91AF-FABA1CC33721}"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D337F975-AB2E-7D47-9768-338D210B264D}" type="presOf" srcId="{4AF17925-05AE-9743-91BC-3ECF52519E56}" destId="{5132EDF4-B8FA-7649-B5AA-46BA1EE699F8}" srcOrd="0" destOrd="0" presId="urn:microsoft.com/office/officeart/2005/8/layout/radial6"/>
    <dgm:cxn modelId="{E6F8158B-DA8C-CC45-ABF4-7848373E706A}" type="presOf" srcId="{C65B70E0-46EF-A34A-AB90-445193BF930F}" destId="{149DB8FC-F5C1-5B45-AE25-4928D7D98648}" srcOrd="0" destOrd="0" presId="urn:microsoft.com/office/officeart/2005/8/layout/radial6"/>
    <dgm:cxn modelId="{6F2E1197-3F83-7143-865A-926F0BB02757}" type="presOf" srcId="{D65D8864-9107-A44D-97FE-73712CE0D097}" destId="{A4B84E0B-3297-6741-A0BA-668B966357AB}" srcOrd="0" destOrd="0" presId="urn:microsoft.com/office/officeart/2005/8/layout/radial6"/>
    <dgm:cxn modelId="{50E808DD-04D0-9843-9635-FE33600D0C88}" type="presOf" srcId="{5ECA0900-97DB-6949-A767-AFA67DC332D7}" destId="{04735AD4-1468-CA41-97CC-A31B674BE0B8}" srcOrd="0" destOrd="0" presId="urn:microsoft.com/office/officeart/2005/8/layout/radial6"/>
    <dgm:cxn modelId="{09098D62-3512-A045-91BE-9D649BAF81E8}" type="presParOf" srcId="{1237B5A2-6C05-2040-8DBA-96B88C07936C}" destId="{A4B84E0B-3297-6741-A0BA-668B966357AB}" srcOrd="0" destOrd="0" presId="urn:microsoft.com/office/officeart/2005/8/layout/radial6"/>
    <dgm:cxn modelId="{6CC7CA27-E22D-4A4F-9AD1-17C710CAB9A8}" type="presParOf" srcId="{1237B5A2-6C05-2040-8DBA-96B88C07936C}" destId="{1F6DDE22-BDB2-2043-8082-9A4018BF04C0}" srcOrd="1" destOrd="0" presId="urn:microsoft.com/office/officeart/2005/8/layout/radial6"/>
    <dgm:cxn modelId="{7D2EED01-0427-E746-98CA-033CEA4BFCAF}" type="presParOf" srcId="{1237B5A2-6C05-2040-8DBA-96B88C07936C}" destId="{99319F52-9B22-0143-9CF4-7108B0FBE833}" srcOrd="2" destOrd="0" presId="urn:microsoft.com/office/officeart/2005/8/layout/radial6"/>
    <dgm:cxn modelId="{704A11B6-184C-7743-8E20-C1067F6A2708}" type="presParOf" srcId="{1237B5A2-6C05-2040-8DBA-96B88C07936C}" destId="{04735AD4-1468-CA41-97CC-A31B674BE0B8}" srcOrd="3" destOrd="0" presId="urn:microsoft.com/office/officeart/2005/8/layout/radial6"/>
    <dgm:cxn modelId="{A5248FEB-8766-7240-A562-0370F1104707}" type="presParOf" srcId="{1237B5A2-6C05-2040-8DBA-96B88C07936C}" destId="{5132EDF4-B8FA-7649-B5AA-46BA1EE699F8}" srcOrd="4" destOrd="0" presId="urn:microsoft.com/office/officeart/2005/8/layout/radial6"/>
    <dgm:cxn modelId="{DC52363A-60F5-1241-80EA-767B3CDCECC3}" type="presParOf" srcId="{1237B5A2-6C05-2040-8DBA-96B88C07936C}" destId="{C4029028-02DC-7041-9448-F1362B742000}" srcOrd="5" destOrd="0" presId="urn:microsoft.com/office/officeart/2005/8/layout/radial6"/>
    <dgm:cxn modelId="{880A7B6D-909F-1E4C-B5E2-328E2BE82B65}" type="presParOf" srcId="{1237B5A2-6C05-2040-8DBA-96B88C07936C}" destId="{8E95350A-0C71-D44C-BF00-D46A3E009766}" srcOrd="6" destOrd="0" presId="urn:microsoft.com/office/officeart/2005/8/layout/radial6"/>
    <dgm:cxn modelId="{E75E56A7-4EC1-2148-A9A2-EB95A0CBD250}" type="presParOf" srcId="{1237B5A2-6C05-2040-8DBA-96B88C07936C}" destId="{5C7323EB-B60D-9341-91AF-FABA1CC33721}" srcOrd="7" destOrd="0" presId="urn:microsoft.com/office/officeart/2005/8/layout/radial6"/>
    <dgm:cxn modelId="{EF10B452-D57A-D340-A6F0-5E315564A78A}" type="presParOf" srcId="{1237B5A2-6C05-2040-8DBA-96B88C07936C}" destId="{14F56FC1-6130-EB49-BA00-C6F3BD86E476}" srcOrd="8" destOrd="0" presId="urn:microsoft.com/office/officeart/2005/8/layout/radial6"/>
    <dgm:cxn modelId="{191B2B08-0F49-7E42-AFA0-1BCE5C777EB4}"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A0ADB623-607A-7D49-A21C-313B412C6C56}" type="presOf" srcId="{52F146AA-7D06-FB4B-AD85-60DFC4E9BE96}" destId="{5C7323EB-B60D-9341-91AF-FABA1CC33721}" srcOrd="0" destOrd="0" presId="urn:microsoft.com/office/officeart/2005/8/layout/radial6"/>
    <dgm:cxn modelId="{880E562E-CE5F-9342-922D-C2F64FFF8928}" type="presOf" srcId="{5ECA0900-97DB-6949-A767-AFA67DC332D7}" destId="{04735AD4-1468-CA41-97CC-A31B674BE0B8}" srcOrd="0" destOrd="0" presId="urn:microsoft.com/office/officeart/2005/8/layout/radial6"/>
    <dgm:cxn modelId="{8B623745-D93F-4344-9229-05D8B90C0BBD}" type="presOf" srcId="{4AF17925-05AE-9743-91BC-3ECF52519E56}" destId="{5132EDF4-B8FA-7649-B5AA-46BA1EE699F8}"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518C7550-8241-2B4E-8DE7-0615918A0358}" type="presOf" srcId="{919A8DB8-A6DC-2844-BF36-905BEE77B7DD}" destId="{8E95350A-0C71-D44C-BF00-D46A3E009766}"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5B2C5DAB-9E9D-204E-9256-2812977D50CA}" type="presOf" srcId="{6F5E68B5-341C-A145-AA03-B3C1830EDEB7}" destId="{1F6DDE22-BDB2-2043-8082-9A4018BF04C0}" srcOrd="0" destOrd="0" presId="urn:microsoft.com/office/officeart/2005/8/layout/radial6"/>
    <dgm:cxn modelId="{FAADF7B6-F01D-9C4A-A5A3-A54088B46483}" type="presOf" srcId="{D65D8864-9107-A44D-97FE-73712CE0D097}" destId="{A4B84E0B-3297-6741-A0BA-668B966357AB}" srcOrd="0" destOrd="0" presId="urn:microsoft.com/office/officeart/2005/8/layout/radial6"/>
    <dgm:cxn modelId="{CF98CEBF-A8BF-7B40-9260-BC0A1BC836FA}" type="presOf" srcId="{C65B70E0-46EF-A34A-AB90-445193BF930F}" destId="{149DB8FC-F5C1-5B45-AE25-4928D7D98648}" srcOrd="0" destOrd="0" presId="urn:microsoft.com/office/officeart/2005/8/layout/radial6"/>
    <dgm:cxn modelId="{78F337F2-8D8A-FC4E-9CD8-5A4EF3DA5F03}" type="presOf" srcId="{1BB16BA9-09F6-E44E-9281-2C85268B2D81}" destId="{1237B5A2-6C05-2040-8DBA-96B88C07936C}" srcOrd="0" destOrd="0" presId="urn:microsoft.com/office/officeart/2005/8/layout/radial6"/>
    <dgm:cxn modelId="{AAE7DB44-292C-334A-A987-1C8E12213C6A}" type="presParOf" srcId="{1237B5A2-6C05-2040-8DBA-96B88C07936C}" destId="{A4B84E0B-3297-6741-A0BA-668B966357AB}" srcOrd="0" destOrd="0" presId="urn:microsoft.com/office/officeart/2005/8/layout/radial6"/>
    <dgm:cxn modelId="{B52480F5-36B4-CD46-91A3-36E075E05D0F}" type="presParOf" srcId="{1237B5A2-6C05-2040-8DBA-96B88C07936C}" destId="{1F6DDE22-BDB2-2043-8082-9A4018BF04C0}" srcOrd="1" destOrd="0" presId="urn:microsoft.com/office/officeart/2005/8/layout/radial6"/>
    <dgm:cxn modelId="{BE8AD8D6-57BF-E84B-AD89-F858AD11D092}" type="presParOf" srcId="{1237B5A2-6C05-2040-8DBA-96B88C07936C}" destId="{99319F52-9B22-0143-9CF4-7108B0FBE833}" srcOrd="2" destOrd="0" presId="urn:microsoft.com/office/officeart/2005/8/layout/radial6"/>
    <dgm:cxn modelId="{D6FB3BB3-064A-FD40-BC98-1EF49FA35778}" type="presParOf" srcId="{1237B5A2-6C05-2040-8DBA-96B88C07936C}" destId="{04735AD4-1468-CA41-97CC-A31B674BE0B8}" srcOrd="3" destOrd="0" presId="urn:microsoft.com/office/officeart/2005/8/layout/radial6"/>
    <dgm:cxn modelId="{204DB006-BBDC-AF49-BE22-4D611A4D22F1}" type="presParOf" srcId="{1237B5A2-6C05-2040-8DBA-96B88C07936C}" destId="{5132EDF4-B8FA-7649-B5AA-46BA1EE699F8}" srcOrd="4" destOrd="0" presId="urn:microsoft.com/office/officeart/2005/8/layout/radial6"/>
    <dgm:cxn modelId="{F847F2D9-FF6A-CB42-BC44-73AEBF9FA579}" type="presParOf" srcId="{1237B5A2-6C05-2040-8DBA-96B88C07936C}" destId="{C4029028-02DC-7041-9448-F1362B742000}" srcOrd="5" destOrd="0" presId="urn:microsoft.com/office/officeart/2005/8/layout/radial6"/>
    <dgm:cxn modelId="{A451A535-C99C-EE4D-BDDC-CE8C02AA7287}" type="presParOf" srcId="{1237B5A2-6C05-2040-8DBA-96B88C07936C}" destId="{8E95350A-0C71-D44C-BF00-D46A3E009766}" srcOrd="6" destOrd="0" presId="urn:microsoft.com/office/officeart/2005/8/layout/radial6"/>
    <dgm:cxn modelId="{5FF87F57-B86C-F94D-9A62-9EE8CABEE0D7}" type="presParOf" srcId="{1237B5A2-6C05-2040-8DBA-96B88C07936C}" destId="{5C7323EB-B60D-9341-91AF-FABA1CC33721}" srcOrd="7" destOrd="0" presId="urn:microsoft.com/office/officeart/2005/8/layout/radial6"/>
    <dgm:cxn modelId="{E870FB31-594D-6D44-8A84-13F59A822D47}" type="presParOf" srcId="{1237B5A2-6C05-2040-8DBA-96B88C07936C}" destId="{14F56FC1-6130-EB49-BA00-C6F3BD86E476}" srcOrd="8" destOrd="0" presId="urn:microsoft.com/office/officeart/2005/8/layout/radial6"/>
    <dgm:cxn modelId="{3744DD7E-8BD4-6647-8D83-EC7B96C7CF7B}"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A053B140-F987-7F48-8BC9-AA4BD17CD243}" type="presOf" srcId="{4AF17925-05AE-9743-91BC-3ECF52519E56}" destId="{5132EDF4-B8FA-7649-B5AA-46BA1EE699F8}"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C2C28255-E8BB-454E-B512-7433923E9F97}" type="presOf" srcId="{C65B70E0-46EF-A34A-AB90-445193BF930F}" destId="{149DB8FC-F5C1-5B45-AE25-4928D7D98648}"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ABC6E57A-7472-C944-BE8C-FC58527D8753}" type="presOf" srcId="{52F146AA-7D06-FB4B-AD85-60DFC4E9BE96}" destId="{5C7323EB-B60D-9341-91AF-FABA1CC33721}" srcOrd="0" destOrd="0" presId="urn:microsoft.com/office/officeart/2005/8/layout/radial6"/>
    <dgm:cxn modelId="{830D6DA1-1048-CD4A-AB77-1A15AC11D594}" type="presOf" srcId="{1BB16BA9-09F6-E44E-9281-2C85268B2D81}" destId="{1237B5A2-6C05-2040-8DBA-96B88C07936C}" srcOrd="0" destOrd="0" presId="urn:microsoft.com/office/officeart/2005/8/layout/radial6"/>
    <dgm:cxn modelId="{7E2D60AE-0634-394A-8C33-3A32B09789FF}" type="presOf" srcId="{919A8DB8-A6DC-2844-BF36-905BEE77B7DD}" destId="{8E95350A-0C71-D44C-BF00-D46A3E009766}" srcOrd="0" destOrd="0" presId="urn:microsoft.com/office/officeart/2005/8/layout/radial6"/>
    <dgm:cxn modelId="{CA504FE5-2FDF-7748-AAC4-E234D3A275A1}" type="presOf" srcId="{6F5E68B5-341C-A145-AA03-B3C1830EDEB7}" destId="{1F6DDE22-BDB2-2043-8082-9A4018BF04C0}" srcOrd="0" destOrd="0" presId="urn:microsoft.com/office/officeart/2005/8/layout/radial6"/>
    <dgm:cxn modelId="{A9886BE9-F9EF-AA4E-B15E-B510E30A4282}" type="presOf" srcId="{5ECA0900-97DB-6949-A767-AFA67DC332D7}" destId="{04735AD4-1468-CA41-97CC-A31B674BE0B8}" srcOrd="0" destOrd="0" presId="urn:microsoft.com/office/officeart/2005/8/layout/radial6"/>
    <dgm:cxn modelId="{18613CFB-729D-4E40-9A54-C78ED7E52434}" type="presOf" srcId="{D65D8864-9107-A44D-97FE-73712CE0D097}" destId="{A4B84E0B-3297-6741-A0BA-668B966357AB}" srcOrd="0" destOrd="0" presId="urn:microsoft.com/office/officeart/2005/8/layout/radial6"/>
    <dgm:cxn modelId="{8D68F640-8AF3-3C46-98F0-B4DE790CFD05}" type="presParOf" srcId="{1237B5A2-6C05-2040-8DBA-96B88C07936C}" destId="{A4B84E0B-3297-6741-A0BA-668B966357AB}" srcOrd="0" destOrd="0" presId="urn:microsoft.com/office/officeart/2005/8/layout/radial6"/>
    <dgm:cxn modelId="{67B51D71-B060-BC4D-8C79-4DD230488628}" type="presParOf" srcId="{1237B5A2-6C05-2040-8DBA-96B88C07936C}" destId="{1F6DDE22-BDB2-2043-8082-9A4018BF04C0}" srcOrd="1" destOrd="0" presId="urn:microsoft.com/office/officeart/2005/8/layout/radial6"/>
    <dgm:cxn modelId="{D694C192-D00A-E647-8467-42F7D2F4434F}" type="presParOf" srcId="{1237B5A2-6C05-2040-8DBA-96B88C07936C}" destId="{99319F52-9B22-0143-9CF4-7108B0FBE833}" srcOrd="2" destOrd="0" presId="urn:microsoft.com/office/officeart/2005/8/layout/radial6"/>
    <dgm:cxn modelId="{45252D58-160B-F648-9949-4FF3D1AF61F7}" type="presParOf" srcId="{1237B5A2-6C05-2040-8DBA-96B88C07936C}" destId="{04735AD4-1468-CA41-97CC-A31B674BE0B8}" srcOrd="3" destOrd="0" presId="urn:microsoft.com/office/officeart/2005/8/layout/radial6"/>
    <dgm:cxn modelId="{7092E114-321C-2042-A95B-28B024586E08}" type="presParOf" srcId="{1237B5A2-6C05-2040-8DBA-96B88C07936C}" destId="{5132EDF4-B8FA-7649-B5AA-46BA1EE699F8}" srcOrd="4" destOrd="0" presId="urn:microsoft.com/office/officeart/2005/8/layout/radial6"/>
    <dgm:cxn modelId="{5FD43D17-7046-FF43-888C-CC619514B724}" type="presParOf" srcId="{1237B5A2-6C05-2040-8DBA-96B88C07936C}" destId="{C4029028-02DC-7041-9448-F1362B742000}" srcOrd="5" destOrd="0" presId="urn:microsoft.com/office/officeart/2005/8/layout/radial6"/>
    <dgm:cxn modelId="{0A19096D-A40D-804E-810E-7C89C0B17F6E}" type="presParOf" srcId="{1237B5A2-6C05-2040-8DBA-96B88C07936C}" destId="{8E95350A-0C71-D44C-BF00-D46A3E009766}" srcOrd="6" destOrd="0" presId="urn:microsoft.com/office/officeart/2005/8/layout/radial6"/>
    <dgm:cxn modelId="{73CF919E-CF3A-4D46-A469-F3498E368018}" type="presParOf" srcId="{1237B5A2-6C05-2040-8DBA-96B88C07936C}" destId="{5C7323EB-B60D-9341-91AF-FABA1CC33721}" srcOrd="7" destOrd="0" presId="urn:microsoft.com/office/officeart/2005/8/layout/radial6"/>
    <dgm:cxn modelId="{DB0415D8-C0AD-3E4C-A4F2-63AE79953CB4}" type="presParOf" srcId="{1237B5A2-6C05-2040-8DBA-96B88C07936C}" destId="{14F56FC1-6130-EB49-BA00-C6F3BD86E476}" srcOrd="8" destOrd="0" presId="urn:microsoft.com/office/officeart/2005/8/layout/radial6"/>
    <dgm:cxn modelId="{22C318E2-2A38-6940-BCCC-1727B16266EF}"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F3A3AC-082D-4F12-88C4-09DAB26C4214}" type="doc">
      <dgm:prSet loTypeId="urn:microsoft.com/office/officeart/2005/8/layout/cycle3" loCatId="cycle" qsTypeId="urn:microsoft.com/office/officeart/2005/8/quickstyle/simple4" qsCatId="simple" csTypeId="urn:microsoft.com/office/officeart/2005/8/colors/accent2_2" csCatId="accent2" phldr="1"/>
      <dgm:spPr/>
      <dgm:t>
        <a:bodyPr/>
        <a:lstStyle/>
        <a:p>
          <a:endParaRPr lang="en-US"/>
        </a:p>
      </dgm:t>
    </dgm:pt>
    <dgm:pt modelId="{449130B7-7A0D-489C-9F40-20F0349DFEA2}">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Run experiment at training location(s)</a:t>
          </a:r>
        </a:p>
      </dgm:t>
    </dgm:pt>
    <dgm:pt modelId="{24BE5E9B-2FFD-4313-A27B-14CEFF5A1702}" type="parTrans" cxnId="{C7264B50-1C56-4760-82CD-AD196A735EFB}">
      <dgm:prSet/>
      <dgm:spPr/>
      <dgm:t>
        <a:bodyPr/>
        <a:lstStyle/>
        <a:p>
          <a:endParaRPr lang="en-US"/>
        </a:p>
      </dgm:t>
    </dgm:pt>
    <dgm:pt modelId="{0301F489-A0EC-4212-BF84-CBBE30991CC3}" type="sibTrans" cxnId="{C7264B50-1C56-4760-82CD-AD196A735EFB}">
      <dgm:prSet/>
      <dgm:spPr>
        <a:solidFill>
          <a:schemeClr val="accent4">
            <a:lumMod val="40000"/>
            <a:lumOff val="60000"/>
          </a:schemeClr>
        </a:solidFill>
      </dgm:spPr>
      <dgm:t>
        <a:bodyPr/>
        <a:lstStyle/>
        <a:p>
          <a:endParaRPr lang="en-US"/>
        </a:p>
      </dgm:t>
    </dgm:pt>
    <dgm:pt modelId="{5174E1DE-1F6D-43E8-B4EE-6F46C66BD7BA}">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Fit a predicting model</a:t>
          </a:r>
        </a:p>
      </dgm:t>
    </dgm:pt>
    <dgm:pt modelId="{7EFC62C9-147C-4940-91ED-8215B2C99DFD}" type="parTrans" cxnId="{CADFA4E5-25DC-4E6F-AC23-4A7AC19813C8}">
      <dgm:prSet/>
      <dgm:spPr/>
      <dgm:t>
        <a:bodyPr/>
        <a:lstStyle/>
        <a:p>
          <a:endParaRPr lang="en-US"/>
        </a:p>
      </dgm:t>
    </dgm:pt>
    <dgm:pt modelId="{88633DDB-C49E-40F3-BA05-6EE30B0B12CF}" type="sibTrans" cxnId="{CADFA4E5-25DC-4E6F-AC23-4A7AC19813C8}">
      <dgm:prSet/>
      <dgm:spPr/>
      <dgm:t>
        <a:bodyPr/>
        <a:lstStyle/>
        <a:p>
          <a:endParaRPr lang="en-US"/>
        </a:p>
      </dgm:t>
    </dgm:pt>
    <dgm:pt modelId="{FF2346FA-0FF1-46AF-A47B-2985FAB64D21}">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600"/>
        </a:p>
        <a:p>
          <a:endParaRPr lang="en-US" sz="1600"/>
        </a:p>
        <a:p>
          <a:endParaRPr lang="en-US" sz="2000"/>
        </a:p>
        <a:p>
          <a:r>
            <a:rPr lang="en-US" sz="1800"/>
            <a:t>Generate &amp; score candidates</a:t>
          </a:r>
        </a:p>
      </dgm:t>
    </dgm:pt>
    <dgm:pt modelId="{A66F09D5-0C4B-4A6C-BA00-08B0545FC4EA}" type="parTrans" cxnId="{16B13D7F-FFCE-4615-B909-28BD442932FB}">
      <dgm:prSet/>
      <dgm:spPr/>
      <dgm:t>
        <a:bodyPr/>
        <a:lstStyle/>
        <a:p>
          <a:endParaRPr lang="en-US"/>
        </a:p>
      </dgm:t>
    </dgm:pt>
    <dgm:pt modelId="{8B5FC03A-3D05-4B21-9FDD-7F2528912219}" type="sibTrans" cxnId="{16B13D7F-FFCE-4615-B909-28BD442932FB}">
      <dgm:prSet/>
      <dgm:spPr/>
      <dgm:t>
        <a:bodyPr/>
        <a:lstStyle/>
        <a:p>
          <a:endParaRPr lang="en-US"/>
        </a:p>
      </dgm:t>
    </dgm:pt>
    <dgm:pt modelId="{9176A3F0-4647-4B16-930D-278F75894CF3}">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Select candidate for training</a:t>
          </a:r>
        </a:p>
      </dgm:t>
    </dgm:pt>
    <dgm:pt modelId="{86CEE074-1994-4F14-9253-A21D0B2125A8}" type="parTrans" cxnId="{4758F94A-91F4-4B91-BA6B-F5F1C05B1CF2}">
      <dgm:prSet/>
      <dgm:spPr/>
      <dgm:t>
        <a:bodyPr/>
        <a:lstStyle/>
        <a:p>
          <a:endParaRPr lang="en-US"/>
        </a:p>
      </dgm:t>
    </dgm:pt>
    <dgm:pt modelId="{4D19824C-2DEF-4249-B9BF-33234E488232}" type="sibTrans" cxnId="{4758F94A-91F4-4B91-BA6B-F5F1C05B1CF2}">
      <dgm:prSet/>
      <dgm:spPr/>
      <dgm:t>
        <a:bodyPr/>
        <a:lstStyle/>
        <a:p>
          <a:endParaRPr lang="en-US"/>
        </a:p>
      </dgm:t>
    </dgm:pt>
    <dgm:pt modelId="{02D84C7E-9D51-425E-9001-E18B88C79DBF}" type="pres">
      <dgm:prSet presAssocID="{6CF3A3AC-082D-4F12-88C4-09DAB26C4214}" presName="Name0" presStyleCnt="0">
        <dgm:presLayoutVars>
          <dgm:dir/>
          <dgm:resizeHandles val="exact"/>
        </dgm:presLayoutVars>
      </dgm:prSet>
      <dgm:spPr/>
    </dgm:pt>
    <dgm:pt modelId="{CB9AD5FE-75FE-4B77-B0F2-9D65A81BA2B8}" type="pres">
      <dgm:prSet presAssocID="{6CF3A3AC-082D-4F12-88C4-09DAB26C4214}" presName="cycle" presStyleCnt="0"/>
      <dgm:spPr/>
    </dgm:pt>
    <dgm:pt modelId="{8B678C7E-3F60-4DD8-9110-974A6593156C}" type="pres">
      <dgm:prSet presAssocID="{449130B7-7A0D-489C-9F40-20F0349DFEA2}" presName="nodeFirstNode" presStyleLbl="node1" presStyleIdx="0" presStyleCnt="4">
        <dgm:presLayoutVars>
          <dgm:bulletEnabled val="1"/>
        </dgm:presLayoutVars>
      </dgm:prSet>
      <dgm:spPr/>
    </dgm:pt>
    <dgm:pt modelId="{87B4C0BB-7E49-4748-B48C-73FAF21F20E3}" type="pres">
      <dgm:prSet presAssocID="{0301F489-A0EC-4212-BF84-CBBE30991CC3}" presName="sibTransFirstNode" presStyleLbl="bgShp" presStyleIdx="0" presStyleCnt="1" custLinFactNeighborX="1185"/>
      <dgm:spPr/>
    </dgm:pt>
    <dgm:pt modelId="{251C80CB-7219-47ED-964C-9325262907E0}" type="pres">
      <dgm:prSet presAssocID="{5174E1DE-1F6D-43E8-B4EE-6F46C66BD7BA}" presName="nodeFollowingNodes" presStyleLbl="node1" presStyleIdx="1" presStyleCnt="4" custScaleX="80266">
        <dgm:presLayoutVars>
          <dgm:bulletEnabled val="1"/>
        </dgm:presLayoutVars>
      </dgm:prSet>
      <dgm:spPr/>
    </dgm:pt>
    <dgm:pt modelId="{74F368C3-17CA-4D47-AE1F-20451A733D71}" type="pres">
      <dgm:prSet presAssocID="{FF2346FA-0FF1-46AF-A47B-2985FAB64D21}" presName="nodeFollowingNodes" presStyleLbl="node1" presStyleIdx="2" presStyleCnt="4" custScaleX="81018">
        <dgm:presLayoutVars>
          <dgm:bulletEnabled val="1"/>
        </dgm:presLayoutVars>
      </dgm:prSet>
      <dgm:spPr/>
    </dgm:pt>
    <dgm:pt modelId="{49FCA168-8B3E-4CCC-804C-9CDA48A6B2CD}" type="pres">
      <dgm:prSet presAssocID="{9176A3F0-4647-4B16-930D-278F75894CF3}" presName="nodeFollowingNodes" presStyleLbl="node1" presStyleIdx="3" presStyleCnt="4" custScaleX="88111" custScaleY="105676">
        <dgm:presLayoutVars>
          <dgm:bulletEnabled val="1"/>
        </dgm:presLayoutVars>
      </dgm:prSet>
      <dgm:spPr/>
    </dgm:pt>
  </dgm:ptLst>
  <dgm:cxnLst>
    <dgm:cxn modelId="{33B49E48-EED0-9349-880A-9A8F82BF2E3C}" type="presOf" srcId="{0301F489-A0EC-4212-BF84-CBBE30991CC3}" destId="{87B4C0BB-7E49-4748-B48C-73FAF21F20E3}" srcOrd="0" destOrd="0" presId="urn:microsoft.com/office/officeart/2005/8/layout/cycle3"/>
    <dgm:cxn modelId="{4758F94A-91F4-4B91-BA6B-F5F1C05B1CF2}" srcId="{6CF3A3AC-082D-4F12-88C4-09DAB26C4214}" destId="{9176A3F0-4647-4B16-930D-278F75894CF3}" srcOrd="3" destOrd="0" parTransId="{86CEE074-1994-4F14-9253-A21D0B2125A8}" sibTransId="{4D19824C-2DEF-4249-B9BF-33234E488232}"/>
    <dgm:cxn modelId="{C7264B50-1C56-4760-82CD-AD196A735EFB}" srcId="{6CF3A3AC-082D-4F12-88C4-09DAB26C4214}" destId="{449130B7-7A0D-489C-9F40-20F0349DFEA2}" srcOrd="0" destOrd="0" parTransId="{24BE5E9B-2FFD-4313-A27B-14CEFF5A1702}" sibTransId="{0301F489-A0EC-4212-BF84-CBBE30991CC3}"/>
    <dgm:cxn modelId="{16B13D7F-FFCE-4615-B909-28BD442932FB}" srcId="{6CF3A3AC-082D-4F12-88C4-09DAB26C4214}" destId="{FF2346FA-0FF1-46AF-A47B-2985FAB64D21}" srcOrd="2" destOrd="0" parTransId="{A66F09D5-0C4B-4A6C-BA00-08B0545FC4EA}" sibTransId="{8B5FC03A-3D05-4B21-9FDD-7F2528912219}"/>
    <dgm:cxn modelId="{167513A7-4EEE-2A4C-9E89-9F4C17C5E1A4}" type="presOf" srcId="{5174E1DE-1F6D-43E8-B4EE-6F46C66BD7BA}" destId="{251C80CB-7219-47ED-964C-9325262907E0}" srcOrd="0" destOrd="0" presId="urn:microsoft.com/office/officeart/2005/8/layout/cycle3"/>
    <dgm:cxn modelId="{CD8082C5-8C59-DF4B-99FD-A3FD025BE463}" type="presOf" srcId="{FF2346FA-0FF1-46AF-A47B-2985FAB64D21}" destId="{74F368C3-17CA-4D47-AE1F-20451A733D71}" srcOrd="0" destOrd="0" presId="urn:microsoft.com/office/officeart/2005/8/layout/cycle3"/>
    <dgm:cxn modelId="{3ABFA1C8-1273-1D40-B1AD-A5842945FBA6}" type="presOf" srcId="{449130B7-7A0D-489C-9F40-20F0349DFEA2}" destId="{8B678C7E-3F60-4DD8-9110-974A6593156C}" srcOrd="0" destOrd="0" presId="urn:microsoft.com/office/officeart/2005/8/layout/cycle3"/>
    <dgm:cxn modelId="{42C17CDC-D8A1-0344-BC54-36066E519C46}" type="presOf" srcId="{9176A3F0-4647-4B16-930D-278F75894CF3}" destId="{49FCA168-8B3E-4CCC-804C-9CDA48A6B2CD}" srcOrd="0" destOrd="0" presId="urn:microsoft.com/office/officeart/2005/8/layout/cycle3"/>
    <dgm:cxn modelId="{CADFA4E5-25DC-4E6F-AC23-4A7AC19813C8}" srcId="{6CF3A3AC-082D-4F12-88C4-09DAB26C4214}" destId="{5174E1DE-1F6D-43E8-B4EE-6F46C66BD7BA}" srcOrd="1" destOrd="0" parTransId="{7EFC62C9-147C-4940-91ED-8215B2C99DFD}" sibTransId="{88633DDB-C49E-40F3-BA05-6EE30B0B12CF}"/>
    <dgm:cxn modelId="{C7AAFFFC-B019-4445-BA4E-D7F92CCE6124}" type="presOf" srcId="{6CF3A3AC-082D-4F12-88C4-09DAB26C4214}" destId="{02D84C7E-9D51-425E-9001-E18B88C79DBF}" srcOrd="0" destOrd="0" presId="urn:microsoft.com/office/officeart/2005/8/layout/cycle3"/>
    <dgm:cxn modelId="{FD32A684-8D56-3D4D-8839-C2A32362ADAB}" type="presParOf" srcId="{02D84C7E-9D51-425E-9001-E18B88C79DBF}" destId="{CB9AD5FE-75FE-4B77-B0F2-9D65A81BA2B8}" srcOrd="0" destOrd="0" presId="urn:microsoft.com/office/officeart/2005/8/layout/cycle3"/>
    <dgm:cxn modelId="{9C9BD233-16B3-DC4B-BDC0-EF0C34C95185}" type="presParOf" srcId="{CB9AD5FE-75FE-4B77-B0F2-9D65A81BA2B8}" destId="{8B678C7E-3F60-4DD8-9110-974A6593156C}" srcOrd="0" destOrd="0" presId="urn:microsoft.com/office/officeart/2005/8/layout/cycle3"/>
    <dgm:cxn modelId="{2497096D-FEA0-2644-B44C-AB05FB0D5060}" type="presParOf" srcId="{CB9AD5FE-75FE-4B77-B0F2-9D65A81BA2B8}" destId="{87B4C0BB-7E49-4748-B48C-73FAF21F20E3}" srcOrd="1" destOrd="0" presId="urn:microsoft.com/office/officeart/2005/8/layout/cycle3"/>
    <dgm:cxn modelId="{308C5707-5998-CC42-9B2D-D8015C430B92}" type="presParOf" srcId="{CB9AD5FE-75FE-4B77-B0F2-9D65A81BA2B8}" destId="{251C80CB-7219-47ED-964C-9325262907E0}" srcOrd="2" destOrd="0" presId="urn:microsoft.com/office/officeart/2005/8/layout/cycle3"/>
    <dgm:cxn modelId="{BB26E433-4EA2-1949-BD5B-EC459E27CBF3}" type="presParOf" srcId="{CB9AD5FE-75FE-4B77-B0F2-9D65A81BA2B8}" destId="{74F368C3-17CA-4D47-AE1F-20451A733D71}" srcOrd="3" destOrd="0" presId="urn:microsoft.com/office/officeart/2005/8/layout/cycle3"/>
    <dgm:cxn modelId="{62562612-0EB9-F04B-9409-D2FFF8D0DC63}" type="presParOf" srcId="{CB9AD5FE-75FE-4B77-B0F2-9D65A81BA2B8}" destId="{49FCA168-8B3E-4CCC-804C-9CDA48A6B2CD}"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dirty="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dirty="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dirty="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2D2EFE02-46F9-F941-BDD4-44F1CFE7BBD0}" type="presOf" srcId="{52F146AA-7D06-FB4B-AD85-60DFC4E9BE96}" destId="{5C7323EB-B60D-9341-91AF-FABA1CC33721}" srcOrd="0" destOrd="0" presId="urn:microsoft.com/office/officeart/2005/8/layout/radial6"/>
    <dgm:cxn modelId="{7F821D04-FF6D-8045-878C-BD23620B6461}" type="presOf" srcId="{5ECA0900-97DB-6949-A767-AFA67DC332D7}" destId="{04735AD4-1468-CA41-97CC-A31B674BE0B8}" srcOrd="0" destOrd="0" presId="urn:microsoft.com/office/officeart/2005/8/layout/radial6"/>
    <dgm:cxn modelId="{ADEB4510-A967-DB47-9757-1CDF4B661F20}" type="presOf" srcId="{919A8DB8-A6DC-2844-BF36-905BEE77B7DD}" destId="{8E95350A-0C71-D44C-BF00-D46A3E009766}"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50EC2D15-2EC1-E847-8AB7-53D23F4797C5}" type="presOf" srcId="{6F5E68B5-341C-A145-AA03-B3C1830EDEB7}" destId="{1F6DDE22-BDB2-2043-8082-9A4018BF04C0}" srcOrd="0" destOrd="0" presId="urn:microsoft.com/office/officeart/2005/8/layout/radial6"/>
    <dgm:cxn modelId="{10BD661A-3D2C-B94C-8F5B-C3F64B25C261}" type="presOf" srcId="{C65B70E0-46EF-A34A-AB90-445193BF930F}" destId="{149DB8FC-F5C1-5B45-AE25-4928D7D98648}" srcOrd="0" destOrd="0" presId="urn:microsoft.com/office/officeart/2005/8/layout/radial6"/>
    <dgm:cxn modelId="{F3CE981D-7F9A-0040-8584-50228ACFFFDA}" srcId="{D65D8864-9107-A44D-97FE-73712CE0D097}" destId="{6F5E68B5-341C-A145-AA03-B3C1830EDEB7}" srcOrd="0" destOrd="0" parTransId="{0FD8E0C9-ED1B-2B4C-964A-FC9B676C114E}" sibTransId="{5ECA0900-97DB-6949-A767-AFA67DC332D7}"/>
    <dgm:cxn modelId="{F12E032B-4CB6-CA4C-A9CD-E6AC5B85419A}" type="presOf" srcId="{1BB16BA9-09F6-E44E-9281-2C85268B2D81}" destId="{1237B5A2-6C05-2040-8DBA-96B88C07936C}"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7B179255-238D-624E-9727-075CA0493615}" srcId="{D65D8864-9107-A44D-97FE-73712CE0D097}" destId="{4AF17925-05AE-9743-91BC-3ECF52519E56}" srcOrd="1" destOrd="0" parTransId="{413E1F46-13FC-D147-B779-981F91F79E68}" sibTransId="{919A8DB8-A6DC-2844-BF36-905BEE77B7DD}"/>
    <dgm:cxn modelId="{AD9202AB-59E8-F641-AB8F-AF65B7B856A4}" type="presOf" srcId="{4AF17925-05AE-9743-91BC-3ECF52519E56}" destId="{5132EDF4-B8FA-7649-B5AA-46BA1EE699F8}" srcOrd="0" destOrd="0" presId="urn:microsoft.com/office/officeart/2005/8/layout/radial6"/>
    <dgm:cxn modelId="{85EE05E0-8A05-9E4E-A856-8A7D41E0B294}" type="presOf" srcId="{D65D8864-9107-A44D-97FE-73712CE0D097}" destId="{A4B84E0B-3297-6741-A0BA-668B966357AB}" srcOrd="0" destOrd="0" presId="urn:microsoft.com/office/officeart/2005/8/layout/radial6"/>
    <dgm:cxn modelId="{C78E39D4-6B68-3C4A-BB66-FA93CF94636C}" type="presParOf" srcId="{1237B5A2-6C05-2040-8DBA-96B88C07936C}" destId="{A4B84E0B-3297-6741-A0BA-668B966357AB}" srcOrd="0" destOrd="0" presId="urn:microsoft.com/office/officeart/2005/8/layout/radial6"/>
    <dgm:cxn modelId="{93384E11-EB3D-A440-B5AE-2E09A133C32C}" type="presParOf" srcId="{1237B5A2-6C05-2040-8DBA-96B88C07936C}" destId="{1F6DDE22-BDB2-2043-8082-9A4018BF04C0}" srcOrd="1" destOrd="0" presId="urn:microsoft.com/office/officeart/2005/8/layout/radial6"/>
    <dgm:cxn modelId="{32272D3D-8071-0248-A1CD-E0B4C715C5C3}" type="presParOf" srcId="{1237B5A2-6C05-2040-8DBA-96B88C07936C}" destId="{99319F52-9B22-0143-9CF4-7108B0FBE833}" srcOrd="2" destOrd="0" presId="urn:microsoft.com/office/officeart/2005/8/layout/radial6"/>
    <dgm:cxn modelId="{CC9C751F-F026-8142-9CDD-6546A3F3DC41}" type="presParOf" srcId="{1237B5A2-6C05-2040-8DBA-96B88C07936C}" destId="{04735AD4-1468-CA41-97CC-A31B674BE0B8}" srcOrd="3" destOrd="0" presId="urn:microsoft.com/office/officeart/2005/8/layout/radial6"/>
    <dgm:cxn modelId="{6EDB5A1B-4D9B-FA48-8A92-1D86B9B98575}" type="presParOf" srcId="{1237B5A2-6C05-2040-8DBA-96B88C07936C}" destId="{5132EDF4-B8FA-7649-B5AA-46BA1EE699F8}" srcOrd="4" destOrd="0" presId="urn:microsoft.com/office/officeart/2005/8/layout/radial6"/>
    <dgm:cxn modelId="{75CD9311-B4B8-C54F-B740-BF9193257A7B}" type="presParOf" srcId="{1237B5A2-6C05-2040-8DBA-96B88C07936C}" destId="{C4029028-02DC-7041-9448-F1362B742000}" srcOrd="5" destOrd="0" presId="urn:microsoft.com/office/officeart/2005/8/layout/radial6"/>
    <dgm:cxn modelId="{910E410A-F43D-CC4F-8C70-78B65573B5BE}" type="presParOf" srcId="{1237B5A2-6C05-2040-8DBA-96B88C07936C}" destId="{8E95350A-0C71-D44C-BF00-D46A3E009766}" srcOrd="6" destOrd="0" presId="urn:microsoft.com/office/officeart/2005/8/layout/radial6"/>
    <dgm:cxn modelId="{7AA5D498-2C32-EF49-A245-16DDEEBC6281}" type="presParOf" srcId="{1237B5A2-6C05-2040-8DBA-96B88C07936C}" destId="{5C7323EB-B60D-9341-91AF-FABA1CC33721}" srcOrd="7" destOrd="0" presId="urn:microsoft.com/office/officeart/2005/8/layout/radial6"/>
    <dgm:cxn modelId="{5681583A-5700-1D48-AB60-69A95F8AB267}" type="presParOf" srcId="{1237B5A2-6C05-2040-8DBA-96B88C07936C}" destId="{14F56FC1-6130-EB49-BA00-C6F3BD86E476}" srcOrd="8" destOrd="0" presId="urn:microsoft.com/office/officeart/2005/8/layout/radial6"/>
    <dgm:cxn modelId="{8C871B5E-BBE6-A84E-B7DD-5C9ABAD40284}"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dirty="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dirty="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dirty="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custLinFactNeighborY="577"/>
      <dgm:spPr/>
    </dgm:pt>
    <dgm:pt modelId="{1F6DDE22-BDB2-2043-8082-9A4018BF04C0}" type="pres">
      <dgm:prSet presAssocID="{6F5E68B5-341C-A145-AA03-B3C1830EDEB7}" presName="node" presStyleLbl="node1" presStyleIdx="0" presStyleCnt="3" custScaleX="195651" custScaleY="80897" custRadScaleRad="78053">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EE95E103-F5D6-7E4B-9438-32895138281D}" type="presOf" srcId="{4AF17925-05AE-9743-91BC-3ECF52519E56}" destId="{5132EDF4-B8FA-7649-B5AA-46BA1EE699F8}"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DDBCAE4D-E48F-424F-A38F-76CB2650B35C}" srcId="{D65D8864-9107-A44D-97FE-73712CE0D097}" destId="{52F146AA-7D06-FB4B-AD85-60DFC4E9BE96}" srcOrd="2" destOrd="0" parTransId="{BE605C68-CF72-8948-A86C-7EBEBC656AE9}" sibTransId="{C65B70E0-46EF-A34A-AB90-445193BF930F}"/>
    <dgm:cxn modelId="{7B179255-238D-624E-9727-075CA0493615}" srcId="{D65D8864-9107-A44D-97FE-73712CE0D097}" destId="{4AF17925-05AE-9743-91BC-3ECF52519E56}" srcOrd="1" destOrd="0" parTransId="{413E1F46-13FC-D147-B779-981F91F79E68}" sibTransId="{919A8DB8-A6DC-2844-BF36-905BEE77B7DD}"/>
    <dgm:cxn modelId="{77A7DD80-FAED-5B46-9FC3-81BCA73867C1}" type="presOf" srcId="{C65B70E0-46EF-A34A-AB90-445193BF930F}" destId="{149DB8FC-F5C1-5B45-AE25-4928D7D98648}" srcOrd="0" destOrd="0" presId="urn:microsoft.com/office/officeart/2005/8/layout/radial6"/>
    <dgm:cxn modelId="{B7438483-4828-C04C-AB32-6CC53ACE4A83}" type="presOf" srcId="{1BB16BA9-09F6-E44E-9281-2C85268B2D81}" destId="{1237B5A2-6C05-2040-8DBA-96B88C07936C}" srcOrd="0" destOrd="0" presId="urn:microsoft.com/office/officeart/2005/8/layout/radial6"/>
    <dgm:cxn modelId="{4988F387-E79F-4B46-9FDD-8E03D1B7E461}" type="presOf" srcId="{6F5E68B5-341C-A145-AA03-B3C1830EDEB7}" destId="{1F6DDE22-BDB2-2043-8082-9A4018BF04C0}" srcOrd="0" destOrd="0" presId="urn:microsoft.com/office/officeart/2005/8/layout/radial6"/>
    <dgm:cxn modelId="{FC9B5799-ABDA-3B4A-8F80-FC6AABCA2DC9}" type="presOf" srcId="{919A8DB8-A6DC-2844-BF36-905BEE77B7DD}" destId="{8E95350A-0C71-D44C-BF00-D46A3E009766}" srcOrd="0" destOrd="0" presId="urn:microsoft.com/office/officeart/2005/8/layout/radial6"/>
    <dgm:cxn modelId="{DF0A54C0-1291-F844-8F36-2952FCF11AEA}" type="presOf" srcId="{5ECA0900-97DB-6949-A767-AFA67DC332D7}" destId="{04735AD4-1468-CA41-97CC-A31B674BE0B8}" srcOrd="0" destOrd="0" presId="urn:microsoft.com/office/officeart/2005/8/layout/radial6"/>
    <dgm:cxn modelId="{E33B27C9-C241-C04C-8CD8-898C3BC75FC0}" type="presOf" srcId="{52F146AA-7D06-FB4B-AD85-60DFC4E9BE96}" destId="{5C7323EB-B60D-9341-91AF-FABA1CC33721}" srcOrd="0" destOrd="0" presId="urn:microsoft.com/office/officeart/2005/8/layout/radial6"/>
    <dgm:cxn modelId="{F82BA4FC-8E25-EE4F-9FB7-4C7AE9D42644}" type="presOf" srcId="{D65D8864-9107-A44D-97FE-73712CE0D097}" destId="{A4B84E0B-3297-6741-A0BA-668B966357AB}" srcOrd="0" destOrd="0" presId="urn:microsoft.com/office/officeart/2005/8/layout/radial6"/>
    <dgm:cxn modelId="{57385A51-EB98-574D-B2F6-EA52C05A3B74}" type="presParOf" srcId="{1237B5A2-6C05-2040-8DBA-96B88C07936C}" destId="{A4B84E0B-3297-6741-A0BA-668B966357AB}" srcOrd="0" destOrd="0" presId="urn:microsoft.com/office/officeart/2005/8/layout/radial6"/>
    <dgm:cxn modelId="{B39F0024-A814-1340-AEA4-3F19BBE4ABB7}" type="presParOf" srcId="{1237B5A2-6C05-2040-8DBA-96B88C07936C}" destId="{1F6DDE22-BDB2-2043-8082-9A4018BF04C0}" srcOrd="1" destOrd="0" presId="urn:microsoft.com/office/officeart/2005/8/layout/radial6"/>
    <dgm:cxn modelId="{1AE0D436-125A-C641-B81F-638646053645}" type="presParOf" srcId="{1237B5A2-6C05-2040-8DBA-96B88C07936C}" destId="{99319F52-9B22-0143-9CF4-7108B0FBE833}" srcOrd="2" destOrd="0" presId="urn:microsoft.com/office/officeart/2005/8/layout/radial6"/>
    <dgm:cxn modelId="{4C79178C-718B-5F4A-867D-0F4A7F55CEFD}" type="presParOf" srcId="{1237B5A2-6C05-2040-8DBA-96B88C07936C}" destId="{04735AD4-1468-CA41-97CC-A31B674BE0B8}" srcOrd="3" destOrd="0" presId="urn:microsoft.com/office/officeart/2005/8/layout/radial6"/>
    <dgm:cxn modelId="{50CDF2E8-6B5A-1B4B-9B8C-1F1CC7DF9515}" type="presParOf" srcId="{1237B5A2-6C05-2040-8DBA-96B88C07936C}" destId="{5132EDF4-B8FA-7649-B5AA-46BA1EE699F8}" srcOrd="4" destOrd="0" presId="urn:microsoft.com/office/officeart/2005/8/layout/radial6"/>
    <dgm:cxn modelId="{AA71821C-0CAD-9845-AA5C-E0DD5005ABA3}" type="presParOf" srcId="{1237B5A2-6C05-2040-8DBA-96B88C07936C}" destId="{C4029028-02DC-7041-9448-F1362B742000}" srcOrd="5" destOrd="0" presId="urn:microsoft.com/office/officeart/2005/8/layout/radial6"/>
    <dgm:cxn modelId="{02E09C3A-6E0D-E546-9899-637680B461D6}" type="presParOf" srcId="{1237B5A2-6C05-2040-8DBA-96B88C07936C}" destId="{8E95350A-0C71-D44C-BF00-D46A3E009766}" srcOrd="6" destOrd="0" presId="urn:microsoft.com/office/officeart/2005/8/layout/radial6"/>
    <dgm:cxn modelId="{25EE7398-6996-D549-8985-D62CD2CDEF8B}" type="presParOf" srcId="{1237B5A2-6C05-2040-8DBA-96B88C07936C}" destId="{5C7323EB-B60D-9341-91AF-FABA1CC33721}" srcOrd="7" destOrd="0" presId="urn:microsoft.com/office/officeart/2005/8/layout/radial6"/>
    <dgm:cxn modelId="{0EC0840E-D67C-5B48-99DE-37A400E7F1A6}" type="presParOf" srcId="{1237B5A2-6C05-2040-8DBA-96B88C07936C}" destId="{14F56FC1-6130-EB49-BA00-C6F3BD86E476}" srcOrd="8" destOrd="0" presId="urn:microsoft.com/office/officeart/2005/8/layout/radial6"/>
    <dgm:cxn modelId="{EC646ACB-6A7E-F14F-A59D-9E68E30156FD}"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dirty="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dirty="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dirty="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2D2EFE02-46F9-F941-BDD4-44F1CFE7BBD0}" type="presOf" srcId="{52F146AA-7D06-FB4B-AD85-60DFC4E9BE96}" destId="{5C7323EB-B60D-9341-91AF-FABA1CC33721}" srcOrd="0" destOrd="0" presId="urn:microsoft.com/office/officeart/2005/8/layout/radial6"/>
    <dgm:cxn modelId="{7F821D04-FF6D-8045-878C-BD23620B6461}" type="presOf" srcId="{5ECA0900-97DB-6949-A767-AFA67DC332D7}" destId="{04735AD4-1468-CA41-97CC-A31B674BE0B8}" srcOrd="0" destOrd="0" presId="urn:microsoft.com/office/officeart/2005/8/layout/radial6"/>
    <dgm:cxn modelId="{ADEB4510-A967-DB47-9757-1CDF4B661F20}" type="presOf" srcId="{919A8DB8-A6DC-2844-BF36-905BEE77B7DD}" destId="{8E95350A-0C71-D44C-BF00-D46A3E009766}"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50EC2D15-2EC1-E847-8AB7-53D23F4797C5}" type="presOf" srcId="{6F5E68B5-341C-A145-AA03-B3C1830EDEB7}" destId="{1F6DDE22-BDB2-2043-8082-9A4018BF04C0}" srcOrd="0" destOrd="0" presId="urn:microsoft.com/office/officeart/2005/8/layout/radial6"/>
    <dgm:cxn modelId="{10BD661A-3D2C-B94C-8F5B-C3F64B25C261}" type="presOf" srcId="{C65B70E0-46EF-A34A-AB90-445193BF930F}" destId="{149DB8FC-F5C1-5B45-AE25-4928D7D98648}" srcOrd="0" destOrd="0" presId="urn:microsoft.com/office/officeart/2005/8/layout/radial6"/>
    <dgm:cxn modelId="{F3CE981D-7F9A-0040-8584-50228ACFFFDA}" srcId="{D65D8864-9107-A44D-97FE-73712CE0D097}" destId="{6F5E68B5-341C-A145-AA03-B3C1830EDEB7}" srcOrd="0" destOrd="0" parTransId="{0FD8E0C9-ED1B-2B4C-964A-FC9B676C114E}" sibTransId="{5ECA0900-97DB-6949-A767-AFA67DC332D7}"/>
    <dgm:cxn modelId="{F12E032B-4CB6-CA4C-A9CD-E6AC5B85419A}" type="presOf" srcId="{1BB16BA9-09F6-E44E-9281-2C85268B2D81}" destId="{1237B5A2-6C05-2040-8DBA-96B88C07936C}"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7B179255-238D-624E-9727-075CA0493615}" srcId="{D65D8864-9107-A44D-97FE-73712CE0D097}" destId="{4AF17925-05AE-9743-91BC-3ECF52519E56}" srcOrd="1" destOrd="0" parTransId="{413E1F46-13FC-D147-B779-981F91F79E68}" sibTransId="{919A8DB8-A6DC-2844-BF36-905BEE77B7DD}"/>
    <dgm:cxn modelId="{AD9202AB-59E8-F641-AB8F-AF65B7B856A4}" type="presOf" srcId="{4AF17925-05AE-9743-91BC-3ECF52519E56}" destId="{5132EDF4-B8FA-7649-B5AA-46BA1EE699F8}" srcOrd="0" destOrd="0" presId="urn:microsoft.com/office/officeart/2005/8/layout/radial6"/>
    <dgm:cxn modelId="{85EE05E0-8A05-9E4E-A856-8A7D41E0B294}" type="presOf" srcId="{D65D8864-9107-A44D-97FE-73712CE0D097}" destId="{A4B84E0B-3297-6741-A0BA-668B966357AB}" srcOrd="0" destOrd="0" presId="urn:microsoft.com/office/officeart/2005/8/layout/radial6"/>
    <dgm:cxn modelId="{C78E39D4-6B68-3C4A-BB66-FA93CF94636C}" type="presParOf" srcId="{1237B5A2-6C05-2040-8DBA-96B88C07936C}" destId="{A4B84E0B-3297-6741-A0BA-668B966357AB}" srcOrd="0" destOrd="0" presId="urn:microsoft.com/office/officeart/2005/8/layout/radial6"/>
    <dgm:cxn modelId="{93384E11-EB3D-A440-B5AE-2E09A133C32C}" type="presParOf" srcId="{1237B5A2-6C05-2040-8DBA-96B88C07936C}" destId="{1F6DDE22-BDB2-2043-8082-9A4018BF04C0}" srcOrd="1" destOrd="0" presId="urn:microsoft.com/office/officeart/2005/8/layout/radial6"/>
    <dgm:cxn modelId="{32272D3D-8071-0248-A1CD-E0B4C715C5C3}" type="presParOf" srcId="{1237B5A2-6C05-2040-8DBA-96B88C07936C}" destId="{99319F52-9B22-0143-9CF4-7108B0FBE833}" srcOrd="2" destOrd="0" presId="urn:microsoft.com/office/officeart/2005/8/layout/radial6"/>
    <dgm:cxn modelId="{CC9C751F-F026-8142-9CDD-6546A3F3DC41}" type="presParOf" srcId="{1237B5A2-6C05-2040-8DBA-96B88C07936C}" destId="{04735AD4-1468-CA41-97CC-A31B674BE0B8}" srcOrd="3" destOrd="0" presId="urn:microsoft.com/office/officeart/2005/8/layout/radial6"/>
    <dgm:cxn modelId="{6EDB5A1B-4D9B-FA48-8A92-1D86B9B98575}" type="presParOf" srcId="{1237B5A2-6C05-2040-8DBA-96B88C07936C}" destId="{5132EDF4-B8FA-7649-B5AA-46BA1EE699F8}" srcOrd="4" destOrd="0" presId="urn:microsoft.com/office/officeart/2005/8/layout/radial6"/>
    <dgm:cxn modelId="{75CD9311-B4B8-C54F-B740-BF9193257A7B}" type="presParOf" srcId="{1237B5A2-6C05-2040-8DBA-96B88C07936C}" destId="{C4029028-02DC-7041-9448-F1362B742000}" srcOrd="5" destOrd="0" presId="urn:microsoft.com/office/officeart/2005/8/layout/radial6"/>
    <dgm:cxn modelId="{910E410A-F43D-CC4F-8C70-78B65573B5BE}" type="presParOf" srcId="{1237B5A2-6C05-2040-8DBA-96B88C07936C}" destId="{8E95350A-0C71-D44C-BF00-D46A3E009766}" srcOrd="6" destOrd="0" presId="urn:microsoft.com/office/officeart/2005/8/layout/radial6"/>
    <dgm:cxn modelId="{7AA5D498-2C32-EF49-A245-16DDEEBC6281}" type="presParOf" srcId="{1237B5A2-6C05-2040-8DBA-96B88C07936C}" destId="{5C7323EB-B60D-9341-91AF-FABA1CC33721}" srcOrd="7" destOrd="0" presId="urn:microsoft.com/office/officeart/2005/8/layout/radial6"/>
    <dgm:cxn modelId="{5681583A-5700-1D48-AB60-69A95F8AB267}" type="presParOf" srcId="{1237B5A2-6C05-2040-8DBA-96B88C07936C}" destId="{14F56FC1-6130-EB49-BA00-C6F3BD86E476}" srcOrd="8" destOrd="0" presId="urn:microsoft.com/office/officeart/2005/8/layout/radial6"/>
    <dgm:cxn modelId="{8C871B5E-BBE6-A84E-B7DD-5C9ABAD40284}"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dirty="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dirty="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dirty="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custLinFactNeighborY="577"/>
      <dgm:spPr/>
    </dgm:pt>
    <dgm:pt modelId="{1F6DDE22-BDB2-2043-8082-9A4018BF04C0}" type="pres">
      <dgm:prSet presAssocID="{6F5E68B5-341C-A145-AA03-B3C1830EDEB7}" presName="node" presStyleLbl="node1" presStyleIdx="0" presStyleCnt="3" custScaleX="195651" custScaleY="80897" custRadScaleRad="78053">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EE95E103-F5D6-7E4B-9438-32895138281D}" type="presOf" srcId="{4AF17925-05AE-9743-91BC-3ECF52519E56}" destId="{5132EDF4-B8FA-7649-B5AA-46BA1EE699F8}"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DDBCAE4D-E48F-424F-A38F-76CB2650B35C}" srcId="{D65D8864-9107-A44D-97FE-73712CE0D097}" destId="{52F146AA-7D06-FB4B-AD85-60DFC4E9BE96}" srcOrd="2" destOrd="0" parTransId="{BE605C68-CF72-8948-A86C-7EBEBC656AE9}" sibTransId="{C65B70E0-46EF-A34A-AB90-445193BF930F}"/>
    <dgm:cxn modelId="{7B179255-238D-624E-9727-075CA0493615}" srcId="{D65D8864-9107-A44D-97FE-73712CE0D097}" destId="{4AF17925-05AE-9743-91BC-3ECF52519E56}" srcOrd="1" destOrd="0" parTransId="{413E1F46-13FC-D147-B779-981F91F79E68}" sibTransId="{919A8DB8-A6DC-2844-BF36-905BEE77B7DD}"/>
    <dgm:cxn modelId="{77A7DD80-FAED-5B46-9FC3-81BCA73867C1}" type="presOf" srcId="{C65B70E0-46EF-A34A-AB90-445193BF930F}" destId="{149DB8FC-F5C1-5B45-AE25-4928D7D98648}" srcOrd="0" destOrd="0" presId="urn:microsoft.com/office/officeart/2005/8/layout/radial6"/>
    <dgm:cxn modelId="{B7438483-4828-C04C-AB32-6CC53ACE4A83}" type="presOf" srcId="{1BB16BA9-09F6-E44E-9281-2C85268B2D81}" destId="{1237B5A2-6C05-2040-8DBA-96B88C07936C}" srcOrd="0" destOrd="0" presId="urn:microsoft.com/office/officeart/2005/8/layout/radial6"/>
    <dgm:cxn modelId="{4988F387-E79F-4B46-9FDD-8E03D1B7E461}" type="presOf" srcId="{6F5E68B5-341C-A145-AA03-B3C1830EDEB7}" destId="{1F6DDE22-BDB2-2043-8082-9A4018BF04C0}" srcOrd="0" destOrd="0" presId="urn:microsoft.com/office/officeart/2005/8/layout/radial6"/>
    <dgm:cxn modelId="{FC9B5799-ABDA-3B4A-8F80-FC6AABCA2DC9}" type="presOf" srcId="{919A8DB8-A6DC-2844-BF36-905BEE77B7DD}" destId="{8E95350A-0C71-D44C-BF00-D46A3E009766}" srcOrd="0" destOrd="0" presId="urn:microsoft.com/office/officeart/2005/8/layout/radial6"/>
    <dgm:cxn modelId="{DF0A54C0-1291-F844-8F36-2952FCF11AEA}" type="presOf" srcId="{5ECA0900-97DB-6949-A767-AFA67DC332D7}" destId="{04735AD4-1468-CA41-97CC-A31B674BE0B8}" srcOrd="0" destOrd="0" presId="urn:microsoft.com/office/officeart/2005/8/layout/radial6"/>
    <dgm:cxn modelId="{E33B27C9-C241-C04C-8CD8-898C3BC75FC0}" type="presOf" srcId="{52F146AA-7D06-FB4B-AD85-60DFC4E9BE96}" destId="{5C7323EB-B60D-9341-91AF-FABA1CC33721}" srcOrd="0" destOrd="0" presId="urn:microsoft.com/office/officeart/2005/8/layout/radial6"/>
    <dgm:cxn modelId="{F82BA4FC-8E25-EE4F-9FB7-4C7AE9D42644}" type="presOf" srcId="{D65D8864-9107-A44D-97FE-73712CE0D097}" destId="{A4B84E0B-3297-6741-A0BA-668B966357AB}" srcOrd="0" destOrd="0" presId="urn:microsoft.com/office/officeart/2005/8/layout/radial6"/>
    <dgm:cxn modelId="{57385A51-EB98-574D-B2F6-EA52C05A3B74}" type="presParOf" srcId="{1237B5A2-6C05-2040-8DBA-96B88C07936C}" destId="{A4B84E0B-3297-6741-A0BA-668B966357AB}" srcOrd="0" destOrd="0" presId="urn:microsoft.com/office/officeart/2005/8/layout/radial6"/>
    <dgm:cxn modelId="{B39F0024-A814-1340-AEA4-3F19BBE4ABB7}" type="presParOf" srcId="{1237B5A2-6C05-2040-8DBA-96B88C07936C}" destId="{1F6DDE22-BDB2-2043-8082-9A4018BF04C0}" srcOrd="1" destOrd="0" presId="urn:microsoft.com/office/officeart/2005/8/layout/radial6"/>
    <dgm:cxn modelId="{1AE0D436-125A-C641-B81F-638646053645}" type="presParOf" srcId="{1237B5A2-6C05-2040-8DBA-96B88C07936C}" destId="{99319F52-9B22-0143-9CF4-7108B0FBE833}" srcOrd="2" destOrd="0" presId="urn:microsoft.com/office/officeart/2005/8/layout/radial6"/>
    <dgm:cxn modelId="{4C79178C-718B-5F4A-867D-0F4A7F55CEFD}" type="presParOf" srcId="{1237B5A2-6C05-2040-8DBA-96B88C07936C}" destId="{04735AD4-1468-CA41-97CC-A31B674BE0B8}" srcOrd="3" destOrd="0" presId="urn:microsoft.com/office/officeart/2005/8/layout/radial6"/>
    <dgm:cxn modelId="{50CDF2E8-6B5A-1B4B-9B8C-1F1CC7DF9515}" type="presParOf" srcId="{1237B5A2-6C05-2040-8DBA-96B88C07936C}" destId="{5132EDF4-B8FA-7649-B5AA-46BA1EE699F8}" srcOrd="4" destOrd="0" presId="urn:microsoft.com/office/officeart/2005/8/layout/radial6"/>
    <dgm:cxn modelId="{AA71821C-0CAD-9845-AA5C-E0DD5005ABA3}" type="presParOf" srcId="{1237B5A2-6C05-2040-8DBA-96B88C07936C}" destId="{C4029028-02DC-7041-9448-F1362B742000}" srcOrd="5" destOrd="0" presId="urn:microsoft.com/office/officeart/2005/8/layout/radial6"/>
    <dgm:cxn modelId="{02E09C3A-6E0D-E546-9899-637680B461D6}" type="presParOf" srcId="{1237B5A2-6C05-2040-8DBA-96B88C07936C}" destId="{8E95350A-0C71-D44C-BF00-D46A3E009766}" srcOrd="6" destOrd="0" presId="urn:microsoft.com/office/officeart/2005/8/layout/radial6"/>
    <dgm:cxn modelId="{25EE7398-6996-D549-8985-D62CD2CDEF8B}" type="presParOf" srcId="{1237B5A2-6C05-2040-8DBA-96B88C07936C}" destId="{5C7323EB-B60D-9341-91AF-FABA1CC33721}" srcOrd="7" destOrd="0" presId="urn:microsoft.com/office/officeart/2005/8/layout/radial6"/>
    <dgm:cxn modelId="{0EC0840E-D67C-5B48-99DE-37A400E7F1A6}" type="presParOf" srcId="{1237B5A2-6C05-2040-8DBA-96B88C07936C}" destId="{14F56FC1-6130-EB49-BA00-C6F3BD86E476}" srcOrd="8" destOrd="0" presId="urn:microsoft.com/office/officeart/2005/8/layout/radial6"/>
    <dgm:cxn modelId="{EC646ACB-6A7E-F14F-A59D-9E68E30156FD}"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4C0BB-7E49-4748-B48C-73FAF21F20E3}">
      <dsp:nvSpPr>
        <dsp:cNvPr id="0" name=""/>
        <dsp:cNvSpPr/>
      </dsp:nvSpPr>
      <dsp:spPr>
        <a:xfrm>
          <a:off x="1081834" y="-105537"/>
          <a:ext cx="4947971" cy="4947971"/>
        </a:xfrm>
        <a:prstGeom prst="circularArrow">
          <a:avLst>
            <a:gd name="adj1" fmla="val 4668"/>
            <a:gd name="adj2" fmla="val 272909"/>
            <a:gd name="adj3" fmla="val 12952206"/>
            <a:gd name="adj4" fmla="val 17949000"/>
            <a:gd name="adj5" fmla="val 4847"/>
          </a:avLst>
        </a:prstGeom>
        <a:solidFill>
          <a:schemeClr val="accent4">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B678C7E-3F60-4DD8-9110-974A6593156C}">
      <dsp:nvSpPr>
        <dsp:cNvPr id="0" name=""/>
        <dsp:cNvSpPr/>
      </dsp:nvSpPr>
      <dsp:spPr>
        <a:xfrm>
          <a:off x="1900651" y="1003"/>
          <a:ext cx="319306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Run experiment at training location(s)</a:t>
          </a:r>
        </a:p>
      </dsp:txBody>
      <dsp:txXfrm>
        <a:off x="1978587" y="78939"/>
        <a:ext cx="3037197" cy="1440662"/>
      </dsp:txXfrm>
    </dsp:sp>
    <dsp:sp modelId="{251C80CB-7219-47ED-964C-9325262907E0}">
      <dsp:nvSpPr>
        <dsp:cNvPr id="0" name=""/>
        <dsp:cNvSpPr/>
      </dsp:nvSpPr>
      <dsp:spPr>
        <a:xfrm>
          <a:off x="3992361" y="1777654"/>
          <a:ext cx="256294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Fit a predicting model</a:t>
          </a:r>
        </a:p>
      </dsp:txBody>
      <dsp:txXfrm>
        <a:off x="4070297" y="1855590"/>
        <a:ext cx="2407077" cy="1440662"/>
      </dsp:txXfrm>
    </dsp:sp>
    <dsp:sp modelId="{74F368C3-17CA-4D47-AE1F-20451A733D71}">
      <dsp:nvSpPr>
        <dsp:cNvPr id="0" name=""/>
        <dsp:cNvSpPr/>
      </dsp:nvSpPr>
      <dsp:spPr>
        <a:xfrm>
          <a:off x="2203705" y="3554304"/>
          <a:ext cx="2586960"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2000" kern="1200"/>
        </a:p>
        <a:p>
          <a:pPr marL="0" lvl="0" indent="0" algn="ctr" defTabSz="711200">
            <a:lnSpc>
              <a:spcPct val="90000"/>
            </a:lnSpc>
            <a:spcBef>
              <a:spcPct val="0"/>
            </a:spcBef>
            <a:spcAft>
              <a:spcPct val="35000"/>
            </a:spcAft>
            <a:buNone/>
          </a:pPr>
          <a:r>
            <a:rPr lang="en-US" sz="1800" kern="1200"/>
            <a:t>Generate &amp; score candidates</a:t>
          </a:r>
        </a:p>
      </dsp:txBody>
      <dsp:txXfrm>
        <a:off x="2281641" y="3632240"/>
        <a:ext cx="2431088" cy="1440662"/>
      </dsp:txXfrm>
    </dsp:sp>
    <dsp:sp modelId="{49FCA168-8B3E-4CCC-804C-9CDA48A6B2CD}">
      <dsp:nvSpPr>
        <dsp:cNvPr id="0" name=""/>
        <dsp:cNvSpPr/>
      </dsp:nvSpPr>
      <dsp:spPr>
        <a:xfrm>
          <a:off x="313813" y="1732344"/>
          <a:ext cx="2813445" cy="1687153"/>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Select candidate for training</a:t>
          </a:r>
        </a:p>
      </dsp:txBody>
      <dsp:txXfrm>
        <a:off x="396173" y="1814704"/>
        <a:ext cx="2648725" cy="15224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Synthesize</a:t>
          </a:r>
        </a:p>
      </dsp:txBody>
      <dsp:txXfrm>
        <a:off x="1424483" y="1947886"/>
        <a:ext cx="1104114" cy="4565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252857" y="597543"/>
          <a:ext cx="2493091" cy="2493091"/>
        </a:xfrm>
        <a:prstGeom prst="blockArc">
          <a:avLst>
            <a:gd name="adj1" fmla="val 9807106"/>
            <a:gd name="adj2" fmla="val 15881364"/>
            <a:gd name="adj3" fmla="val 4641"/>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140161" y="335539"/>
          <a:ext cx="2493091" cy="2493091"/>
        </a:xfrm>
        <a:prstGeom prst="blockArc">
          <a:avLst>
            <a:gd name="adj1" fmla="val 1800000"/>
            <a:gd name="adj2" fmla="val 9000000"/>
            <a:gd name="adj3" fmla="val 4641"/>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027464" y="597543"/>
          <a:ext cx="2493091" cy="2493091"/>
        </a:xfrm>
        <a:prstGeom prst="blockArc">
          <a:avLst>
            <a:gd name="adj1" fmla="val 16518636"/>
            <a:gd name="adj2" fmla="val 992894"/>
            <a:gd name="adj3" fmla="val 4641"/>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1437729" y="1235832"/>
          <a:ext cx="1897955" cy="720607"/>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1715678" y="1341362"/>
        <a:ext cx="1342057" cy="509547"/>
      </dsp:txXfrm>
    </dsp:sp>
    <dsp:sp modelId="{1F6DDE22-BDB2-2043-8082-9A4018BF04C0}">
      <dsp:nvSpPr>
        <dsp:cNvPr id="0" name=""/>
        <dsp:cNvSpPr/>
      </dsp:nvSpPr>
      <dsp:spPr>
        <a:xfrm>
          <a:off x="1600647" y="306680"/>
          <a:ext cx="1572119" cy="65003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Explore</a:t>
          </a:r>
        </a:p>
      </dsp:txBody>
      <dsp:txXfrm>
        <a:off x="1830878" y="401875"/>
        <a:ext cx="1111657" cy="459643"/>
      </dsp:txXfrm>
    </dsp:sp>
    <dsp:sp modelId="{5132EDF4-B8FA-7649-B5AA-46BA1EE699F8}">
      <dsp:nvSpPr>
        <dsp:cNvPr id="0" name=""/>
        <dsp:cNvSpPr/>
      </dsp:nvSpPr>
      <dsp:spPr>
        <a:xfrm>
          <a:off x="2655136" y="1865877"/>
          <a:ext cx="1572119" cy="65003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Analyze</a:t>
          </a:r>
        </a:p>
      </dsp:txBody>
      <dsp:txXfrm>
        <a:off x="2885367" y="1961072"/>
        <a:ext cx="1111657" cy="459643"/>
      </dsp:txXfrm>
    </dsp:sp>
    <dsp:sp modelId="{5C7323EB-B60D-9341-91AF-FABA1CC33721}">
      <dsp:nvSpPr>
        <dsp:cNvPr id="0" name=""/>
        <dsp:cNvSpPr/>
      </dsp:nvSpPr>
      <dsp:spPr>
        <a:xfrm>
          <a:off x="546158" y="1865877"/>
          <a:ext cx="1572119" cy="65003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Synthesize</a:t>
          </a:r>
        </a:p>
      </dsp:txBody>
      <dsp:txXfrm>
        <a:off x="776389" y="1961072"/>
        <a:ext cx="1111657" cy="4596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Synthesize</a:t>
          </a:r>
        </a:p>
      </dsp:txBody>
      <dsp:txXfrm>
        <a:off x="1424483" y="1947886"/>
        <a:ext cx="1104114" cy="4565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252857" y="597543"/>
          <a:ext cx="2493091" cy="2493091"/>
        </a:xfrm>
        <a:prstGeom prst="blockArc">
          <a:avLst>
            <a:gd name="adj1" fmla="val 9807106"/>
            <a:gd name="adj2" fmla="val 15881364"/>
            <a:gd name="adj3" fmla="val 4641"/>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140161" y="335539"/>
          <a:ext cx="2493091" cy="2493091"/>
        </a:xfrm>
        <a:prstGeom prst="blockArc">
          <a:avLst>
            <a:gd name="adj1" fmla="val 1800000"/>
            <a:gd name="adj2" fmla="val 9000000"/>
            <a:gd name="adj3" fmla="val 4641"/>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027464" y="597543"/>
          <a:ext cx="2493091" cy="2493091"/>
        </a:xfrm>
        <a:prstGeom prst="blockArc">
          <a:avLst>
            <a:gd name="adj1" fmla="val 16518636"/>
            <a:gd name="adj2" fmla="val 992894"/>
            <a:gd name="adj3" fmla="val 4641"/>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1437729" y="1235832"/>
          <a:ext cx="1897955" cy="720607"/>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1715678" y="1341362"/>
        <a:ext cx="1342057" cy="509547"/>
      </dsp:txXfrm>
    </dsp:sp>
    <dsp:sp modelId="{1F6DDE22-BDB2-2043-8082-9A4018BF04C0}">
      <dsp:nvSpPr>
        <dsp:cNvPr id="0" name=""/>
        <dsp:cNvSpPr/>
      </dsp:nvSpPr>
      <dsp:spPr>
        <a:xfrm>
          <a:off x="1600647" y="306680"/>
          <a:ext cx="1572119" cy="65003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Explore</a:t>
          </a:r>
        </a:p>
      </dsp:txBody>
      <dsp:txXfrm>
        <a:off x="1830878" y="401875"/>
        <a:ext cx="1111657" cy="459643"/>
      </dsp:txXfrm>
    </dsp:sp>
    <dsp:sp modelId="{5132EDF4-B8FA-7649-B5AA-46BA1EE699F8}">
      <dsp:nvSpPr>
        <dsp:cNvPr id="0" name=""/>
        <dsp:cNvSpPr/>
      </dsp:nvSpPr>
      <dsp:spPr>
        <a:xfrm>
          <a:off x="2655136" y="1865877"/>
          <a:ext cx="1572119" cy="65003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Analyze</a:t>
          </a:r>
        </a:p>
      </dsp:txBody>
      <dsp:txXfrm>
        <a:off x="2885367" y="1961072"/>
        <a:ext cx="1111657" cy="459643"/>
      </dsp:txXfrm>
    </dsp:sp>
    <dsp:sp modelId="{5C7323EB-B60D-9341-91AF-FABA1CC33721}">
      <dsp:nvSpPr>
        <dsp:cNvPr id="0" name=""/>
        <dsp:cNvSpPr/>
      </dsp:nvSpPr>
      <dsp:spPr>
        <a:xfrm>
          <a:off x="546158" y="1865877"/>
          <a:ext cx="1572119" cy="65003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Synthesize</a:t>
          </a:r>
        </a:p>
      </dsp:txBody>
      <dsp:txXfrm>
        <a:off x="776389" y="1961072"/>
        <a:ext cx="1111657" cy="45964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39F49-7E53-C246-A710-FC827DCC2E81}" type="datetimeFigureOut">
              <a:rPr lang="en-US" smtClean="0"/>
              <a:t>4/23/2019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82972-E726-D742-AFF3-F6DE5AAF0653}" type="slidenum">
              <a:rPr lang="en-US" smtClean="0"/>
              <a:t>‹#›</a:t>
            </a:fld>
            <a:endParaRPr lang="en-US"/>
          </a:p>
        </p:txBody>
      </p:sp>
    </p:spTree>
    <p:extLst>
      <p:ext uri="{BB962C8B-B14F-4D97-AF65-F5344CB8AC3E}">
        <p14:creationId xmlns:p14="http://schemas.microsoft.com/office/powerpoint/2010/main" val="35302316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a:t>
            </a:fld>
            <a:endParaRPr lang="en-US"/>
          </a:p>
        </p:txBody>
      </p:sp>
    </p:spTree>
    <p:extLst>
      <p:ext uri="{BB962C8B-B14F-4D97-AF65-F5344CB8AC3E}">
        <p14:creationId xmlns:p14="http://schemas.microsoft.com/office/powerpoint/2010/main" val="419682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10</a:t>
            </a:fld>
            <a:endParaRPr lang="en-US"/>
          </a:p>
        </p:txBody>
      </p:sp>
    </p:spTree>
    <p:extLst>
      <p:ext uri="{BB962C8B-B14F-4D97-AF65-F5344CB8AC3E}">
        <p14:creationId xmlns:p14="http://schemas.microsoft.com/office/powerpoint/2010/main" val="3293484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16</a:t>
            </a:fld>
            <a:endParaRPr lang="en-US"/>
          </a:p>
        </p:txBody>
      </p:sp>
    </p:spTree>
    <p:extLst>
      <p:ext uri="{BB962C8B-B14F-4D97-AF65-F5344CB8AC3E}">
        <p14:creationId xmlns:p14="http://schemas.microsoft.com/office/powerpoint/2010/main" val="873503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17</a:t>
            </a:fld>
            <a:endParaRPr lang="en-US"/>
          </a:p>
        </p:txBody>
      </p:sp>
    </p:spTree>
    <p:extLst>
      <p:ext uri="{BB962C8B-B14F-4D97-AF65-F5344CB8AC3E}">
        <p14:creationId xmlns:p14="http://schemas.microsoft.com/office/powerpoint/2010/main" val="1439184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with the necessary background in hand, we will begin by seeing how we can inject some of these concepts into the exploration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18</a:t>
            </a:fld>
            <a:endParaRPr lang="en-US"/>
          </a:p>
        </p:txBody>
      </p:sp>
    </p:spTree>
    <p:extLst>
      <p:ext uri="{BB962C8B-B14F-4D97-AF65-F5344CB8AC3E}">
        <p14:creationId xmlns:p14="http://schemas.microsoft.com/office/powerpoint/2010/main" val="1375669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nature of nuclear energy, it should come as no surprise that physical experimentation can be very dangerous, and so often we rely on computer simulations. However, due to the complexity of the physics we are modeling, collecting copious amounts of data can still be expensive and time-consuming. Therefore, it is to our advantage to extract the most amount of information from the least amount of data.</a:t>
            </a:r>
          </a:p>
          <a:p>
            <a:endParaRPr lang="en-US" dirty="0"/>
          </a:p>
          <a:p>
            <a:r>
              <a:rPr lang="en-US" dirty="0"/>
              <a:t>Furthermore, the input spaces we are interested can be of arbitrary input dimensionality, and from the curse of dimensionality we know that the space needed to sample grows exponentially with respect to increasing dimensionality. So, it is unlikely that we will ever recover a dense enough sampling in high-dimensions to do a meaningful global analysis.</a:t>
            </a:r>
          </a:p>
        </p:txBody>
      </p:sp>
      <p:sp>
        <p:nvSpPr>
          <p:cNvPr id="4" name="Slide Number Placeholder 3"/>
          <p:cNvSpPr>
            <a:spLocks noGrp="1"/>
          </p:cNvSpPr>
          <p:nvPr>
            <p:ph type="sldNum" sz="quarter" idx="10"/>
          </p:nvPr>
        </p:nvSpPr>
        <p:spPr/>
        <p:txBody>
          <a:bodyPr/>
          <a:lstStyle/>
          <a:p>
            <a:fld id="{5C482972-E726-D742-AFF3-F6DE5AAF0653}" type="slidenum">
              <a:rPr lang="en-US" smtClean="0"/>
              <a:t>19</a:t>
            </a:fld>
            <a:endParaRPr lang="en-US"/>
          </a:p>
        </p:txBody>
      </p:sp>
    </p:spTree>
    <p:extLst>
      <p:ext uri="{BB962C8B-B14F-4D97-AF65-F5344CB8AC3E}">
        <p14:creationId xmlns:p14="http://schemas.microsoft.com/office/powerpoint/2010/main" val="1061653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am showing a typical adaptive sampling pipeline used for initial data sampling. We begin with no knowledge of our response value of interest and so select several training data locations based on some space-filling design, and evaluate our ground truth model on it.</a:t>
            </a:r>
          </a:p>
          <a:p>
            <a:endParaRPr lang="en-US" dirty="0"/>
          </a:p>
          <a:p>
            <a:r>
              <a:rPr lang="en-US" dirty="0"/>
              <a:t>We fit a predicting model to the obtained data.</a:t>
            </a:r>
          </a:p>
          <a:p>
            <a:endParaRPr lang="en-US" dirty="0"/>
          </a:p>
          <a:p>
            <a:r>
              <a:rPr lang="en-US" dirty="0"/>
              <a:t>We next generate a pool of candidates and based on information from the predicting model we score these candidates to determine which candidate will give us the most useful information. We then select a candidate, evaluate it using the ground truth, and add it to our training data and repeat the process.</a:t>
            </a:r>
          </a:p>
          <a:p>
            <a:endParaRPr lang="en-US" dirty="0"/>
          </a:p>
          <a:p>
            <a:r>
              <a:rPr lang="en-US" dirty="0"/>
              <a:t>So, of these four steps I want to focus our attention on these last two steps: namely how we score and select candidates for training.</a:t>
            </a:r>
          </a:p>
        </p:txBody>
      </p:sp>
      <p:sp>
        <p:nvSpPr>
          <p:cNvPr id="4" name="Slide Number Placeholder 3"/>
          <p:cNvSpPr>
            <a:spLocks noGrp="1"/>
          </p:cNvSpPr>
          <p:nvPr>
            <p:ph type="sldNum" sz="quarter" idx="10"/>
          </p:nvPr>
        </p:nvSpPr>
        <p:spPr/>
        <p:txBody>
          <a:bodyPr/>
          <a:lstStyle/>
          <a:p>
            <a:fld id="{5C482972-E726-D742-AFF3-F6DE5AAF0653}" type="slidenum">
              <a:rPr lang="en-US" smtClean="0"/>
              <a:t>20</a:t>
            </a:fld>
            <a:endParaRPr lang="en-US"/>
          </a:p>
        </p:txBody>
      </p:sp>
    </p:spTree>
    <p:extLst>
      <p:ext uri="{BB962C8B-B14F-4D97-AF65-F5344CB8AC3E}">
        <p14:creationId xmlns:p14="http://schemas.microsoft.com/office/powerpoint/2010/main" val="247632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predicting models are probabilistic or can be made </a:t>
            </a:r>
            <a:r>
              <a:rPr lang="en-US" dirty="0" err="1"/>
              <a:t>probablistic</a:t>
            </a:r>
            <a:r>
              <a:rPr lang="en-US" dirty="0"/>
              <a:t> by methods such as </a:t>
            </a:r>
            <a:r>
              <a:rPr lang="en-US" dirty="0" err="1"/>
              <a:t>boostrap</a:t>
            </a:r>
            <a:r>
              <a:rPr lang="en-US" dirty="0"/>
              <a:t> aggregating. In this way, we can associate an uncertainty with each location in our input space.</a:t>
            </a:r>
          </a:p>
          <a:p>
            <a:endParaRPr lang="en-US" dirty="0"/>
          </a:p>
          <a:p>
            <a:r>
              <a:rPr lang="en-US" dirty="0"/>
              <a:t>Here, we consider a 1D problem fit with a probabilistic model.</a:t>
            </a:r>
          </a:p>
          <a:p>
            <a:endParaRPr lang="en-US" dirty="0"/>
          </a:p>
          <a:p>
            <a:r>
              <a:rPr lang="en-US" dirty="0"/>
              <a:t>McKay et al. introduced a method geared at targeting highly uncertain regions. So, we can see in this example, that we want to select candidates that have large error bars associated with them. The problem here is that sometimes this methodology can waste effort looking in regions where the predicting model is relatively flat and uninteresting.</a:t>
            </a:r>
          </a:p>
          <a:p>
            <a:endParaRPr lang="en-US" dirty="0"/>
          </a:p>
          <a:p>
            <a:r>
              <a:rPr lang="en-US" dirty="0"/>
              <a:t>Thus, a similar method was introduced later that targets not only uncertain regions, but also areas of steep gradient. This was termed the expected improvement function. In this case, we combine the difference in mean value prediction of a candidate with its nearest neighboring training point with the uncertainty of the predicting model.</a:t>
            </a:r>
          </a:p>
          <a:p>
            <a:endParaRPr lang="en-US" dirty="0"/>
          </a:p>
          <a:p>
            <a:r>
              <a:rPr lang="en-US" dirty="0"/>
              <a:t>This last method starts to get at a key component of adaptive sampling, that is can we avoid "flat" regions and instead place samples where the function is doing something more interesting.</a:t>
            </a:r>
          </a:p>
          <a:p>
            <a:endParaRPr lang="en-US" dirty="0"/>
          </a:p>
          <a:p>
            <a:r>
              <a:rPr lang="en-US" dirty="0"/>
              <a:t>In understanding this concept, we developed several scoring metrics that were more directly geared at this by exploiting the topology </a:t>
            </a:r>
            <a:r>
              <a:rPr lang="en-US" dirty="0" err="1"/>
              <a:t>ofthe</a:t>
            </a:r>
            <a:r>
              <a:rPr lang="en-US" dirty="0"/>
              <a:t> predicting model directly in order to identify areas of high persistence features, or where adding a point will likely affect the overall global topology.</a:t>
            </a:r>
          </a:p>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21</a:t>
            </a:fld>
            <a:endParaRPr lang="en-US"/>
          </a:p>
        </p:txBody>
      </p:sp>
    </p:spTree>
    <p:extLst>
      <p:ext uri="{BB962C8B-B14F-4D97-AF65-F5344CB8AC3E}">
        <p14:creationId xmlns:p14="http://schemas.microsoft.com/office/powerpoint/2010/main" val="1193162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we developed 3 novel scoring functions based on the Morse-</a:t>
            </a:r>
            <a:r>
              <a:rPr lang="en-US" dirty="0" err="1"/>
              <a:t>Smale</a:t>
            </a:r>
            <a:r>
              <a:rPr lang="en-US" dirty="0"/>
              <a:t> complex that attempted to capture these topological changes in different ways: by looking for which candidate globally affected the topology the most, and also by highlighting the most topologically significant candidate.</a:t>
            </a:r>
          </a:p>
          <a:p>
            <a:endParaRPr lang="en-US" dirty="0"/>
          </a:p>
          <a:p>
            <a:r>
              <a:rPr lang="en-US" dirty="0"/>
              <a:t>This work is highlighted in our 2013 IJUQ paper titled Adaptive Sampling with Topological Scores.</a:t>
            </a:r>
          </a:p>
        </p:txBody>
      </p:sp>
      <p:sp>
        <p:nvSpPr>
          <p:cNvPr id="4" name="Slide Number Placeholder 3"/>
          <p:cNvSpPr>
            <a:spLocks noGrp="1"/>
          </p:cNvSpPr>
          <p:nvPr>
            <p:ph type="sldNum" sz="quarter" idx="10"/>
          </p:nvPr>
        </p:nvSpPr>
        <p:spPr/>
        <p:txBody>
          <a:bodyPr/>
          <a:lstStyle/>
          <a:p>
            <a:fld id="{5C482972-E726-D742-AFF3-F6DE5AAF0653}" type="slidenum">
              <a:rPr lang="en-US" smtClean="0"/>
              <a:t>22</a:t>
            </a:fld>
            <a:endParaRPr lang="en-US"/>
          </a:p>
        </p:txBody>
      </p:sp>
    </p:spTree>
    <p:extLst>
      <p:ext uri="{BB962C8B-B14F-4D97-AF65-F5344CB8AC3E}">
        <p14:creationId xmlns:p14="http://schemas.microsoft.com/office/powerpoint/2010/main" val="401719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take a brief second to discuss a slightly different problem that nuclear engineers often deal with.  Our last study, looked at adaptive sampling with the goal of obtaining a globally accurate fit of the data.</a:t>
            </a:r>
          </a:p>
          <a:p>
            <a:endParaRPr lang="en-US" dirty="0"/>
          </a:p>
          <a:p>
            <a:r>
              <a:rPr lang="en-US" dirty="0"/>
              <a:t>Often in the nuclear accident analysis, they are dealing with simulations where the goal is to understand the frontier that separates recoverable scenarios from system failure scenarios. The frontier we seek is known as the limit surface and the often the goal is to understand the probability of failure which amounts to determining the integral over the failure region.</a:t>
            </a:r>
          </a:p>
          <a:p>
            <a:endParaRPr lang="en-US" dirty="0"/>
          </a:p>
          <a:p>
            <a:r>
              <a:rPr lang="en-US" dirty="0"/>
              <a:t>In order to characterize the limit surface, they often rely on adaptive sampling methods.</a:t>
            </a:r>
          </a:p>
        </p:txBody>
      </p:sp>
      <p:sp>
        <p:nvSpPr>
          <p:cNvPr id="4" name="Slide Number Placeholder 3"/>
          <p:cNvSpPr>
            <a:spLocks noGrp="1"/>
          </p:cNvSpPr>
          <p:nvPr>
            <p:ph type="sldNum" sz="quarter" idx="10"/>
          </p:nvPr>
        </p:nvSpPr>
        <p:spPr/>
        <p:txBody>
          <a:bodyPr/>
          <a:lstStyle/>
          <a:p>
            <a:fld id="{5C482972-E726-D742-AFF3-F6DE5AAF0653}" type="slidenum">
              <a:rPr lang="en-US" smtClean="0"/>
              <a:t>23</a:t>
            </a:fld>
            <a:endParaRPr lang="en-US"/>
          </a:p>
        </p:txBody>
      </p:sp>
    </p:spTree>
    <p:extLst>
      <p:ext uri="{BB962C8B-B14F-4D97-AF65-F5344CB8AC3E}">
        <p14:creationId xmlns:p14="http://schemas.microsoft.com/office/powerpoint/2010/main" val="1468835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limit surface problem, we actually took a different approach and built three variations of the adaptive sampling pipeline from a prior slide. Two of these methods represent more exploitive models similar to what we have done before, and so in the interest of time, I will highlight what is referred to here as M2.</a:t>
            </a:r>
          </a:p>
        </p:txBody>
      </p:sp>
      <p:sp>
        <p:nvSpPr>
          <p:cNvPr id="4" name="Slide Number Placeholder 3"/>
          <p:cNvSpPr>
            <a:spLocks noGrp="1"/>
          </p:cNvSpPr>
          <p:nvPr>
            <p:ph type="sldNum" sz="quarter" idx="10"/>
          </p:nvPr>
        </p:nvSpPr>
        <p:spPr/>
        <p:txBody>
          <a:bodyPr/>
          <a:lstStyle/>
          <a:p>
            <a:fld id="{5C482972-E726-D742-AFF3-F6DE5AAF0653}" type="slidenum">
              <a:rPr lang="en-US" smtClean="0"/>
              <a:t>24</a:t>
            </a:fld>
            <a:endParaRPr lang="en-US"/>
          </a:p>
        </p:txBody>
      </p:sp>
    </p:spTree>
    <p:extLst>
      <p:ext uri="{BB962C8B-B14F-4D97-AF65-F5344CB8AC3E}">
        <p14:creationId xmlns:p14="http://schemas.microsoft.com/office/powerpoint/2010/main" val="1718563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2</a:t>
            </a:fld>
            <a:endParaRPr lang="en-US"/>
          </a:p>
        </p:txBody>
      </p:sp>
    </p:spTree>
    <p:extLst>
      <p:ext uri="{BB962C8B-B14F-4D97-AF65-F5344CB8AC3E}">
        <p14:creationId xmlns:p14="http://schemas.microsoft.com/office/powerpoint/2010/main" val="52300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computes the Morse complex of the data and then utilizes a relaxation parameter to search for partitions in the data that either span or "nearly" span the threshold value. In this way, we can explore regions where the maximum of a dataset may be close to the threshold.</a:t>
            </a:r>
          </a:p>
        </p:txBody>
      </p:sp>
      <p:sp>
        <p:nvSpPr>
          <p:cNvPr id="4" name="Slide Number Placeholder 3"/>
          <p:cNvSpPr>
            <a:spLocks noGrp="1"/>
          </p:cNvSpPr>
          <p:nvPr>
            <p:ph type="sldNum" sz="quarter" idx="10"/>
          </p:nvPr>
        </p:nvSpPr>
        <p:spPr/>
        <p:txBody>
          <a:bodyPr/>
          <a:lstStyle/>
          <a:p>
            <a:fld id="{5C482972-E726-D742-AFF3-F6DE5AAF0653}" type="slidenum">
              <a:rPr lang="en-US" smtClean="0"/>
              <a:t>25</a:t>
            </a:fld>
            <a:endParaRPr lang="en-US"/>
          </a:p>
        </p:txBody>
      </p:sp>
    </p:spTree>
    <p:extLst>
      <p:ext uri="{BB962C8B-B14F-4D97-AF65-F5344CB8AC3E}">
        <p14:creationId xmlns:p14="http://schemas.microsoft.com/office/powerpoint/2010/main" val="238801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with the appropriate relaxation setting, this model is actually able to identify a component of the true limit surface that was not captured in the initial training data.</a:t>
            </a:r>
          </a:p>
          <a:p>
            <a:endParaRPr lang="en-US" dirty="0"/>
          </a:p>
          <a:p>
            <a:r>
              <a:rPr lang="en-US" dirty="0"/>
              <a:t>This work was presented in a nuclear engineering conference and was runner-up for the best student paper award.</a:t>
            </a:r>
          </a:p>
        </p:txBody>
      </p:sp>
      <p:sp>
        <p:nvSpPr>
          <p:cNvPr id="4" name="Slide Number Placeholder 3"/>
          <p:cNvSpPr>
            <a:spLocks noGrp="1"/>
          </p:cNvSpPr>
          <p:nvPr>
            <p:ph type="sldNum" sz="quarter" idx="10"/>
          </p:nvPr>
        </p:nvSpPr>
        <p:spPr/>
        <p:txBody>
          <a:bodyPr/>
          <a:lstStyle/>
          <a:p>
            <a:fld id="{5C482972-E726-D742-AFF3-F6DE5AAF0653}" type="slidenum">
              <a:rPr lang="en-US" smtClean="0"/>
              <a:t>26</a:t>
            </a:fld>
            <a:endParaRPr lang="en-US"/>
          </a:p>
        </p:txBody>
      </p:sp>
    </p:spTree>
    <p:extLst>
      <p:ext uri="{BB962C8B-B14F-4D97-AF65-F5344CB8AC3E}">
        <p14:creationId xmlns:p14="http://schemas.microsoft.com/office/powerpoint/2010/main" val="2038131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step of the general adaptive sampling pipeline is candidate selection. So far, we have assumed the context of selecting one point before refitting. Under parallel settings, though we can see the benefit of being able to execute several ground truth simulations at once especially since these can take hours or days to complete.</a:t>
            </a:r>
          </a:p>
          <a:p>
            <a:endParaRPr lang="en-US" dirty="0"/>
          </a:p>
          <a:p>
            <a:r>
              <a:rPr lang="en-US" dirty="0"/>
              <a:t>For this, we instead focused our attention on the topology of the scoring landscape rather than the topology of the predicting model. In this way, we can explore distinct topological peaks in the data.</a:t>
            </a:r>
          </a:p>
          <a:p>
            <a:endParaRPr lang="en-US" dirty="0"/>
          </a:p>
          <a:p>
            <a:r>
              <a:rPr lang="en-US" dirty="0"/>
              <a:t>This work is part of a tech report where we compared results in the low-dimensional setting for both global and limit surface problems.</a:t>
            </a:r>
          </a:p>
        </p:txBody>
      </p:sp>
      <p:sp>
        <p:nvSpPr>
          <p:cNvPr id="4" name="Slide Number Placeholder 3"/>
          <p:cNvSpPr>
            <a:spLocks noGrp="1"/>
          </p:cNvSpPr>
          <p:nvPr>
            <p:ph type="sldNum" sz="quarter" idx="10"/>
          </p:nvPr>
        </p:nvSpPr>
        <p:spPr/>
        <p:txBody>
          <a:bodyPr/>
          <a:lstStyle/>
          <a:p>
            <a:fld id="{5C482972-E726-D742-AFF3-F6DE5AAF0653}" type="slidenum">
              <a:rPr lang="en-US" smtClean="0"/>
              <a:t>27</a:t>
            </a:fld>
            <a:endParaRPr lang="en-US"/>
          </a:p>
        </p:txBody>
      </p:sp>
    </p:spTree>
    <p:extLst>
      <p:ext uri="{BB962C8B-B14F-4D97-AF65-F5344CB8AC3E}">
        <p14:creationId xmlns:p14="http://schemas.microsoft.com/office/powerpoint/2010/main" val="1237860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28</a:t>
            </a:fld>
            <a:endParaRPr lang="en-US"/>
          </a:p>
        </p:txBody>
      </p:sp>
    </p:spTree>
    <p:extLst>
      <p:ext uri="{BB962C8B-B14F-4D97-AF65-F5344CB8AC3E}">
        <p14:creationId xmlns:p14="http://schemas.microsoft.com/office/powerpoint/2010/main" val="1945676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investigate the problem of designing safer nuclear fuels. So, we investigate a simulation that looks at understanding the maximum stress occurring in the shielding that surrounds a nuclear fuel rod undergoing normal operation.</a:t>
            </a:r>
          </a:p>
          <a:p>
            <a:endParaRPr lang="en-US" dirty="0"/>
          </a:p>
          <a:p>
            <a:r>
              <a:rPr lang="en-US" dirty="0"/>
              <a:t>There are several different parameters of the fuel rod that interact with this stress in the system, and the scientists were interested in studying what drives the stress by performing sensitivity analysis, however we identified this problem as being ill-suited for a global sensitivity study due to the non-monotonic nature of the input. So, we needed to develop a method that was more amenable to this situation.</a:t>
            </a:r>
          </a:p>
        </p:txBody>
      </p:sp>
      <p:sp>
        <p:nvSpPr>
          <p:cNvPr id="4" name="Slide Number Placeholder 3"/>
          <p:cNvSpPr>
            <a:spLocks noGrp="1"/>
          </p:cNvSpPr>
          <p:nvPr>
            <p:ph type="sldNum" sz="quarter" idx="10"/>
          </p:nvPr>
        </p:nvSpPr>
        <p:spPr/>
        <p:txBody>
          <a:bodyPr/>
          <a:lstStyle/>
          <a:p>
            <a:fld id="{5C482972-E726-D742-AFF3-F6DE5AAF0653}" type="slidenum">
              <a:rPr lang="en-US" smtClean="0"/>
              <a:t>29</a:t>
            </a:fld>
            <a:endParaRPr lang="en-US"/>
          </a:p>
        </p:txBody>
      </p:sp>
    </p:spTree>
    <p:extLst>
      <p:ext uri="{BB962C8B-B14F-4D97-AF65-F5344CB8AC3E}">
        <p14:creationId xmlns:p14="http://schemas.microsoft.com/office/powerpoint/2010/main" val="1258182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typically the first go-to is a global sensitivity study and we have seen methods in visualization that do this for arbitrary input dimensions. These methods are great for parameter screening, however these types of methods struggle on non-monotonic data unless higher order methods are used, but these lack the direct interpretability of simple partial derivative type information.</a:t>
            </a:r>
          </a:p>
          <a:p>
            <a:endParaRPr lang="en-US" dirty="0"/>
          </a:p>
          <a:p>
            <a:r>
              <a:rPr lang="en-US" dirty="0"/>
              <a:t>On the other hand, local sensitivity analysis looks at a user-defined focal point giving a much more local and on-demand view of the information. These methods are better suited for drilldown techniques such as when one has </a:t>
            </a:r>
            <a:r>
              <a:rPr lang="en-US" dirty="0" err="1"/>
              <a:t>identfied</a:t>
            </a:r>
            <a:r>
              <a:rPr lang="en-US" dirty="0"/>
              <a:t> an area of interest or in optimization settings.</a:t>
            </a:r>
          </a:p>
          <a:p>
            <a:endParaRPr lang="en-US" dirty="0"/>
          </a:p>
          <a:p>
            <a:r>
              <a:rPr lang="en-US" dirty="0"/>
              <a:t>In terms of structured sensitivity, there has been past work, but these rely on 1 or 2D axis-aligned cuts of the data. The exception being the use of the Morse-</a:t>
            </a:r>
            <a:r>
              <a:rPr lang="en-US" dirty="0" err="1"/>
              <a:t>Smale</a:t>
            </a:r>
            <a:r>
              <a:rPr lang="en-US" dirty="0"/>
              <a:t> complex by Sam Gerber et al. which is where we want to focus our attention.</a:t>
            </a:r>
          </a:p>
          <a:p>
            <a:endParaRPr lang="en-US" dirty="0"/>
          </a:p>
          <a:p>
            <a:r>
              <a:rPr lang="en-US" dirty="0"/>
              <a:t>Here, I am highlighting the 2011 work that developed this software called </a:t>
            </a:r>
            <a:r>
              <a:rPr lang="en-US" dirty="0" err="1"/>
              <a:t>HDViz</a:t>
            </a:r>
            <a:r>
              <a:rPr lang="en-US" dirty="0"/>
              <a:t>. I utilized this technique in some of my earlier analysis with nuclear engineers, however after several iterations the nuclear engineers still relied heavily on expert users of the system, and so the idea of this work was to develop something intuitive and usable by the domain scientists directly.</a:t>
            </a:r>
          </a:p>
        </p:txBody>
      </p:sp>
      <p:sp>
        <p:nvSpPr>
          <p:cNvPr id="4" name="Slide Number Placeholder 3"/>
          <p:cNvSpPr>
            <a:spLocks noGrp="1"/>
          </p:cNvSpPr>
          <p:nvPr>
            <p:ph type="sldNum" sz="quarter" idx="10"/>
          </p:nvPr>
        </p:nvSpPr>
        <p:spPr/>
        <p:txBody>
          <a:bodyPr/>
          <a:lstStyle/>
          <a:p>
            <a:fld id="{5C482972-E726-D742-AFF3-F6DE5AAF0653}" type="slidenum">
              <a:rPr lang="en-US" smtClean="0"/>
              <a:t>30</a:t>
            </a:fld>
            <a:endParaRPr lang="en-US"/>
          </a:p>
        </p:txBody>
      </p:sp>
    </p:spTree>
    <p:extLst>
      <p:ext uri="{BB962C8B-B14F-4D97-AF65-F5344CB8AC3E}">
        <p14:creationId xmlns:p14="http://schemas.microsoft.com/office/powerpoint/2010/main" val="695909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started working at INL and performed an informal design study with a team of nuclear engineers focusing on the problem space they were interested in explicitly and how we could design visual metaphors that optimized their time using the software. The result of that design study is shown on this slide, namely a MCV piece of software explicitly for sensitivity analysis and parameter screening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31</a:t>
            </a:fld>
            <a:endParaRPr lang="en-US"/>
          </a:p>
        </p:txBody>
      </p:sp>
    </p:spTree>
    <p:extLst>
      <p:ext uri="{BB962C8B-B14F-4D97-AF65-F5344CB8AC3E}">
        <p14:creationId xmlns:p14="http://schemas.microsoft.com/office/powerpoint/2010/main" val="1412038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32</a:t>
            </a:fld>
            <a:endParaRPr lang="en-US"/>
          </a:p>
        </p:txBody>
      </p:sp>
    </p:spTree>
    <p:extLst>
      <p:ext uri="{BB962C8B-B14F-4D97-AF65-F5344CB8AC3E}">
        <p14:creationId xmlns:p14="http://schemas.microsoft.com/office/powerpoint/2010/main" val="287420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evaluating this data, it is important to not that we are using an approximation of the Morse-</a:t>
            </a:r>
            <a:r>
              <a:rPr lang="en-US" dirty="0" err="1"/>
              <a:t>Smale</a:t>
            </a:r>
            <a:r>
              <a:rPr lang="en-US" dirty="0"/>
              <a:t> complex dependent on the amount of data we have. That is, we approximate gradient flow based on a neighborhood graph imposed on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33</a:t>
            </a:fld>
            <a:endParaRPr lang="en-US"/>
          </a:p>
        </p:txBody>
      </p:sp>
    </p:spTree>
    <p:extLst>
      <p:ext uri="{BB962C8B-B14F-4D97-AF65-F5344CB8AC3E}">
        <p14:creationId xmlns:p14="http://schemas.microsoft.com/office/powerpoint/2010/main" val="1545044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lead to one of two problems in the approximation. The first is the result of having too few edges in the data. In the extreme case, this will create islands of data that are disjoint and unable to be analyzed, however the more common case results in spurious extrema as shown here.</a:t>
            </a:r>
          </a:p>
          <a:p>
            <a:endParaRPr lang="en-US" dirty="0"/>
          </a:p>
          <a:p>
            <a:r>
              <a:rPr lang="en-US" dirty="0"/>
              <a:t>In many cases, we can alleviate this problem with persistence </a:t>
            </a:r>
            <a:r>
              <a:rPr lang="en-US" dirty="0" err="1"/>
              <a:t>simplifcation</a:t>
            </a:r>
            <a:r>
              <a:rPr lang="en-US" dirty="0"/>
              <a:t>, but only if the feature scale is small.</a:t>
            </a:r>
          </a:p>
        </p:txBody>
      </p:sp>
      <p:sp>
        <p:nvSpPr>
          <p:cNvPr id="4" name="Slide Number Placeholder 3"/>
          <p:cNvSpPr>
            <a:spLocks noGrp="1"/>
          </p:cNvSpPr>
          <p:nvPr>
            <p:ph type="sldNum" sz="quarter" idx="10"/>
          </p:nvPr>
        </p:nvSpPr>
        <p:spPr/>
        <p:txBody>
          <a:bodyPr/>
          <a:lstStyle/>
          <a:p>
            <a:fld id="{5C482972-E726-D742-AFF3-F6DE5AAF0653}" type="slidenum">
              <a:rPr lang="en-US" smtClean="0"/>
              <a:t>34</a:t>
            </a:fld>
            <a:endParaRPr lang="en-US"/>
          </a:p>
        </p:txBody>
      </p:sp>
    </p:spTree>
    <p:extLst>
      <p:ext uri="{BB962C8B-B14F-4D97-AF65-F5344CB8AC3E}">
        <p14:creationId xmlns:p14="http://schemas.microsoft.com/office/powerpoint/2010/main" val="194618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3</a:t>
            </a:fld>
            <a:endParaRPr lang="en-US"/>
          </a:p>
        </p:txBody>
      </p:sp>
    </p:spTree>
    <p:extLst>
      <p:ext uri="{BB962C8B-B14F-4D97-AF65-F5344CB8AC3E}">
        <p14:creationId xmlns:p14="http://schemas.microsoft.com/office/powerpoint/2010/main" val="837507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case results from an over-connected graph which completely misses the existence of extrema by edges that basically "skip over" saddle locations.</a:t>
            </a:r>
          </a:p>
          <a:p>
            <a:endParaRPr lang="en-US" dirty="0"/>
          </a:p>
          <a:p>
            <a:r>
              <a:rPr lang="en-US" dirty="0"/>
              <a:t>We performed several empirical tests on 2-5D test cases which were compiled into a Workshop paper in 2013.</a:t>
            </a:r>
          </a:p>
        </p:txBody>
      </p:sp>
      <p:sp>
        <p:nvSpPr>
          <p:cNvPr id="4" name="Slide Number Placeholder 3"/>
          <p:cNvSpPr>
            <a:spLocks noGrp="1"/>
          </p:cNvSpPr>
          <p:nvPr>
            <p:ph type="sldNum" sz="quarter" idx="10"/>
          </p:nvPr>
        </p:nvSpPr>
        <p:spPr/>
        <p:txBody>
          <a:bodyPr/>
          <a:lstStyle/>
          <a:p>
            <a:fld id="{5C482972-E726-D742-AFF3-F6DE5AAF0653}" type="slidenum">
              <a:rPr lang="en-US" smtClean="0"/>
              <a:t>35</a:t>
            </a:fld>
            <a:endParaRPr lang="en-US"/>
          </a:p>
        </p:txBody>
      </p:sp>
    </p:spTree>
    <p:extLst>
      <p:ext uri="{BB962C8B-B14F-4D97-AF65-F5344CB8AC3E}">
        <p14:creationId xmlns:p14="http://schemas.microsoft.com/office/powerpoint/2010/main" val="2134665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36</a:t>
            </a:fld>
            <a:endParaRPr lang="en-US"/>
          </a:p>
        </p:txBody>
      </p:sp>
    </p:spTree>
    <p:extLst>
      <p:ext uri="{BB962C8B-B14F-4D97-AF65-F5344CB8AC3E}">
        <p14:creationId xmlns:p14="http://schemas.microsoft.com/office/powerpoint/2010/main" val="1372955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37</a:t>
            </a:fld>
            <a:endParaRPr lang="en-US"/>
          </a:p>
        </p:txBody>
      </p:sp>
    </p:spTree>
    <p:extLst>
      <p:ext uri="{BB962C8B-B14F-4D97-AF65-F5344CB8AC3E}">
        <p14:creationId xmlns:p14="http://schemas.microsoft.com/office/powerpoint/2010/main" val="156628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38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40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54</a:t>
            </a:fld>
            <a:endParaRPr lang="en-US"/>
          </a:p>
        </p:txBody>
      </p:sp>
    </p:spTree>
    <p:extLst>
      <p:ext uri="{BB962C8B-B14F-4D97-AF65-F5344CB8AC3E}">
        <p14:creationId xmlns:p14="http://schemas.microsoft.com/office/powerpoint/2010/main" val="1772876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55</a:t>
            </a:fld>
            <a:endParaRPr lang="en-US"/>
          </a:p>
        </p:txBody>
      </p:sp>
    </p:spTree>
    <p:extLst>
      <p:ext uri="{BB962C8B-B14F-4D97-AF65-F5344CB8AC3E}">
        <p14:creationId xmlns:p14="http://schemas.microsoft.com/office/powerpoint/2010/main" val="434203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56</a:t>
            </a:fld>
            <a:endParaRPr lang="en-US"/>
          </a:p>
        </p:txBody>
      </p:sp>
    </p:spTree>
    <p:extLst>
      <p:ext uri="{BB962C8B-B14F-4D97-AF65-F5344CB8AC3E}">
        <p14:creationId xmlns:p14="http://schemas.microsoft.com/office/powerpoint/2010/main" val="42023096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57</a:t>
            </a:fld>
            <a:endParaRPr lang="en-US"/>
          </a:p>
        </p:txBody>
      </p:sp>
    </p:spTree>
    <p:extLst>
      <p:ext uri="{BB962C8B-B14F-4D97-AF65-F5344CB8AC3E}">
        <p14:creationId xmlns:p14="http://schemas.microsoft.com/office/powerpoint/2010/main" val="3087827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58</a:t>
            </a:fld>
            <a:endParaRPr lang="en-US"/>
          </a:p>
        </p:txBody>
      </p:sp>
    </p:spTree>
    <p:extLst>
      <p:ext uri="{BB962C8B-B14F-4D97-AF65-F5344CB8AC3E}">
        <p14:creationId xmlns:p14="http://schemas.microsoft.com/office/powerpoint/2010/main" val="562609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4</a:t>
            </a:fld>
            <a:endParaRPr lang="en-US"/>
          </a:p>
        </p:txBody>
      </p:sp>
    </p:spTree>
    <p:extLst>
      <p:ext uri="{BB962C8B-B14F-4D97-AF65-F5344CB8AC3E}">
        <p14:creationId xmlns:p14="http://schemas.microsoft.com/office/powerpoint/2010/main" val="29124587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59</a:t>
            </a:fld>
            <a:endParaRPr lang="en-US"/>
          </a:p>
        </p:txBody>
      </p:sp>
    </p:spTree>
    <p:extLst>
      <p:ext uri="{BB962C8B-B14F-4D97-AF65-F5344CB8AC3E}">
        <p14:creationId xmlns:p14="http://schemas.microsoft.com/office/powerpoint/2010/main" val="21676761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638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5602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9329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0693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64</a:t>
            </a:fld>
            <a:endParaRPr lang="en-US"/>
          </a:p>
        </p:txBody>
      </p:sp>
    </p:spTree>
    <p:extLst>
      <p:ext uri="{BB962C8B-B14F-4D97-AF65-F5344CB8AC3E}">
        <p14:creationId xmlns:p14="http://schemas.microsoft.com/office/powerpoint/2010/main" val="1269025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65</a:t>
            </a:fld>
            <a:endParaRPr lang="en-US"/>
          </a:p>
        </p:txBody>
      </p:sp>
    </p:spTree>
    <p:extLst>
      <p:ext uri="{BB962C8B-B14F-4D97-AF65-F5344CB8AC3E}">
        <p14:creationId xmlns:p14="http://schemas.microsoft.com/office/powerpoint/2010/main" val="18419166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66</a:t>
            </a:fld>
            <a:endParaRPr lang="en-US"/>
          </a:p>
        </p:txBody>
      </p:sp>
    </p:spTree>
    <p:extLst>
      <p:ext uri="{BB962C8B-B14F-4D97-AF65-F5344CB8AC3E}">
        <p14:creationId xmlns:p14="http://schemas.microsoft.com/office/powerpoint/2010/main" val="28527143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67</a:t>
            </a:fld>
            <a:endParaRPr lang="en-US"/>
          </a:p>
        </p:txBody>
      </p:sp>
    </p:spTree>
    <p:extLst>
      <p:ext uri="{BB962C8B-B14F-4D97-AF65-F5344CB8AC3E}">
        <p14:creationId xmlns:p14="http://schemas.microsoft.com/office/powerpoint/2010/main" val="18107943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68</a:t>
            </a:fld>
            <a:endParaRPr lang="en-US"/>
          </a:p>
        </p:txBody>
      </p:sp>
    </p:spTree>
    <p:extLst>
      <p:ext uri="{BB962C8B-B14F-4D97-AF65-F5344CB8AC3E}">
        <p14:creationId xmlns:p14="http://schemas.microsoft.com/office/powerpoint/2010/main" val="1418584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5</a:t>
            </a:fld>
            <a:endParaRPr lang="en-US"/>
          </a:p>
        </p:txBody>
      </p:sp>
    </p:spTree>
    <p:extLst>
      <p:ext uri="{BB962C8B-B14F-4D97-AF65-F5344CB8AC3E}">
        <p14:creationId xmlns:p14="http://schemas.microsoft.com/office/powerpoint/2010/main" val="4707027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69</a:t>
            </a:fld>
            <a:endParaRPr lang="en-US"/>
          </a:p>
        </p:txBody>
      </p:sp>
    </p:spTree>
    <p:extLst>
      <p:ext uri="{BB962C8B-B14F-4D97-AF65-F5344CB8AC3E}">
        <p14:creationId xmlns:p14="http://schemas.microsoft.com/office/powerpoint/2010/main" val="5190706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70</a:t>
            </a:fld>
            <a:endParaRPr lang="en-US"/>
          </a:p>
        </p:txBody>
      </p:sp>
    </p:spTree>
    <p:extLst>
      <p:ext uri="{BB962C8B-B14F-4D97-AF65-F5344CB8AC3E}">
        <p14:creationId xmlns:p14="http://schemas.microsoft.com/office/powerpoint/2010/main" val="33979101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76</a:t>
            </a:fld>
            <a:endParaRPr lang="en-US"/>
          </a:p>
        </p:txBody>
      </p:sp>
    </p:spTree>
    <p:extLst>
      <p:ext uri="{BB962C8B-B14F-4D97-AF65-F5344CB8AC3E}">
        <p14:creationId xmlns:p14="http://schemas.microsoft.com/office/powerpoint/2010/main" val="31271436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77</a:t>
            </a:fld>
            <a:endParaRPr lang="en-US"/>
          </a:p>
        </p:txBody>
      </p:sp>
    </p:spTree>
    <p:extLst>
      <p:ext uri="{BB962C8B-B14F-4D97-AF65-F5344CB8AC3E}">
        <p14:creationId xmlns:p14="http://schemas.microsoft.com/office/powerpoint/2010/main" val="33200223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2995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095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begins with data collection. My focus on this portion of the talk will be on adaptive sampling methodologies.</a:t>
            </a:r>
          </a:p>
          <a:p>
            <a:endParaRPr lang="en-US" dirty="0"/>
          </a:p>
          <a:p>
            <a:r>
              <a:rPr lang="en-US" dirty="0"/>
              <a:t>Next, we have the analysis phase where we traditionally see visualization techniques employed. The range of analysis techniques is quite broad and depends heavily on the goal of the analysis. Today, I will be focus on a very narrow goal of providing interpretable and accurate </a:t>
            </a:r>
            <a:r>
              <a:rPr lang="en-US" dirty="0" err="1"/>
              <a:t>sensitivty</a:t>
            </a:r>
            <a:r>
              <a:rPr lang="en-US" dirty="0"/>
              <a:t> analysis.</a:t>
            </a:r>
          </a:p>
          <a:p>
            <a:endParaRPr lang="en-US" dirty="0"/>
          </a:p>
          <a:p>
            <a:r>
              <a:rPr lang="en-US" dirty="0"/>
              <a:t>The last phase is synthesis. Here, we correct our assumptions of the data in order to build more accurate or more efficient models that we can then feed back into the pipeline for more exploration and analysis.</a:t>
            </a:r>
          </a:p>
          <a:p>
            <a:endParaRPr lang="en-US" dirty="0"/>
          </a:p>
          <a:p>
            <a:r>
              <a:rPr lang="en-US" dirty="0" err="1"/>
              <a:t>Tbe</a:t>
            </a:r>
            <a:r>
              <a:rPr lang="en-US" dirty="0"/>
              <a:t> important thing to note, is this is a feedback loop, so we can utilize our enhanced model to begin the cycle again.</a:t>
            </a:r>
          </a:p>
          <a:p>
            <a:endParaRPr lang="en-US" dirty="0"/>
          </a:p>
          <a:p>
            <a:r>
              <a:rPr lang="en-US" dirty="0"/>
              <a:t>As suggested in the opening thesis statement, my proposal is to inject topological methods into each phase of this pipeline in order to gain a better understanding of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6</a:t>
            </a:fld>
            <a:endParaRPr lang="en-US"/>
          </a:p>
        </p:txBody>
      </p:sp>
    </p:spTree>
    <p:extLst>
      <p:ext uri="{BB962C8B-B14F-4D97-AF65-F5344CB8AC3E}">
        <p14:creationId xmlns:p14="http://schemas.microsoft.com/office/powerpoint/2010/main" val="1536174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adapt methods from topology, we make a few assumptions on our data space namely: we consider the </a:t>
            </a:r>
            <a:r>
              <a:rPr lang="en-US" dirty="0" err="1"/>
              <a:t>arbitray</a:t>
            </a:r>
            <a:r>
              <a:rPr lang="en-US" dirty="0"/>
              <a:t> dimensional input space as a manifold, and the target outputs as smooth functions on that manifold space meaning anywhere on the manifold we can evaluate a target response value.</a:t>
            </a:r>
          </a:p>
          <a:p>
            <a:endParaRPr lang="en-US" dirty="0"/>
          </a:p>
          <a:p>
            <a:r>
              <a:rPr lang="en-US" dirty="0"/>
              <a:t>Specifically, we are going to consider a branch of differential topology called Morse theory to augment each of these three components: exploration, analysis, and synthesis.</a:t>
            </a:r>
          </a:p>
        </p:txBody>
      </p:sp>
      <p:sp>
        <p:nvSpPr>
          <p:cNvPr id="4" name="Slide Number Placeholder 3"/>
          <p:cNvSpPr>
            <a:spLocks noGrp="1"/>
          </p:cNvSpPr>
          <p:nvPr>
            <p:ph type="sldNum" sz="quarter" idx="10"/>
          </p:nvPr>
        </p:nvSpPr>
        <p:spPr/>
        <p:txBody>
          <a:bodyPr/>
          <a:lstStyle/>
          <a:p>
            <a:fld id="{5C482972-E726-D742-AFF3-F6DE5AAF0653}" type="slidenum">
              <a:rPr lang="en-US" smtClean="0"/>
              <a:t>7</a:t>
            </a:fld>
            <a:endParaRPr lang="en-US"/>
          </a:p>
        </p:txBody>
      </p:sp>
    </p:spTree>
    <p:extLst>
      <p:ext uri="{BB962C8B-B14F-4D97-AF65-F5344CB8AC3E}">
        <p14:creationId xmlns:p14="http://schemas.microsoft.com/office/powerpoint/2010/main" val="1318746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clarify, I want to define a few terms from the previous slide. A manifold is a space that locally resembles a Euclidean space of that dimensionality everywhere it is defined.</a:t>
            </a:r>
          </a:p>
          <a:p>
            <a:endParaRPr lang="en-US" dirty="0"/>
          </a:p>
          <a:p>
            <a:r>
              <a:rPr lang="en-US" dirty="0"/>
              <a:t>In addition, the target responses we are evaluating will be treated as smooth functions defined over the manifolds. This means at any location in the input manifold, the target and its derivative are continuously defined.</a:t>
            </a:r>
          </a:p>
        </p:txBody>
      </p:sp>
      <p:sp>
        <p:nvSpPr>
          <p:cNvPr id="4" name="Slide Number Placeholder 3"/>
          <p:cNvSpPr>
            <a:spLocks noGrp="1"/>
          </p:cNvSpPr>
          <p:nvPr>
            <p:ph type="sldNum" sz="quarter" idx="10"/>
          </p:nvPr>
        </p:nvSpPr>
        <p:spPr/>
        <p:txBody>
          <a:bodyPr/>
          <a:lstStyle/>
          <a:p>
            <a:fld id="{5C482972-E726-D742-AFF3-F6DE5AAF0653}" type="slidenum">
              <a:rPr lang="en-US" smtClean="0"/>
              <a:t>8</a:t>
            </a:fld>
            <a:endParaRPr lang="en-US"/>
          </a:p>
        </p:txBody>
      </p:sp>
    </p:spTree>
    <p:extLst>
      <p:ext uri="{BB962C8B-B14F-4D97-AF65-F5344CB8AC3E}">
        <p14:creationId xmlns:p14="http://schemas.microsoft.com/office/powerpoint/2010/main" val="1972401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Morse theory, we are interested in two key concepts illustrated here. So, consider the terrain on the left as a 2D manifold with height representing the function value. In the top image, we are tracking the evolution of </a:t>
            </a:r>
            <a:r>
              <a:rPr lang="en-US" dirty="0" err="1"/>
              <a:t>levelsets</a:t>
            </a:r>
            <a:r>
              <a:rPr lang="en-US" dirty="0"/>
              <a:t>. That is, when the topology of the </a:t>
            </a:r>
            <a:r>
              <a:rPr lang="en-US" dirty="0" err="1"/>
              <a:t>levelsets</a:t>
            </a:r>
            <a:r>
              <a:rPr lang="en-US" dirty="0"/>
              <a:t> changes. You see on the right image a tree view  that shows each leaf as the birth or death of a connected component of the </a:t>
            </a:r>
            <a:r>
              <a:rPr lang="en-US" dirty="0" err="1"/>
              <a:t>levelset</a:t>
            </a:r>
            <a:r>
              <a:rPr lang="en-US" dirty="0"/>
              <a:t> and branches in the tree represent splits and merges of the connected components.</a:t>
            </a:r>
          </a:p>
          <a:p>
            <a:endParaRPr lang="en-US" dirty="0"/>
          </a:p>
          <a:p>
            <a:r>
              <a:rPr lang="en-US" dirty="0"/>
              <a:t>We see the vertical position of each node in the tree represents the </a:t>
            </a:r>
            <a:r>
              <a:rPr lang="en-US" dirty="0" err="1"/>
              <a:t>isovalue</a:t>
            </a:r>
            <a:r>
              <a:rPr lang="en-US" dirty="0"/>
              <a:t> at which that event occurs. So, if we choose an </a:t>
            </a:r>
            <a:r>
              <a:rPr lang="en-US" dirty="0" err="1"/>
              <a:t>isovalue</a:t>
            </a:r>
            <a:r>
              <a:rPr lang="en-US" dirty="0"/>
              <a:t> and cut the tree, we note that each intersection with the dashed line represents a </a:t>
            </a:r>
            <a:r>
              <a:rPr lang="en-US" dirty="0" err="1"/>
              <a:t>seaparate</a:t>
            </a:r>
            <a:r>
              <a:rPr lang="en-US" dirty="0"/>
              <a:t> component of the </a:t>
            </a:r>
            <a:r>
              <a:rPr lang="en-US" dirty="0" err="1"/>
              <a:t>levelset</a:t>
            </a:r>
            <a:r>
              <a:rPr lang="en-US" dirty="0"/>
              <a:t>.</a:t>
            </a:r>
          </a:p>
          <a:p>
            <a:endParaRPr lang="en-US" dirty="0"/>
          </a:p>
          <a:p>
            <a:r>
              <a:rPr lang="en-US" dirty="0"/>
              <a:t>In the lower example, we are showing a Morse-</a:t>
            </a:r>
            <a:r>
              <a:rPr lang="en-US" dirty="0" err="1"/>
              <a:t>Smale</a:t>
            </a:r>
            <a:r>
              <a:rPr lang="en-US" dirty="0"/>
              <a:t> complex which instead partitions the data based on gradient flow. In this example, every location is associated with the source and sink of the integral line that passes through it. So, if we consider the orange partition that is facing us, if we trace the gradient from any location upward we will end up at the blue maximum point </a:t>
            </a:r>
            <a:r>
              <a:rPr lang="en-US" dirty="0" err="1"/>
              <a:t>occuring</a:t>
            </a:r>
            <a:r>
              <a:rPr lang="en-US" dirty="0"/>
              <a:t> in the center of the image. Conversely, if we trace the negative gradient from any location on the orange patch, we will end up at the minimum </a:t>
            </a:r>
            <a:r>
              <a:rPr lang="en-US" dirty="0" err="1"/>
              <a:t>occuring</a:t>
            </a:r>
            <a:r>
              <a:rPr lang="en-US" dirty="0"/>
              <a:t> at the lower right of the image.</a:t>
            </a:r>
          </a:p>
        </p:txBody>
      </p:sp>
      <p:sp>
        <p:nvSpPr>
          <p:cNvPr id="4" name="Slide Number Placeholder 3"/>
          <p:cNvSpPr>
            <a:spLocks noGrp="1"/>
          </p:cNvSpPr>
          <p:nvPr>
            <p:ph type="sldNum" sz="quarter" idx="10"/>
          </p:nvPr>
        </p:nvSpPr>
        <p:spPr/>
        <p:txBody>
          <a:bodyPr/>
          <a:lstStyle/>
          <a:p>
            <a:fld id="{5C482972-E726-D742-AFF3-F6DE5AAF0653}" type="slidenum">
              <a:rPr lang="en-US" smtClean="0"/>
              <a:t>9</a:t>
            </a:fld>
            <a:endParaRPr lang="en-US"/>
          </a:p>
        </p:txBody>
      </p:sp>
    </p:spTree>
    <p:extLst>
      <p:ext uri="{BB962C8B-B14F-4D97-AF65-F5344CB8AC3E}">
        <p14:creationId xmlns:p14="http://schemas.microsoft.com/office/powerpoint/2010/main" val="610664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chemeClr val="accent2"/>
          </a:solidFill>
          <a:effectLst>
            <a:outerShdw blurRad="50800" dist="38100" dir="2700000" algn="tl" rotWithShape="0">
              <a:srgbClr val="000000">
                <a:alpha val="43000"/>
              </a:srgbClr>
            </a:outerShdw>
          </a:effectLst>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C692C3D-6071-B247-83A4-0365753FE224}" type="datetime1">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1652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C757FD9-1695-854D-80FF-2DD25D15D356}" type="datetime1">
              <a:rPr lang="en-US" smtClean="0"/>
              <a:t>4/23/2019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927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8D8D91-D4E0-2B42-9D09-8869274AEBAB}" type="datetime1">
              <a:rPr lang="en-US" smtClean="0"/>
              <a:t>4/23/2019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891104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0EB43-302F-C748-BE9A-4FF1F5A5AABB}" type="datetime1">
              <a:rPr lang="en-US" smtClean="0"/>
              <a:t>4/23/2019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50784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2CD420-4DFA-9247-AAE6-C1359570ADA9}" type="datetime1">
              <a:rPr lang="en-US" smtClean="0"/>
              <a:t>4/23/2019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16933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A83D8F-D913-624D-A15C-CC2A56F7F2F2}" type="datetime1">
              <a:rPr lang="en-US" smtClean="0"/>
              <a:t>4/23/2019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706005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6B25AB-F16D-0C46-AC78-C05E934128E2}" type="datetime1">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679941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6E6197-AF7A-E447-9831-C17A69E6985A}" type="datetime1">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787654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CC176B-6138-FC43-9EEC-581EC4482A07}" type="datetime1">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2124006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CCE37C-997E-FA4C-814F-C3591FBDB2AC}" type="datetime1">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4A9A60-4533-B648-8097-51B6EFCF275C}" type="datetime1">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8AB74F-2618-B54B-AAB2-9E86F30656F5}" type="datetime1">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B0DA67-B6C3-AF42-8122-F8248F3E87F7}" type="datetime1">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309A5F-D65D-5A4E-B1DB-B1951CB55C76}" type="datetime1">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0698410-086D-124D-BFB1-FF8E6B261679}" type="datetime1">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13702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9522F7-4CCE-294E-82E2-58D6B96129BD}" type="datetime1">
              <a:rPr lang="en-US" smtClean="0"/>
              <a:t>4/23/2019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34278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70485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704852"/>
            <a:ext cx="9144000" cy="5421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AE7C3-43CC-FF48-87D8-CFE00C665D30}" type="datetime1">
              <a:rPr lang="en-US" smtClean="0"/>
              <a:t>4/23/2019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D9FE6-5D08-3B48-9104-2B1B3E27A71F}" type="slidenum">
              <a:rPr lang="en-US" smtClean="0"/>
              <a:t>‹#›</a:t>
            </a:fld>
            <a:endParaRPr lang="en-US"/>
          </a:p>
        </p:txBody>
      </p:sp>
    </p:spTree>
    <p:extLst>
      <p:ext uri="{BB962C8B-B14F-4D97-AF65-F5344CB8AC3E}">
        <p14:creationId xmlns:p14="http://schemas.microsoft.com/office/powerpoint/2010/main" val="173644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diagramColors" Target="../diagrams/colors5.xml"/><Relationship Id="rId11" Type="http://schemas.openxmlformats.org/officeDocument/2006/relationships/image" Target="../media/image35.png"/><Relationship Id="rId5" Type="http://schemas.openxmlformats.org/officeDocument/2006/relationships/diagramQuickStyle" Target="../diagrams/quickStyle5.xml"/><Relationship Id="rId10" Type="http://schemas.openxmlformats.org/officeDocument/2006/relationships/image" Target="../media/image34.png"/><Relationship Id="rId4" Type="http://schemas.openxmlformats.org/officeDocument/2006/relationships/diagramLayout" Target="../diagrams/layout5.xml"/><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69.png"/><Relationship Id="rId7" Type="http://schemas.openxmlformats.org/officeDocument/2006/relationships/diagramQuickStyle" Target="../diagrams/quickStyle7.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70.png"/><Relationship Id="rId9" Type="http://schemas.microsoft.com/office/2007/relationships/diagramDrawing" Target="../diagrams/drawing7.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5.png"/><Relationship Id="rId7"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9.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95.png"/><Relationship Id="rId5" Type="http://schemas.openxmlformats.org/officeDocument/2006/relationships/image" Target="../media/image88.png"/><Relationship Id="rId15" Type="http://schemas.openxmlformats.org/officeDocument/2006/relationships/image" Target="../media/image99.png"/><Relationship Id="rId10" Type="http://schemas.openxmlformats.org/officeDocument/2006/relationships/image" Target="../media/image94.png"/><Relationship Id="rId4" Type="http://schemas.openxmlformats.org/officeDocument/2006/relationships/image" Target="../media/image90.png"/><Relationship Id="rId9" Type="http://schemas.openxmlformats.org/officeDocument/2006/relationships/image" Target="../media/image93.png"/><Relationship Id="rId14"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7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7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56.png"/><Relationship Id="rId3" Type="http://schemas.openxmlformats.org/officeDocument/2006/relationships/diagramLayout" Target="../diagrams/layout10.xml"/><Relationship Id="rId7" Type="http://schemas.openxmlformats.org/officeDocument/2006/relationships/image" Target="../media/image57.png"/><Relationship Id="rId12" Type="http://schemas.openxmlformats.org/officeDocument/2006/relationships/image" Target="../media/image55.png"/><Relationship Id="rId17" Type="http://schemas.openxmlformats.org/officeDocument/2006/relationships/image" Target="../media/image82.png"/><Relationship Id="rId2" Type="http://schemas.openxmlformats.org/officeDocument/2006/relationships/diagramData" Target="../diagrams/data10.xml"/><Relationship Id="rId16" Type="http://schemas.openxmlformats.org/officeDocument/2006/relationships/image" Target="../media/image89.png"/><Relationship Id="rId1" Type="http://schemas.openxmlformats.org/officeDocument/2006/relationships/slideLayout" Target="../slideLayouts/slideLayout6.xml"/><Relationship Id="rId6" Type="http://schemas.microsoft.com/office/2007/relationships/diagramDrawing" Target="../diagrams/drawing10.xml"/><Relationship Id="rId11" Type="http://schemas.openxmlformats.org/officeDocument/2006/relationships/image" Target="../media/image54.png"/><Relationship Id="rId5" Type="http://schemas.openxmlformats.org/officeDocument/2006/relationships/diagramColors" Target="../diagrams/colors10.xml"/><Relationship Id="rId15" Type="http://schemas.openxmlformats.org/officeDocument/2006/relationships/image" Target="../media/image71.png"/><Relationship Id="rId10" Type="http://schemas.openxmlformats.org/officeDocument/2006/relationships/image" Target="../media/image40.png"/><Relationship Id="rId4" Type="http://schemas.openxmlformats.org/officeDocument/2006/relationships/diagramQuickStyle" Target="../diagrams/quickStyle10.xml"/><Relationship Id="rId9" Type="http://schemas.openxmlformats.org/officeDocument/2006/relationships/image" Target="../media/image39.png"/><Relationship Id="rId14" Type="http://schemas.openxmlformats.org/officeDocument/2006/relationships/image" Target="../media/image6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305300"/>
            <a:ext cx="6400800" cy="1333500"/>
          </a:xfrm>
        </p:spPr>
        <p:txBody>
          <a:bodyPr/>
          <a:lstStyle/>
          <a:p>
            <a:r>
              <a:rPr lang="en-US" dirty="0"/>
              <a:t>Dan Maljovec</a:t>
            </a:r>
          </a:p>
          <a:p>
            <a:r>
              <a:rPr lang="en-US" dirty="0"/>
              <a:t>5/10/19</a:t>
            </a:r>
          </a:p>
        </p:txBody>
      </p:sp>
      <p:sp>
        <p:nvSpPr>
          <p:cNvPr id="4" name="Rounded Rectangle 3"/>
          <p:cNvSpPr/>
          <p:nvPr/>
        </p:nvSpPr>
        <p:spPr>
          <a:xfrm>
            <a:off x="533400" y="2552700"/>
            <a:ext cx="8077200" cy="1752600"/>
          </a:xfrm>
          <a:prstGeom prst="round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cs typeface="Arial"/>
              </a:rPr>
              <a:t>Topological Models for Safety Analysis</a:t>
            </a:r>
          </a:p>
        </p:txBody>
      </p:sp>
      <p:sp>
        <p:nvSpPr>
          <p:cNvPr id="2" name="Slide Number Placeholder 1"/>
          <p:cNvSpPr>
            <a:spLocks noGrp="1"/>
          </p:cNvSpPr>
          <p:nvPr>
            <p:ph type="sldNum" sz="quarter" idx="12"/>
          </p:nvPr>
        </p:nvSpPr>
        <p:spPr/>
        <p:txBody>
          <a:bodyPr/>
          <a:lstStyle/>
          <a:p>
            <a:fld id="{0C9D9FE6-5D08-3B48-9104-2B1B3E27A71F}" type="slidenum">
              <a:rPr lang="en-US" smtClean="0"/>
              <a:t>1</a:t>
            </a:fld>
            <a:endParaRPr lang="en-US"/>
          </a:p>
        </p:txBody>
      </p:sp>
    </p:spTree>
    <p:extLst>
      <p:ext uri="{BB962C8B-B14F-4D97-AF65-F5344CB8AC3E}">
        <p14:creationId xmlns:p14="http://schemas.microsoft.com/office/powerpoint/2010/main" val="4827643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13" y="2486024"/>
            <a:ext cx="8892985" cy="24455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AF703E5-D594-4738-8D36-164401CCFA1B}"/>
              </a:ext>
            </a:extLst>
          </p:cNvPr>
          <p:cNvSpPr txBox="1"/>
          <p:nvPr/>
        </p:nvSpPr>
        <p:spPr>
          <a:xfrm>
            <a:off x="154113" y="5223828"/>
            <a:ext cx="2677336" cy="830997"/>
          </a:xfrm>
          <a:prstGeom prst="rect">
            <a:avLst/>
          </a:prstGeom>
          <a:noFill/>
        </p:spPr>
        <p:txBody>
          <a:bodyPr wrap="none" rtlCol="0">
            <a:spAutoFit/>
          </a:bodyPr>
          <a:lstStyle/>
          <a:p>
            <a:r>
              <a:rPr lang="en-US" sz="2400" dirty="0"/>
              <a:t>Stable/Descending</a:t>
            </a:r>
          </a:p>
          <a:p>
            <a:pPr algn="ctr"/>
            <a:r>
              <a:rPr lang="en-US" sz="2400" dirty="0"/>
              <a:t>Manifolds</a:t>
            </a:r>
          </a:p>
        </p:txBody>
      </p:sp>
      <p:sp>
        <p:nvSpPr>
          <p:cNvPr id="36" name="TextBox 35">
            <a:extLst>
              <a:ext uri="{FF2B5EF4-FFF2-40B4-BE49-F238E27FC236}">
                <a16:creationId xmlns:a16="http://schemas.microsoft.com/office/drawing/2014/main" id="{EA182AEC-8494-40EC-8A60-CF87B0599AB3}"/>
              </a:ext>
            </a:extLst>
          </p:cNvPr>
          <p:cNvSpPr txBox="1"/>
          <p:nvPr/>
        </p:nvSpPr>
        <p:spPr>
          <a:xfrm>
            <a:off x="3233332" y="5175882"/>
            <a:ext cx="2834559" cy="830997"/>
          </a:xfrm>
          <a:prstGeom prst="rect">
            <a:avLst/>
          </a:prstGeom>
          <a:noFill/>
        </p:spPr>
        <p:txBody>
          <a:bodyPr wrap="none" rtlCol="0">
            <a:spAutoFit/>
          </a:bodyPr>
          <a:lstStyle/>
          <a:p>
            <a:r>
              <a:rPr lang="en-US" sz="2400" dirty="0"/>
              <a:t>Unstable/Ascending</a:t>
            </a:r>
          </a:p>
          <a:p>
            <a:pPr algn="ctr"/>
            <a:r>
              <a:rPr lang="en-US" sz="2400" dirty="0"/>
              <a:t>Manifolds</a:t>
            </a:r>
          </a:p>
        </p:txBody>
      </p:sp>
      <p:sp>
        <p:nvSpPr>
          <p:cNvPr id="39" name="TextBox 38">
            <a:extLst>
              <a:ext uri="{FF2B5EF4-FFF2-40B4-BE49-F238E27FC236}">
                <a16:creationId xmlns:a16="http://schemas.microsoft.com/office/drawing/2014/main" id="{860670F0-B859-4AA7-B00D-D2B71A41CCFB}"/>
              </a:ext>
            </a:extLst>
          </p:cNvPr>
          <p:cNvSpPr txBox="1"/>
          <p:nvPr/>
        </p:nvSpPr>
        <p:spPr>
          <a:xfrm>
            <a:off x="6813578" y="5113381"/>
            <a:ext cx="1896866" cy="830997"/>
          </a:xfrm>
          <a:prstGeom prst="rect">
            <a:avLst/>
          </a:prstGeom>
          <a:noFill/>
        </p:spPr>
        <p:txBody>
          <a:bodyPr wrap="none" rtlCol="0">
            <a:spAutoFit/>
          </a:bodyPr>
          <a:lstStyle/>
          <a:p>
            <a:r>
              <a:rPr lang="en-US" sz="2400" dirty="0"/>
              <a:t>Morse-</a:t>
            </a:r>
            <a:r>
              <a:rPr lang="en-US" sz="2400" dirty="0" err="1"/>
              <a:t>Smale</a:t>
            </a:r>
            <a:endParaRPr lang="en-US" sz="2400" dirty="0"/>
          </a:p>
          <a:p>
            <a:pPr algn="ctr"/>
            <a:r>
              <a:rPr lang="en-US" sz="2400" dirty="0"/>
              <a:t>Complex</a:t>
            </a:r>
          </a:p>
        </p:txBody>
      </p:sp>
      <p:sp>
        <p:nvSpPr>
          <p:cNvPr id="10" name="Slide Number Placeholder 1">
            <a:extLst>
              <a:ext uri="{FF2B5EF4-FFF2-40B4-BE49-F238E27FC236}">
                <a16:creationId xmlns:a16="http://schemas.microsoft.com/office/drawing/2014/main" id="{0514726B-6E73-455F-836F-694BD5BBBA12}"/>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10</a:t>
            </a:fld>
            <a:endParaRPr lang="en-US" dirty="0"/>
          </a:p>
        </p:txBody>
      </p:sp>
    </p:spTree>
    <p:extLst>
      <p:ext uri="{BB962C8B-B14F-4D97-AF65-F5344CB8AC3E}">
        <p14:creationId xmlns:p14="http://schemas.microsoft.com/office/powerpoint/2010/main" val="55483515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a:extLst>
              <a:ext uri="{FF2B5EF4-FFF2-40B4-BE49-F238E27FC236}">
                <a16:creationId xmlns:a16="http://schemas.microsoft.com/office/drawing/2014/main" id="{45F064BF-740B-491B-A9B4-3528A881C95C}"/>
              </a:ext>
            </a:extLst>
          </p:cNvPr>
          <p:cNvPicPr>
            <a:picLocks noChangeAspect="1"/>
          </p:cNvPicPr>
          <p:nvPr/>
        </p:nvPicPr>
        <p:blipFill>
          <a:blip r:embed="rId3"/>
          <a:stretch>
            <a:fillRect/>
          </a:stretch>
        </p:blipFill>
        <p:spPr>
          <a:xfrm>
            <a:off x="4705350" y="3305117"/>
            <a:ext cx="4356099" cy="3451283"/>
          </a:xfrm>
          <a:prstGeom prst="rect">
            <a:avLst/>
          </a:prstGeom>
        </p:spPr>
      </p:pic>
      <p:pic>
        <p:nvPicPr>
          <p:cNvPr id="8" name="Picture 7">
            <a:extLst>
              <a:ext uri="{FF2B5EF4-FFF2-40B4-BE49-F238E27FC236}">
                <a16:creationId xmlns:a16="http://schemas.microsoft.com/office/drawing/2014/main" id="{2EDC5619-9641-46AD-81F6-CA6271F03E11}"/>
              </a:ext>
            </a:extLst>
          </p:cNvPr>
          <p:cNvPicPr>
            <a:picLocks noChangeAspect="1"/>
          </p:cNvPicPr>
          <p:nvPr/>
        </p:nvPicPr>
        <p:blipFill>
          <a:blip r:embed="rId4"/>
          <a:stretch>
            <a:fillRect/>
          </a:stretch>
        </p:blipFill>
        <p:spPr>
          <a:xfrm>
            <a:off x="82551" y="3549650"/>
            <a:ext cx="4438382" cy="3206750"/>
          </a:xfrm>
          <a:prstGeom prst="rect">
            <a:avLst/>
          </a:prstGeom>
        </p:spPr>
      </p:pic>
      <p:sp>
        <p:nvSpPr>
          <p:cNvPr id="5" name="Title 1">
            <a:extLst>
              <a:ext uri="{FF2B5EF4-FFF2-40B4-BE49-F238E27FC236}">
                <a16:creationId xmlns:a16="http://schemas.microsoft.com/office/drawing/2014/main" id="{1D9FCE4A-6348-420A-86D8-AF746DC1C19F}"/>
              </a:ext>
            </a:extLst>
          </p:cNvPr>
          <p:cNvSpPr txBox="1">
            <a:spLocks/>
          </p:cNvSpPr>
          <p:nvPr/>
        </p:nvSpPr>
        <p:spPr>
          <a:xfrm>
            <a:off x="0" y="0"/>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sz="3800" dirty="0"/>
              <a:t>Saturating the </a:t>
            </a:r>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a:t>
            </a:r>
            <a:endParaRPr lang="en-US" sz="3800" dirty="0"/>
          </a:p>
        </p:txBody>
      </p:sp>
    </p:spTree>
    <p:extLst>
      <p:ext uri="{BB962C8B-B14F-4D97-AF65-F5344CB8AC3E}">
        <p14:creationId xmlns:p14="http://schemas.microsoft.com/office/powerpoint/2010/main" val="4212726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preferRelativeResize="0">
            <a:picLocks noChangeAspect="1" noChangeArrowheads="1"/>
          </p:cNvPicPr>
          <p:nvPr/>
        </p:nvPicPr>
        <p:blipFill>
          <a:blip r:embed="rId2" cstate="print"/>
          <a:srcRect/>
          <a:stretch>
            <a:fillRect/>
          </a:stretch>
        </p:blipFill>
        <p:spPr bwMode="auto">
          <a:xfrm>
            <a:off x="0" y="4448066"/>
            <a:ext cx="2752713" cy="2409934"/>
          </a:xfrm>
          <a:prstGeom prst="rect">
            <a:avLst/>
          </a:prstGeom>
          <a:noFill/>
          <a:ln w="9525">
            <a:noFill/>
            <a:miter lim="800000"/>
            <a:headEnd/>
            <a:tailEnd/>
          </a:ln>
        </p:spPr>
      </p:pic>
      <p:pic>
        <p:nvPicPr>
          <p:cNvPr id="7" name="Picture 5"/>
          <p:cNvPicPr preferRelativeResize="0">
            <a:picLocks noChangeAspect="1" noChangeArrowheads="1"/>
          </p:cNvPicPr>
          <p:nvPr/>
        </p:nvPicPr>
        <p:blipFill>
          <a:blip r:embed="rId3" cstate="print"/>
          <a:srcRect/>
          <a:stretch>
            <a:fillRect/>
          </a:stretch>
        </p:blipFill>
        <p:spPr bwMode="auto">
          <a:xfrm>
            <a:off x="1295400" y="5337043"/>
            <a:ext cx="533400" cy="507036"/>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5"/>
          <p:cNvPicPr preferRelativeResize="0">
            <a:picLocks noChangeAspect="1" noChangeArrowheads="1"/>
          </p:cNvPicPr>
          <p:nvPr/>
        </p:nvPicPr>
        <p:blipFill>
          <a:blip r:embed="rId3" cstate="print"/>
          <a:srcRect/>
          <a:stretch>
            <a:fillRect/>
          </a:stretch>
        </p:blipFill>
        <p:spPr bwMode="auto">
          <a:xfrm>
            <a:off x="3630168" y="2505456"/>
            <a:ext cx="3200400" cy="3042216"/>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lstStyle/>
          <a:p>
            <a:fld id="{275D382F-3FEB-49B7-AA8F-75D024147BE8}" type="slidenum">
              <a:rPr lang="en-US" smtClean="0"/>
              <a:pPr/>
              <a:t>11</a:t>
            </a:fld>
            <a:endParaRPr lang="en-US"/>
          </a:p>
        </p:txBody>
      </p:sp>
      <p:sp>
        <p:nvSpPr>
          <p:cNvPr id="9" name="Title 1">
            <a:extLst>
              <a:ext uri="{FF2B5EF4-FFF2-40B4-BE49-F238E27FC236}">
                <a16:creationId xmlns:a16="http://schemas.microsoft.com/office/drawing/2014/main" id="{ADCF5BB9-2720-4DD4-A689-5667405624C2}"/>
              </a:ext>
            </a:extLst>
          </p:cNvPr>
          <p:cNvSpPr>
            <a:spLocks noGrp="1"/>
          </p:cNvSpPr>
          <p:nvPr>
            <p:ph type="title"/>
          </p:nvPr>
        </p:nvSpPr>
        <p:spPr>
          <a:xfrm>
            <a:off x="0" y="0"/>
            <a:ext cx="9144000" cy="704851"/>
          </a:xfrm>
        </p:spPr>
        <p:txBody>
          <a:bodyPr>
            <a:normAutofit fontScale="90000"/>
          </a:bodyPr>
          <a:lstStyle/>
          <a:p>
            <a:r>
              <a:rPr lang="en-US" dirty="0"/>
              <a:t>Computing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6" presetClass="emph" presetSubtype="0" fill="hold" nodeType="withEffect">
                                  <p:stCondLst>
                                    <p:cond delay="0"/>
                                  </p:stCondLst>
                                  <p:childTnLst>
                                    <p:animScale>
                                      <p:cBhvr>
                                        <p:cTn id="9" dur="1000" fill="hold"/>
                                        <p:tgtEl>
                                          <p:spTgt spid="7"/>
                                        </p:tgtEl>
                                      </p:cBhvr>
                                      <p:by x="600000" y="600000"/>
                                    </p:animScale>
                                  </p:childTnLst>
                                </p:cTn>
                              </p:par>
                              <p:par>
                                <p:cTn id="10" presetID="56" presetClass="path" presetSubtype="0" accel="50000" decel="50000" fill="hold" nodeType="withEffect">
                                  <p:stCondLst>
                                    <p:cond delay="0"/>
                                  </p:stCondLst>
                                  <p:childTnLst>
                                    <p:animMotion origin="layout" path="M 0 -3.33333E-6 L 0.40208 -0.22569 " pathEditMode="relative" rAng="0" ptsTypes="AA">
                                      <p:cBhvr>
                                        <p:cTn id="11" dur="1000" fill="hold"/>
                                        <p:tgtEl>
                                          <p:spTgt spid="7"/>
                                        </p:tgtEl>
                                        <p:attrNameLst>
                                          <p:attrName>ppt_x</p:attrName>
                                          <p:attrName>ppt_y</p:attrName>
                                        </p:attrNameLst>
                                      </p:cBhvr>
                                      <p:rCtr x="20100" y="-11300"/>
                                    </p:animMotion>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preferRelativeResize="0">
            <a:picLocks noChangeAspect="1" noChangeArrowheads="1"/>
          </p:cNvPicPr>
          <p:nvPr/>
        </p:nvPicPr>
        <p:blipFill>
          <a:blip r:embed="rId2" cstate="print"/>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09617"/>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Traditionally:</a:t>
            </a:r>
          </a:p>
          <a:p>
            <a:pPr marL="628650" lvl="1" indent="-228600">
              <a:spcBef>
                <a:spcPct val="20000"/>
              </a:spcBef>
              <a:buFont typeface="+mj-lt"/>
              <a:buAutoNum type="arabicPeriod"/>
              <a:defRPr/>
            </a:pPr>
            <a:r>
              <a:rPr lang="en-US" sz="2400" dirty="0">
                <a:latin typeface="Arial" pitchFamily="34" charset="0"/>
                <a:cs typeface="Arial" pitchFamily="34" charset="0"/>
              </a:rPr>
              <a:t>b. Follow steepest </a:t>
            </a:r>
            <a:r>
              <a:rPr lang="en-US" sz="2400" dirty="0">
                <a:solidFill>
                  <a:schemeClr val="accent2"/>
                </a:solidFill>
                <a:latin typeface="Arial" pitchFamily="34" charset="0"/>
                <a:cs typeface="Arial" pitchFamily="34" charset="0"/>
              </a:rPr>
              <a:t>descent</a:t>
            </a:r>
            <a:r>
              <a:rPr lang="en-US" sz="2400" dirty="0">
                <a:latin typeface="Arial" pitchFamily="34" charset="0"/>
                <a:cs typeface="Arial" pitchFamily="34" charset="0"/>
              </a:rPr>
              <a:t> from each point in dataset</a:t>
            </a:r>
          </a:p>
          <a:p>
            <a:pPr marL="628650" lvl="1" indent="-228600">
              <a:spcBef>
                <a:spcPct val="20000"/>
              </a:spcBef>
              <a:buFont typeface="+mj-lt"/>
              <a:buAutoNum type="arabicPeriod"/>
              <a:defRPr/>
            </a:pPr>
            <a:r>
              <a:rPr lang="en-US" sz="2400" dirty="0">
                <a:latin typeface="Arial" pitchFamily="34" charset="0"/>
                <a:cs typeface="Arial" pitchFamily="34" charset="0"/>
              </a:rPr>
              <a:t>b. Color points based on minimum where flow halts</a:t>
            </a:r>
          </a:p>
        </p:txBody>
      </p:sp>
      <p:sp>
        <p:nvSpPr>
          <p:cNvPr id="13" name="Freeform 12"/>
          <p:cNvSpPr/>
          <p:nvPr/>
        </p:nvSpPr>
        <p:spPr>
          <a:xfrm>
            <a:off x="4233333" y="3460044"/>
            <a:ext cx="1219200" cy="1941689"/>
          </a:xfrm>
          <a:custGeom>
            <a:avLst/>
            <a:gdLst>
              <a:gd name="connsiteX0" fmla="*/ 1219200 w 1219200"/>
              <a:gd name="connsiteY0" fmla="*/ 28223 h 1941689"/>
              <a:gd name="connsiteX1" fmla="*/ 1058334 w 1219200"/>
              <a:gd name="connsiteY1" fmla="*/ 95956 h 1941689"/>
              <a:gd name="connsiteX2" fmla="*/ 524934 w 1219200"/>
              <a:gd name="connsiteY2" fmla="*/ 603956 h 1941689"/>
              <a:gd name="connsiteX3" fmla="*/ 50800 w 1219200"/>
              <a:gd name="connsiteY3" fmla="*/ 976489 h 1941689"/>
              <a:gd name="connsiteX4" fmla="*/ 220134 w 1219200"/>
              <a:gd name="connsiteY4" fmla="*/ 1941689 h 194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941689">
                <a:moveTo>
                  <a:pt x="1219200" y="28223"/>
                </a:moveTo>
                <a:cubicBezTo>
                  <a:pt x="1196622" y="14111"/>
                  <a:pt x="1174045" y="0"/>
                  <a:pt x="1058334" y="95956"/>
                </a:cubicBezTo>
                <a:cubicBezTo>
                  <a:pt x="942623" y="191912"/>
                  <a:pt x="692856" y="457201"/>
                  <a:pt x="524934" y="603956"/>
                </a:cubicBezTo>
                <a:cubicBezTo>
                  <a:pt x="357012" y="750711"/>
                  <a:pt x="101600" y="753534"/>
                  <a:pt x="50800" y="976489"/>
                </a:cubicBezTo>
                <a:cubicBezTo>
                  <a:pt x="0" y="1199444"/>
                  <a:pt x="174978" y="1780822"/>
                  <a:pt x="220134" y="1941689"/>
                </a:cubicBezTo>
              </a:path>
            </a:pathLst>
          </a:cu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944533" y="3429000"/>
            <a:ext cx="1069622" cy="2015067"/>
          </a:xfrm>
          <a:custGeom>
            <a:avLst/>
            <a:gdLst>
              <a:gd name="connsiteX0" fmla="*/ 609600 w 1069622"/>
              <a:gd name="connsiteY0" fmla="*/ 0 h 2015067"/>
              <a:gd name="connsiteX1" fmla="*/ 931334 w 1069622"/>
              <a:gd name="connsiteY1" fmla="*/ 668867 h 2015067"/>
              <a:gd name="connsiteX2" fmla="*/ 914400 w 1069622"/>
              <a:gd name="connsiteY2" fmla="*/ 1769533 h 2015067"/>
              <a:gd name="connsiteX3" fmla="*/ 0 w 1069622"/>
              <a:gd name="connsiteY3" fmla="*/ 2015067 h 2015067"/>
            </a:gdLst>
            <a:ahLst/>
            <a:cxnLst>
              <a:cxn ang="0">
                <a:pos x="connsiteX0" y="connsiteY0"/>
              </a:cxn>
              <a:cxn ang="0">
                <a:pos x="connsiteX1" y="connsiteY1"/>
              </a:cxn>
              <a:cxn ang="0">
                <a:pos x="connsiteX2" y="connsiteY2"/>
              </a:cxn>
              <a:cxn ang="0">
                <a:pos x="connsiteX3" y="connsiteY3"/>
              </a:cxn>
            </a:cxnLst>
            <a:rect l="l" t="t" r="r" b="b"/>
            <a:pathLst>
              <a:path w="1069622" h="2015067">
                <a:moveTo>
                  <a:pt x="609600" y="0"/>
                </a:moveTo>
                <a:cubicBezTo>
                  <a:pt x="745067" y="186972"/>
                  <a:pt x="880534" y="373945"/>
                  <a:pt x="931334" y="668867"/>
                </a:cubicBezTo>
                <a:cubicBezTo>
                  <a:pt x="982134" y="963789"/>
                  <a:pt x="1069622" y="1545166"/>
                  <a:pt x="914400" y="1769533"/>
                </a:cubicBezTo>
                <a:cubicBezTo>
                  <a:pt x="759178" y="1993900"/>
                  <a:pt x="103011" y="1982611"/>
                  <a:pt x="0" y="20150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3759200" y="3310467"/>
            <a:ext cx="1515533" cy="849489"/>
          </a:xfrm>
          <a:custGeom>
            <a:avLst/>
            <a:gdLst>
              <a:gd name="connsiteX0" fmla="*/ 1515533 w 1515533"/>
              <a:gd name="connsiteY0" fmla="*/ 0 h 849489"/>
              <a:gd name="connsiteX1" fmla="*/ 1202267 w 1515533"/>
              <a:gd name="connsiteY1" fmla="*/ 220133 h 849489"/>
              <a:gd name="connsiteX2" fmla="*/ 635000 w 1515533"/>
              <a:gd name="connsiteY2" fmla="*/ 762000 h 849489"/>
              <a:gd name="connsiteX3" fmla="*/ 0 w 1515533"/>
              <a:gd name="connsiteY3" fmla="*/ 745066 h 849489"/>
            </a:gdLst>
            <a:ahLst/>
            <a:cxnLst>
              <a:cxn ang="0">
                <a:pos x="connsiteX0" y="connsiteY0"/>
              </a:cxn>
              <a:cxn ang="0">
                <a:pos x="connsiteX1" y="connsiteY1"/>
              </a:cxn>
              <a:cxn ang="0">
                <a:pos x="connsiteX2" y="connsiteY2"/>
              </a:cxn>
              <a:cxn ang="0">
                <a:pos x="connsiteX3" y="connsiteY3"/>
              </a:cxn>
            </a:cxnLst>
            <a:rect l="l" t="t" r="r" b="b"/>
            <a:pathLst>
              <a:path w="1515533" h="849489">
                <a:moveTo>
                  <a:pt x="1515533" y="0"/>
                </a:moveTo>
                <a:cubicBezTo>
                  <a:pt x="1432277" y="46566"/>
                  <a:pt x="1349022" y="93133"/>
                  <a:pt x="1202267" y="220133"/>
                </a:cubicBezTo>
                <a:cubicBezTo>
                  <a:pt x="1055512" y="347133"/>
                  <a:pt x="835378" y="674511"/>
                  <a:pt x="635000" y="762000"/>
                </a:cubicBezTo>
                <a:cubicBezTo>
                  <a:pt x="434622" y="849489"/>
                  <a:pt x="79022" y="764822"/>
                  <a:pt x="0" y="745066"/>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3860800" y="2531533"/>
            <a:ext cx="976489" cy="1354667"/>
          </a:xfrm>
          <a:custGeom>
            <a:avLst/>
            <a:gdLst>
              <a:gd name="connsiteX0" fmla="*/ 922867 w 976489"/>
              <a:gd name="connsiteY0" fmla="*/ 0 h 1354667"/>
              <a:gd name="connsiteX1" fmla="*/ 914400 w 976489"/>
              <a:gd name="connsiteY1" fmla="*/ 863600 h 1354667"/>
              <a:gd name="connsiteX2" fmla="*/ 550333 w 976489"/>
              <a:gd name="connsiteY2" fmla="*/ 1134534 h 1354667"/>
              <a:gd name="connsiteX3" fmla="*/ 0 w 976489"/>
              <a:gd name="connsiteY3" fmla="*/ 1354667 h 1354667"/>
            </a:gdLst>
            <a:ahLst/>
            <a:cxnLst>
              <a:cxn ang="0">
                <a:pos x="connsiteX0" y="connsiteY0"/>
              </a:cxn>
              <a:cxn ang="0">
                <a:pos x="connsiteX1" y="connsiteY1"/>
              </a:cxn>
              <a:cxn ang="0">
                <a:pos x="connsiteX2" y="connsiteY2"/>
              </a:cxn>
              <a:cxn ang="0">
                <a:pos x="connsiteX3" y="connsiteY3"/>
              </a:cxn>
            </a:cxnLst>
            <a:rect l="l" t="t" r="r" b="b"/>
            <a:pathLst>
              <a:path w="976489" h="1354667">
                <a:moveTo>
                  <a:pt x="922867" y="0"/>
                </a:moveTo>
                <a:cubicBezTo>
                  <a:pt x="949678" y="337255"/>
                  <a:pt x="976489" y="674511"/>
                  <a:pt x="914400" y="863600"/>
                </a:cubicBezTo>
                <a:cubicBezTo>
                  <a:pt x="852311" y="1052689"/>
                  <a:pt x="702733" y="1052690"/>
                  <a:pt x="550333" y="1134534"/>
                </a:cubicBezTo>
                <a:cubicBezTo>
                  <a:pt x="397933" y="1216379"/>
                  <a:pt x="198966" y="1285523"/>
                  <a:pt x="0" y="13546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290733" y="2540000"/>
            <a:ext cx="482600" cy="922867"/>
          </a:xfrm>
          <a:custGeom>
            <a:avLst/>
            <a:gdLst>
              <a:gd name="connsiteX0" fmla="*/ 482600 w 482600"/>
              <a:gd name="connsiteY0" fmla="*/ 0 h 922867"/>
              <a:gd name="connsiteX1" fmla="*/ 296334 w 482600"/>
              <a:gd name="connsiteY1" fmla="*/ 592667 h 922867"/>
              <a:gd name="connsiteX2" fmla="*/ 0 w 482600"/>
              <a:gd name="connsiteY2" fmla="*/ 922867 h 922867"/>
            </a:gdLst>
            <a:ahLst/>
            <a:cxnLst>
              <a:cxn ang="0">
                <a:pos x="connsiteX0" y="connsiteY0"/>
              </a:cxn>
              <a:cxn ang="0">
                <a:pos x="connsiteX1" y="connsiteY1"/>
              </a:cxn>
              <a:cxn ang="0">
                <a:pos x="connsiteX2" y="connsiteY2"/>
              </a:cxn>
            </a:cxnLst>
            <a:rect l="l" t="t" r="r" b="b"/>
            <a:pathLst>
              <a:path w="482600" h="922867">
                <a:moveTo>
                  <a:pt x="482600" y="0"/>
                </a:moveTo>
                <a:cubicBezTo>
                  <a:pt x="429683" y="219428"/>
                  <a:pt x="376767" y="438856"/>
                  <a:pt x="296334" y="592667"/>
                </a:cubicBezTo>
                <a:cubicBezTo>
                  <a:pt x="215901" y="746478"/>
                  <a:pt x="107950" y="834672"/>
                  <a:pt x="0" y="9228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5054600" y="2531533"/>
            <a:ext cx="160867" cy="643467"/>
          </a:xfrm>
          <a:custGeom>
            <a:avLst/>
            <a:gdLst>
              <a:gd name="connsiteX0" fmla="*/ 8467 w 160867"/>
              <a:gd name="connsiteY0" fmla="*/ 0 h 643467"/>
              <a:gd name="connsiteX1" fmla="*/ 25400 w 160867"/>
              <a:gd name="connsiteY1" fmla="*/ 372534 h 643467"/>
              <a:gd name="connsiteX2" fmla="*/ 160867 w 160867"/>
              <a:gd name="connsiteY2" fmla="*/ 643467 h 643467"/>
            </a:gdLst>
            <a:ahLst/>
            <a:cxnLst>
              <a:cxn ang="0">
                <a:pos x="connsiteX0" y="connsiteY0"/>
              </a:cxn>
              <a:cxn ang="0">
                <a:pos x="connsiteX1" y="connsiteY1"/>
              </a:cxn>
              <a:cxn ang="0">
                <a:pos x="connsiteX2" y="connsiteY2"/>
              </a:cxn>
            </a:cxnLst>
            <a:rect l="l" t="t" r="r" b="b"/>
            <a:pathLst>
              <a:path w="160867" h="643467">
                <a:moveTo>
                  <a:pt x="8467" y="0"/>
                </a:moveTo>
                <a:cubicBezTo>
                  <a:pt x="4233" y="132645"/>
                  <a:pt x="0" y="265290"/>
                  <a:pt x="25400" y="372534"/>
                </a:cubicBezTo>
                <a:cubicBezTo>
                  <a:pt x="50800" y="479778"/>
                  <a:pt x="105833" y="561622"/>
                  <a:pt x="160867" y="6434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5765800" y="3323167"/>
            <a:ext cx="1027288" cy="1181100"/>
          </a:xfrm>
          <a:custGeom>
            <a:avLst/>
            <a:gdLst>
              <a:gd name="connsiteX0" fmla="*/ 0 w 1027288"/>
              <a:gd name="connsiteY0" fmla="*/ 38100 h 1181100"/>
              <a:gd name="connsiteX1" fmla="*/ 203200 w 1027288"/>
              <a:gd name="connsiteY1" fmla="*/ 114300 h 1181100"/>
              <a:gd name="connsiteX2" fmla="*/ 745067 w 1027288"/>
              <a:gd name="connsiteY2" fmla="*/ 723900 h 1181100"/>
              <a:gd name="connsiteX3" fmla="*/ 982133 w 1027288"/>
              <a:gd name="connsiteY3" fmla="*/ 935566 h 1181100"/>
              <a:gd name="connsiteX4" fmla="*/ 1016000 w 1027288"/>
              <a:gd name="connsiteY4" fmla="*/ 1181100 h 118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88" h="1181100">
                <a:moveTo>
                  <a:pt x="0" y="38100"/>
                </a:moveTo>
                <a:cubicBezTo>
                  <a:pt x="39511" y="19050"/>
                  <a:pt x="79022" y="0"/>
                  <a:pt x="203200" y="114300"/>
                </a:cubicBezTo>
                <a:cubicBezTo>
                  <a:pt x="327378" y="228600"/>
                  <a:pt x="615245" y="587023"/>
                  <a:pt x="745067" y="723900"/>
                </a:cubicBezTo>
                <a:cubicBezTo>
                  <a:pt x="874889" y="860777"/>
                  <a:pt x="936978" y="859366"/>
                  <a:pt x="982133" y="935566"/>
                </a:cubicBezTo>
                <a:cubicBezTo>
                  <a:pt x="1027288" y="1011766"/>
                  <a:pt x="1021644" y="1096433"/>
                  <a:pt x="1016000" y="1181100"/>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5173133" y="2540000"/>
            <a:ext cx="787400" cy="702733"/>
          </a:xfrm>
          <a:custGeom>
            <a:avLst/>
            <a:gdLst>
              <a:gd name="connsiteX0" fmla="*/ 0 w 787400"/>
              <a:gd name="connsiteY0" fmla="*/ 0 h 702733"/>
              <a:gd name="connsiteX1" fmla="*/ 169334 w 787400"/>
              <a:gd name="connsiteY1" fmla="*/ 101600 h 702733"/>
              <a:gd name="connsiteX2" fmla="*/ 431800 w 787400"/>
              <a:gd name="connsiteY2" fmla="*/ 448733 h 702733"/>
              <a:gd name="connsiteX3" fmla="*/ 787400 w 787400"/>
              <a:gd name="connsiteY3" fmla="*/ 702733 h 702733"/>
            </a:gdLst>
            <a:ahLst/>
            <a:cxnLst>
              <a:cxn ang="0">
                <a:pos x="connsiteX0" y="connsiteY0"/>
              </a:cxn>
              <a:cxn ang="0">
                <a:pos x="connsiteX1" y="connsiteY1"/>
              </a:cxn>
              <a:cxn ang="0">
                <a:pos x="connsiteX2" y="connsiteY2"/>
              </a:cxn>
              <a:cxn ang="0">
                <a:pos x="connsiteX3" y="connsiteY3"/>
              </a:cxn>
            </a:cxnLst>
            <a:rect l="l" t="t" r="r" b="b"/>
            <a:pathLst>
              <a:path w="787400" h="702733">
                <a:moveTo>
                  <a:pt x="0" y="0"/>
                </a:moveTo>
                <a:cubicBezTo>
                  <a:pt x="48683" y="13405"/>
                  <a:pt x="97367" y="26811"/>
                  <a:pt x="169334" y="101600"/>
                </a:cubicBezTo>
                <a:cubicBezTo>
                  <a:pt x="241301" y="176389"/>
                  <a:pt x="328789" y="348544"/>
                  <a:pt x="431800" y="448733"/>
                </a:cubicBezTo>
                <a:cubicBezTo>
                  <a:pt x="534811" y="548922"/>
                  <a:pt x="661105" y="625827"/>
                  <a:pt x="787400" y="702733"/>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p:cNvCxnSpPr/>
          <p:nvPr/>
        </p:nvCxnSpPr>
        <p:spPr>
          <a:xfrm flipH="1">
            <a:off x="6019800" y="2514600"/>
            <a:ext cx="76200" cy="68580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4" name="Freeform 33"/>
          <p:cNvSpPr/>
          <p:nvPr/>
        </p:nvSpPr>
        <p:spPr>
          <a:xfrm>
            <a:off x="5774267" y="3420533"/>
            <a:ext cx="965200" cy="2040467"/>
          </a:xfrm>
          <a:custGeom>
            <a:avLst/>
            <a:gdLst>
              <a:gd name="connsiteX0" fmla="*/ 0 w 965200"/>
              <a:gd name="connsiteY0" fmla="*/ 0 h 2040467"/>
              <a:gd name="connsiteX1" fmla="*/ 152400 w 965200"/>
              <a:gd name="connsiteY1" fmla="*/ 203200 h 2040467"/>
              <a:gd name="connsiteX2" fmla="*/ 423333 w 965200"/>
              <a:gd name="connsiteY2" fmla="*/ 804334 h 2040467"/>
              <a:gd name="connsiteX3" fmla="*/ 491066 w 965200"/>
              <a:gd name="connsiteY3" fmla="*/ 1549400 h 2040467"/>
              <a:gd name="connsiteX4" fmla="*/ 558800 w 965200"/>
              <a:gd name="connsiteY4" fmla="*/ 1794934 h 2040467"/>
              <a:gd name="connsiteX5" fmla="*/ 965200 w 965200"/>
              <a:gd name="connsiteY5" fmla="*/ 2040467 h 20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200" h="2040467">
                <a:moveTo>
                  <a:pt x="0" y="0"/>
                </a:moveTo>
                <a:cubicBezTo>
                  <a:pt x="40922" y="34572"/>
                  <a:pt x="81845" y="69144"/>
                  <a:pt x="152400" y="203200"/>
                </a:cubicBezTo>
                <a:cubicBezTo>
                  <a:pt x="222955" y="337256"/>
                  <a:pt x="366889" y="579967"/>
                  <a:pt x="423333" y="804334"/>
                </a:cubicBezTo>
                <a:cubicBezTo>
                  <a:pt x="479777" y="1028701"/>
                  <a:pt x="468488" y="1384300"/>
                  <a:pt x="491066" y="1549400"/>
                </a:cubicBezTo>
                <a:cubicBezTo>
                  <a:pt x="513644" y="1714500"/>
                  <a:pt x="479778" y="1713090"/>
                  <a:pt x="558800" y="1794934"/>
                </a:cubicBezTo>
                <a:cubicBezTo>
                  <a:pt x="637822" y="1876779"/>
                  <a:pt x="801511" y="1958623"/>
                  <a:pt x="965200" y="20404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Freeform 34"/>
          <p:cNvSpPr/>
          <p:nvPr/>
        </p:nvSpPr>
        <p:spPr>
          <a:xfrm>
            <a:off x="4690533" y="3451578"/>
            <a:ext cx="804334" cy="1984022"/>
          </a:xfrm>
          <a:custGeom>
            <a:avLst/>
            <a:gdLst>
              <a:gd name="connsiteX0" fmla="*/ 804334 w 804334"/>
              <a:gd name="connsiteY0" fmla="*/ 2822 h 1984022"/>
              <a:gd name="connsiteX1" fmla="*/ 668867 w 804334"/>
              <a:gd name="connsiteY1" fmla="*/ 189089 h 1984022"/>
              <a:gd name="connsiteX2" fmla="*/ 448734 w 804334"/>
              <a:gd name="connsiteY2" fmla="*/ 1137355 h 1984022"/>
              <a:gd name="connsiteX3" fmla="*/ 0 w 804334"/>
              <a:gd name="connsiteY3" fmla="*/ 1984022 h 1984022"/>
            </a:gdLst>
            <a:ahLst/>
            <a:cxnLst>
              <a:cxn ang="0">
                <a:pos x="connsiteX0" y="connsiteY0"/>
              </a:cxn>
              <a:cxn ang="0">
                <a:pos x="connsiteX1" y="connsiteY1"/>
              </a:cxn>
              <a:cxn ang="0">
                <a:pos x="connsiteX2" y="connsiteY2"/>
              </a:cxn>
              <a:cxn ang="0">
                <a:pos x="connsiteX3" y="connsiteY3"/>
              </a:cxn>
            </a:cxnLst>
            <a:rect l="l" t="t" r="r" b="b"/>
            <a:pathLst>
              <a:path w="804334" h="1984022">
                <a:moveTo>
                  <a:pt x="804334" y="2822"/>
                </a:moveTo>
                <a:cubicBezTo>
                  <a:pt x="766234" y="1411"/>
                  <a:pt x="728134" y="0"/>
                  <a:pt x="668867" y="189089"/>
                </a:cubicBezTo>
                <a:cubicBezTo>
                  <a:pt x="609600" y="378178"/>
                  <a:pt x="560212" y="838200"/>
                  <a:pt x="448734" y="1137355"/>
                </a:cubicBezTo>
                <a:cubicBezTo>
                  <a:pt x="337256" y="1436510"/>
                  <a:pt x="74789" y="1845733"/>
                  <a:pt x="0" y="1984022"/>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Freeform 35"/>
          <p:cNvSpPr/>
          <p:nvPr/>
        </p:nvSpPr>
        <p:spPr>
          <a:xfrm>
            <a:off x="5825067" y="3385255"/>
            <a:ext cx="956733" cy="1737078"/>
          </a:xfrm>
          <a:custGeom>
            <a:avLst/>
            <a:gdLst>
              <a:gd name="connsiteX0" fmla="*/ 0 w 956733"/>
              <a:gd name="connsiteY0" fmla="*/ 9878 h 1737078"/>
              <a:gd name="connsiteX1" fmla="*/ 135466 w 956733"/>
              <a:gd name="connsiteY1" fmla="*/ 111478 h 1737078"/>
              <a:gd name="connsiteX2" fmla="*/ 508000 w 956733"/>
              <a:gd name="connsiteY2" fmla="*/ 678745 h 1737078"/>
              <a:gd name="connsiteX3" fmla="*/ 668866 w 956733"/>
              <a:gd name="connsiteY3" fmla="*/ 1169812 h 1737078"/>
              <a:gd name="connsiteX4" fmla="*/ 956733 w 956733"/>
              <a:gd name="connsiteY4" fmla="*/ 1737078 h 1737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733" h="1737078">
                <a:moveTo>
                  <a:pt x="0" y="9878"/>
                </a:moveTo>
                <a:cubicBezTo>
                  <a:pt x="25399" y="4939"/>
                  <a:pt x="50799" y="0"/>
                  <a:pt x="135466" y="111478"/>
                </a:cubicBezTo>
                <a:cubicBezTo>
                  <a:pt x="220133" y="222956"/>
                  <a:pt x="419100" y="502356"/>
                  <a:pt x="508000" y="678745"/>
                </a:cubicBezTo>
                <a:cubicBezTo>
                  <a:pt x="596900" y="855134"/>
                  <a:pt x="594077" y="993423"/>
                  <a:pt x="668866" y="1169812"/>
                </a:cubicBezTo>
                <a:cubicBezTo>
                  <a:pt x="743655" y="1346201"/>
                  <a:pt x="850194" y="1541639"/>
                  <a:pt x="956733" y="1737078"/>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Freeform 36"/>
          <p:cNvSpPr/>
          <p:nvPr/>
        </p:nvSpPr>
        <p:spPr>
          <a:xfrm>
            <a:off x="3733800" y="2531533"/>
            <a:ext cx="124178" cy="1244600"/>
          </a:xfrm>
          <a:custGeom>
            <a:avLst/>
            <a:gdLst>
              <a:gd name="connsiteX0" fmla="*/ 84667 w 124178"/>
              <a:gd name="connsiteY0" fmla="*/ 0 h 1244600"/>
              <a:gd name="connsiteX1" fmla="*/ 110067 w 124178"/>
              <a:gd name="connsiteY1" fmla="*/ 778934 h 1244600"/>
              <a:gd name="connsiteX2" fmla="*/ 0 w 124178"/>
              <a:gd name="connsiteY2" fmla="*/ 1244600 h 1244600"/>
            </a:gdLst>
            <a:ahLst/>
            <a:cxnLst>
              <a:cxn ang="0">
                <a:pos x="connsiteX0" y="connsiteY0"/>
              </a:cxn>
              <a:cxn ang="0">
                <a:pos x="connsiteX1" y="connsiteY1"/>
              </a:cxn>
              <a:cxn ang="0">
                <a:pos x="connsiteX2" y="connsiteY2"/>
              </a:cxn>
            </a:cxnLst>
            <a:rect l="l" t="t" r="r" b="b"/>
            <a:pathLst>
              <a:path w="124178" h="1244600">
                <a:moveTo>
                  <a:pt x="84667" y="0"/>
                </a:moveTo>
                <a:cubicBezTo>
                  <a:pt x="104422" y="285750"/>
                  <a:pt x="124178" y="571501"/>
                  <a:pt x="110067" y="778934"/>
                </a:cubicBezTo>
                <a:cubicBezTo>
                  <a:pt x="95956" y="986367"/>
                  <a:pt x="47978" y="1115483"/>
                  <a:pt x="0" y="1244600"/>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lide Number Placeholder 26"/>
          <p:cNvSpPr>
            <a:spLocks noGrp="1"/>
          </p:cNvSpPr>
          <p:nvPr>
            <p:ph type="sldNum" sz="quarter" idx="12"/>
          </p:nvPr>
        </p:nvSpPr>
        <p:spPr/>
        <p:txBody>
          <a:bodyPr/>
          <a:lstStyle/>
          <a:p>
            <a:fld id="{275D382F-3FEB-49B7-AA8F-75D024147BE8}" type="slidenum">
              <a:rPr lang="en-US" smtClean="0"/>
              <a:pPr/>
              <a:t>12</a:t>
            </a:fld>
            <a:endParaRPr lang="en-US"/>
          </a:p>
        </p:txBody>
      </p:sp>
      <p:sp>
        <p:nvSpPr>
          <p:cNvPr id="29" name="Title 1">
            <a:extLst>
              <a:ext uri="{FF2B5EF4-FFF2-40B4-BE49-F238E27FC236}">
                <a16:creationId xmlns:a16="http://schemas.microsoft.com/office/drawing/2014/main" id="{4EF36C6D-3311-4A5D-8268-3208223203F2}"/>
              </a:ext>
            </a:extLst>
          </p:cNvPr>
          <p:cNvSpPr>
            <a:spLocks noGrp="1"/>
          </p:cNvSpPr>
          <p:nvPr>
            <p:ph type="title"/>
          </p:nvPr>
        </p:nvSpPr>
        <p:spPr>
          <a:xfrm>
            <a:off x="0" y="0"/>
            <a:ext cx="9144000" cy="704851"/>
          </a:xfrm>
        </p:spPr>
        <p:txBody>
          <a:bodyPr>
            <a:normAutofit fontScale="90000"/>
          </a:bodyPr>
          <a:lstStyle/>
          <a:p>
            <a:r>
              <a:rPr lang="en-US" dirty="0"/>
              <a:t>Computing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500"/>
                                        <p:tgtEl>
                                          <p:spTgt spid="13"/>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500"/>
                                        <p:tgtEl>
                                          <p:spTgt spid="24"/>
                                        </p:tgtEl>
                                      </p:cBhvr>
                                    </p:animEffect>
                                  </p:childTnLst>
                                </p:cTn>
                              </p:par>
                              <p:par>
                                <p:cTn id="31" presetID="22" presetClass="entr" presetSubtype="1"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up)">
                                      <p:cBhvr>
                                        <p:cTn id="33" dur="500"/>
                                        <p:tgtEl>
                                          <p:spTgt spid="2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500"/>
                                        <p:tgtEl>
                                          <p:spTgt spid="21"/>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right)">
                                      <p:cBhvr>
                                        <p:cTn id="39" dur="500"/>
                                        <p:tgtEl>
                                          <p:spTgt spid="20"/>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right)">
                                      <p:cBhvr>
                                        <p:cTn id="42" dur="500"/>
                                        <p:tgtEl>
                                          <p:spTgt spid="1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up)">
                                      <p:cBhvr>
                                        <p:cTn id="45" dur="500"/>
                                        <p:tgtEl>
                                          <p:spTgt spid="36"/>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up)">
                                      <p:cBhvr>
                                        <p:cTn id="4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3" grpId="0" animBg="1"/>
      <p:bldP spid="15" grpId="0" animBg="1"/>
      <p:bldP spid="19" grpId="0" animBg="1"/>
      <p:bldP spid="20" grpId="0" animBg="1"/>
      <p:bldP spid="21" grpId="0" animBg="1"/>
      <p:bldP spid="22" grpId="0" animBg="1"/>
      <p:bldP spid="23" grpId="0" animBg="1"/>
      <p:bldP spid="24" grpId="0" animBg="1"/>
      <p:bldP spid="34" grpId="0" animBg="1"/>
      <p:bldP spid="35" grpId="0" animBg="1"/>
      <p:bldP spid="36" grpId="0" animBg="1"/>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preferRelativeResize="0">
            <a:picLocks noChangeAspect="1" noChangeArrowheads="1"/>
          </p:cNvPicPr>
          <p:nvPr/>
        </p:nvPicPr>
        <p:blipFill>
          <a:blip r:embed="rId2" cstate="print"/>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grpSp>
        <p:nvGrpSpPr>
          <p:cNvPr id="29" name="Group 28"/>
          <p:cNvGrpSpPr/>
          <p:nvPr/>
        </p:nvGrpSpPr>
        <p:grpSpPr>
          <a:xfrm>
            <a:off x="3657600" y="2590800"/>
            <a:ext cx="3124200" cy="2743200"/>
            <a:chOff x="3657600" y="2590800"/>
            <a:chExt cx="3124200" cy="2743200"/>
          </a:xfrm>
        </p:grpSpPr>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Slide Number Placeholder 32"/>
          <p:cNvSpPr>
            <a:spLocks noGrp="1"/>
          </p:cNvSpPr>
          <p:nvPr>
            <p:ph type="sldNum" sz="quarter" idx="12"/>
          </p:nvPr>
        </p:nvSpPr>
        <p:spPr/>
        <p:txBody>
          <a:bodyPr/>
          <a:lstStyle/>
          <a:p>
            <a:fld id="{275D382F-3FEB-49B7-AA8F-75D024147BE8}" type="slidenum">
              <a:rPr lang="en-US" smtClean="0"/>
              <a:pPr/>
              <a:t>13</a:t>
            </a:fld>
            <a:endParaRPr lang="en-US"/>
          </a:p>
        </p:txBody>
      </p:sp>
      <p:sp>
        <p:nvSpPr>
          <p:cNvPr id="36" name="Title 1">
            <a:extLst>
              <a:ext uri="{FF2B5EF4-FFF2-40B4-BE49-F238E27FC236}">
                <a16:creationId xmlns:a16="http://schemas.microsoft.com/office/drawing/2014/main" id="{248FDA4E-383D-429D-911E-577EE2BC50AD}"/>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xit" presetSubtype="0" fill="hold" nodeType="afterEffect">
                                  <p:stCondLst>
                                    <p:cond delay="0"/>
                                  </p:stCondLst>
                                  <p:childTnLst>
                                    <p:animEffect transition="out" filter="fade">
                                      <p:cBhvr>
                                        <p:cTn id="13" dur="500"/>
                                        <p:tgtEl>
                                          <p:spTgt spid="25"/>
                                        </p:tgtEl>
                                      </p:cBhvr>
                                    </p:animEffect>
                                    <p:set>
                                      <p:cBhvr>
                                        <p:cTn id="1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preferRelativeResize="0">
            <a:picLocks noChangeAspect="1" noChangeArrowheads="1"/>
          </p:cNvPicPr>
          <p:nvPr/>
        </p:nvPicPr>
        <p:blipFill>
          <a:blip r:embed="rId2" cstate="print"/>
          <a:srcRect/>
          <a:stretch>
            <a:fillRect/>
          </a:stretch>
        </p:blipFill>
        <p:spPr bwMode="auto">
          <a:xfrm>
            <a:off x="0" y="4448066"/>
            <a:ext cx="2752713" cy="2409934"/>
          </a:xfrm>
          <a:prstGeom prst="rect">
            <a:avLst/>
          </a:prstGeom>
          <a:noFill/>
          <a:ln w="9525">
            <a:noFill/>
            <a:miter lim="800000"/>
            <a:headEnd/>
            <a:tailEnd/>
          </a:ln>
        </p:spPr>
      </p:pic>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31" idx="0"/>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31" idx="6"/>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27" idx="2"/>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4"/>
            <a:endCxn id="32" idx="0"/>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396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 idx="1"/>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 idx="3"/>
            <a:endCxn id="34" idx="5"/>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 idx="6"/>
            <a:endCxn id="15" idx="3"/>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3"/>
            <a:endCxn id="30" idx="0"/>
          </p:cNvCxnSpPr>
          <p:nvPr/>
        </p:nvCxnSpPr>
        <p:spPr>
          <a:xfrm flipH="1">
            <a:off x="5181600" y="4321082"/>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 idx="2"/>
            <a:endCxn id="8" idx="6"/>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22" idx="6"/>
            <a:endCxn id="23" idx="2"/>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 idx="1"/>
            <a:endCxn id="23" idx="4"/>
          </p:cNvCxnSpPr>
          <p:nvPr/>
        </p:nvCxnSpPr>
        <p:spPr>
          <a:xfrm flipH="1" flipV="1">
            <a:off x="5257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7" idx="4"/>
            <a:endCxn id="23" idx="0"/>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27" idx="0"/>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24" idx="3"/>
            <a:endCxn id="23" idx="6"/>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24" idx="5"/>
            <a:endCxn id="9" idx="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24" idx="6"/>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24" idx="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27" idx="7"/>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sp>
        <p:nvSpPr>
          <p:cNvPr id="62" name="Slide Number Placeholder 61"/>
          <p:cNvSpPr>
            <a:spLocks noGrp="1"/>
          </p:cNvSpPr>
          <p:nvPr>
            <p:ph type="sldNum" sz="quarter" idx="12"/>
          </p:nvPr>
        </p:nvSpPr>
        <p:spPr/>
        <p:txBody>
          <a:bodyPr/>
          <a:lstStyle/>
          <a:p>
            <a:fld id="{275D382F-3FEB-49B7-AA8F-75D024147BE8}" type="slidenum">
              <a:rPr lang="en-US" smtClean="0"/>
              <a:pPr/>
              <a:t>14</a:t>
            </a:fld>
            <a:endParaRPr lang="en-US"/>
          </a:p>
        </p:txBody>
      </p:sp>
      <p:sp>
        <p:nvSpPr>
          <p:cNvPr id="64" name="Title 1">
            <a:extLst>
              <a:ext uri="{FF2B5EF4-FFF2-40B4-BE49-F238E27FC236}">
                <a16:creationId xmlns:a16="http://schemas.microsoft.com/office/drawing/2014/main" id="{05DF6E0C-F7A3-47BB-BF19-42AF1F64CD76}"/>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fade">
                                      <p:cBhvr>
                                        <p:cTn id="10" dur="500"/>
                                        <p:tgtEl>
                                          <p:spTgt spid="136"/>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0" presetClass="entr" presetSubtype="0" fill="hold" nodeType="with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fade">
                                      <p:cBhvr>
                                        <p:cTn id="16" dur="500"/>
                                        <p:tgtEl>
                                          <p:spTgt spid="151"/>
                                        </p:tgtEl>
                                      </p:cBhvr>
                                    </p:animEffect>
                                  </p:childTnLst>
                                </p:cTn>
                              </p:par>
                              <p:par>
                                <p:cTn id="17" presetID="10" presetClass="entr" presetSubtype="0"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par>
                                <p:cTn id="20" presetID="10" presetClass="entr" presetSubtype="0" fill="hold"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par>
                                <p:cTn id="23" presetID="10"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par>
                                <p:cTn id="50" presetID="10" presetClass="entr" presetSubtype="0" fill="hold"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500"/>
                                        <p:tgtEl>
                                          <p:spTgt spid="78"/>
                                        </p:tgtEl>
                                      </p:cBhvr>
                                    </p:animEffect>
                                  </p:childTnLst>
                                </p:cTn>
                              </p:par>
                              <p:par>
                                <p:cTn id="56" presetID="10" presetClass="entr" presetSubtype="0" fill="hold"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par>
                                <p:cTn id="59" presetID="10"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10" presetClass="entr" presetSubtype="0" fill="hold"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500"/>
                                        <p:tgtEl>
                                          <p:spTgt spid="84"/>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nodeType="with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nodeType="with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fade">
                                      <p:cBhvr>
                                        <p:cTn id="73" dur="500"/>
                                        <p:tgtEl>
                                          <p:spTgt spid="93"/>
                                        </p:tgtEl>
                                      </p:cBhvr>
                                    </p:animEffect>
                                  </p:childTnLst>
                                </p:cTn>
                              </p:par>
                              <p:par>
                                <p:cTn id="74" presetID="10" presetClass="entr" presetSubtype="0" fill="hold" nodeType="with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500"/>
                                        <p:tgtEl>
                                          <p:spTgt spid="99"/>
                                        </p:tgtEl>
                                      </p:cBhvr>
                                    </p:animEffect>
                                  </p:childTnLst>
                                </p:cTn>
                              </p:par>
                              <p:par>
                                <p:cTn id="77" presetID="10" presetClass="entr" presetSubtype="0" fill="hold" nodeType="withEffect">
                                  <p:stCondLst>
                                    <p:cond delay="0"/>
                                  </p:stCondLst>
                                  <p:childTnLst>
                                    <p:set>
                                      <p:cBhvr>
                                        <p:cTn id="78" dur="1" fill="hold">
                                          <p:stCondLst>
                                            <p:cond delay="0"/>
                                          </p:stCondLst>
                                        </p:cTn>
                                        <p:tgtEl>
                                          <p:spTgt spid="121"/>
                                        </p:tgtEl>
                                        <p:attrNameLst>
                                          <p:attrName>style.visibility</p:attrName>
                                        </p:attrNameLst>
                                      </p:cBhvr>
                                      <p:to>
                                        <p:strVal val="visible"/>
                                      </p:to>
                                    </p:set>
                                    <p:animEffect transition="in" filter="fade">
                                      <p:cBhvr>
                                        <p:cTn id="79" dur="500"/>
                                        <p:tgtEl>
                                          <p:spTgt spid="121"/>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par>
                                <p:cTn id="83" presetID="10" presetClass="entr" presetSubtype="0" fill="hold" nodeType="withEffect">
                                  <p:stCondLst>
                                    <p:cond delay="0"/>
                                  </p:stCondLst>
                                  <p:childTnLst>
                                    <p:set>
                                      <p:cBhvr>
                                        <p:cTn id="84" dur="1" fill="hold">
                                          <p:stCondLst>
                                            <p:cond delay="0"/>
                                          </p:stCondLst>
                                        </p:cTn>
                                        <p:tgtEl>
                                          <p:spTgt spid="118"/>
                                        </p:tgtEl>
                                        <p:attrNameLst>
                                          <p:attrName>style.visibility</p:attrName>
                                        </p:attrNameLst>
                                      </p:cBhvr>
                                      <p:to>
                                        <p:strVal val="visible"/>
                                      </p:to>
                                    </p:set>
                                    <p:animEffect transition="in" filter="fade">
                                      <p:cBhvr>
                                        <p:cTn id="85" dur="500"/>
                                        <p:tgtEl>
                                          <p:spTgt spid="118"/>
                                        </p:tgtEl>
                                      </p:cBhvr>
                                    </p:animEffect>
                                  </p:childTnLst>
                                </p:cTn>
                              </p:par>
                              <p:par>
                                <p:cTn id="86" presetID="10" presetClass="entr" presetSubtype="0" fill="hold" nodeType="withEffect">
                                  <p:stCondLst>
                                    <p:cond delay="0"/>
                                  </p:stCondLst>
                                  <p:childTnLst>
                                    <p:set>
                                      <p:cBhvr>
                                        <p:cTn id="87" dur="1" fill="hold">
                                          <p:stCondLst>
                                            <p:cond delay="0"/>
                                          </p:stCondLst>
                                        </p:cTn>
                                        <p:tgtEl>
                                          <p:spTgt spid="125"/>
                                        </p:tgtEl>
                                        <p:attrNameLst>
                                          <p:attrName>style.visibility</p:attrName>
                                        </p:attrNameLst>
                                      </p:cBhvr>
                                      <p:to>
                                        <p:strVal val="visible"/>
                                      </p:to>
                                    </p:set>
                                    <p:animEffect transition="in" filter="fade">
                                      <p:cBhvr>
                                        <p:cTn id="88" dur="500"/>
                                        <p:tgtEl>
                                          <p:spTgt spid="125"/>
                                        </p:tgtEl>
                                      </p:cBhvr>
                                    </p:animEffect>
                                  </p:childTnLst>
                                </p:cTn>
                              </p:par>
                              <p:par>
                                <p:cTn id="89" presetID="10" presetClass="entr" presetSubtype="0" fill="hold" nodeType="withEffect">
                                  <p:stCondLst>
                                    <p:cond delay="0"/>
                                  </p:stCondLst>
                                  <p:childTnLst>
                                    <p:set>
                                      <p:cBhvr>
                                        <p:cTn id="90" dur="1" fill="hold">
                                          <p:stCondLst>
                                            <p:cond delay="0"/>
                                          </p:stCondLst>
                                        </p:cTn>
                                        <p:tgtEl>
                                          <p:spTgt spid="132"/>
                                        </p:tgtEl>
                                        <p:attrNameLst>
                                          <p:attrName>style.visibility</p:attrName>
                                        </p:attrNameLst>
                                      </p:cBhvr>
                                      <p:to>
                                        <p:strVal val="visible"/>
                                      </p:to>
                                    </p:set>
                                    <p:animEffect transition="in" filter="fade">
                                      <p:cBhvr>
                                        <p:cTn id="91" dur="500"/>
                                        <p:tgtEl>
                                          <p:spTgt spid="132"/>
                                        </p:tgtEl>
                                      </p:cBhvr>
                                    </p:animEffect>
                                  </p:childTnLst>
                                </p:cTn>
                              </p:par>
                              <p:par>
                                <p:cTn id="92" presetID="10" presetClass="entr" presetSubtype="0" fill="hold" nodeType="withEffect">
                                  <p:stCondLst>
                                    <p:cond delay="0"/>
                                  </p:stCondLst>
                                  <p:childTnLst>
                                    <p:set>
                                      <p:cBhvr>
                                        <p:cTn id="93" dur="1" fill="hold">
                                          <p:stCondLst>
                                            <p:cond delay="0"/>
                                          </p:stCondLst>
                                        </p:cTn>
                                        <p:tgtEl>
                                          <p:spTgt spid="142"/>
                                        </p:tgtEl>
                                        <p:attrNameLst>
                                          <p:attrName>style.visibility</p:attrName>
                                        </p:attrNameLst>
                                      </p:cBhvr>
                                      <p:to>
                                        <p:strVal val="visible"/>
                                      </p:to>
                                    </p:set>
                                    <p:animEffect transition="in" filter="fade">
                                      <p:cBhvr>
                                        <p:cTn id="94" dur="500"/>
                                        <p:tgtEl>
                                          <p:spTgt spid="142"/>
                                        </p:tgtEl>
                                      </p:cBhvr>
                                    </p:animEffect>
                                  </p:childTnLst>
                                </p:cTn>
                              </p:par>
                              <p:par>
                                <p:cTn id="95" presetID="10" presetClass="entr" presetSubtype="0" fill="hold" nodeType="withEffect">
                                  <p:stCondLst>
                                    <p:cond delay="0"/>
                                  </p:stCondLst>
                                  <p:childTnLst>
                                    <p:set>
                                      <p:cBhvr>
                                        <p:cTn id="96" dur="1" fill="hold">
                                          <p:stCondLst>
                                            <p:cond delay="0"/>
                                          </p:stCondLst>
                                        </p:cTn>
                                        <p:tgtEl>
                                          <p:spTgt spid="145"/>
                                        </p:tgtEl>
                                        <p:attrNameLst>
                                          <p:attrName>style.visibility</p:attrName>
                                        </p:attrNameLst>
                                      </p:cBhvr>
                                      <p:to>
                                        <p:strVal val="visible"/>
                                      </p:to>
                                    </p:set>
                                    <p:animEffect transition="in" filter="fade">
                                      <p:cBhvr>
                                        <p:cTn id="97" dur="500"/>
                                        <p:tgtEl>
                                          <p:spTgt spid="145"/>
                                        </p:tgtEl>
                                      </p:cBhvr>
                                    </p:animEffect>
                                  </p:childTnLst>
                                </p:cTn>
                              </p:par>
                              <p:par>
                                <p:cTn id="98" presetID="10" presetClass="entr" presetSubtype="0" fill="hold" nodeType="withEffect">
                                  <p:stCondLst>
                                    <p:cond delay="0"/>
                                  </p:stCondLst>
                                  <p:childTnLst>
                                    <p:set>
                                      <p:cBhvr>
                                        <p:cTn id="99" dur="1" fill="hold">
                                          <p:stCondLst>
                                            <p:cond delay="0"/>
                                          </p:stCondLst>
                                        </p:cTn>
                                        <p:tgtEl>
                                          <p:spTgt spid="148"/>
                                        </p:tgtEl>
                                        <p:attrNameLst>
                                          <p:attrName>style.visibility</p:attrName>
                                        </p:attrNameLst>
                                      </p:cBhvr>
                                      <p:to>
                                        <p:strVal val="visible"/>
                                      </p:to>
                                    </p:set>
                                    <p:animEffect transition="in" filter="fade">
                                      <p:cBhvr>
                                        <p:cTn id="100" dur="500"/>
                                        <p:tgtEl>
                                          <p:spTgt spid="148"/>
                                        </p:tgtEl>
                                      </p:cBhvr>
                                    </p:animEffect>
                                  </p:childTnLst>
                                </p:cTn>
                              </p:par>
                              <p:par>
                                <p:cTn id="101" presetID="10" presetClass="entr" presetSubtype="0" fill="hold"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500"/>
                                        <p:tgtEl>
                                          <p:spTgt spid="155"/>
                                        </p:tgtEl>
                                      </p:cBhvr>
                                    </p:animEffect>
                                  </p:childTnLst>
                                </p:cTn>
                              </p:par>
                              <p:par>
                                <p:cTn id="104" presetID="10" presetClass="entr" presetSubtype="0" fill="hold" nodeType="withEffect">
                                  <p:stCondLst>
                                    <p:cond delay="0"/>
                                  </p:stCondLst>
                                  <p:childTnLst>
                                    <p:set>
                                      <p:cBhvr>
                                        <p:cTn id="105" dur="1" fill="hold">
                                          <p:stCondLst>
                                            <p:cond delay="0"/>
                                          </p:stCondLst>
                                        </p:cTn>
                                        <p:tgtEl>
                                          <p:spTgt spid="105"/>
                                        </p:tgtEl>
                                        <p:attrNameLst>
                                          <p:attrName>style.visibility</p:attrName>
                                        </p:attrNameLst>
                                      </p:cBhvr>
                                      <p:to>
                                        <p:strVal val="visible"/>
                                      </p:to>
                                    </p:set>
                                    <p:animEffect transition="in" filter="fade">
                                      <p:cBhvr>
                                        <p:cTn id="106" dur="500"/>
                                        <p:tgtEl>
                                          <p:spTgt spid="105"/>
                                        </p:tgtEl>
                                      </p:cBhvr>
                                    </p:animEffect>
                                  </p:childTnLst>
                                </p:cTn>
                              </p:par>
                              <p:par>
                                <p:cTn id="107" presetID="10" presetClass="entr" presetSubtype="0" fill="hold" nodeType="with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fade">
                                      <p:cBhvr>
                                        <p:cTn id="109"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5"/>
          <p:cNvPicPr preferRelativeResize="0">
            <a:picLocks noChangeAspect="1" noChangeArrowheads="1"/>
          </p:cNvPicPr>
          <p:nvPr/>
        </p:nvPicPr>
        <p:blipFill>
          <a:blip r:embed="rId2" cstate="print">
            <a:lum bright="44000" contrast="-44000"/>
          </a:blip>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31" idx="0"/>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31" idx="6"/>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27" idx="2"/>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4"/>
            <a:endCxn id="32" idx="0"/>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396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 idx="1"/>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 idx="3"/>
            <a:endCxn id="34" idx="5"/>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 idx="6"/>
            <a:endCxn id="15" idx="3"/>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3"/>
            <a:endCxn id="30" idx="0"/>
          </p:cNvCxnSpPr>
          <p:nvPr/>
        </p:nvCxnSpPr>
        <p:spPr>
          <a:xfrm flipH="1">
            <a:off x="5181600" y="4321082"/>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 idx="2"/>
            <a:endCxn id="8" idx="6"/>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22" idx="6"/>
            <a:endCxn id="23" idx="2"/>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 idx="1"/>
            <a:endCxn id="23" idx="4"/>
          </p:cNvCxnSpPr>
          <p:nvPr/>
        </p:nvCxnSpPr>
        <p:spPr>
          <a:xfrm flipH="1" flipV="1">
            <a:off x="5257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7" idx="4"/>
            <a:endCxn id="23" idx="0"/>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27" idx="0"/>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24" idx="3"/>
            <a:endCxn id="23" idx="6"/>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24" idx="5"/>
            <a:endCxn id="9" idx="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24" idx="6"/>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24" idx="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27" idx="7"/>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sp>
        <p:nvSpPr>
          <p:cNvPr id="64" name="Slide Number Placeholder 63"/>
          <p:cNvSpPr>
            <a:spLocks noGrp="1"/>
          </p:cNvSpPr>
          <p:nvPr>
            <p:ph type="sldNum" sz="quarter" idx="12"/>
          </p:nvPr>
        </p:nvSpPr>
        <p:spPr/>
        <p:txBody>
          <a:bodyPr/>
          <a:lstStyle/>
          <a:p>
            <a:fld id="{275D382F-3FEB-49B7-AA8F-75D024147BE8}" type="slidenum">
              <a:rPr lang="en-US" smtClean="0"/>
              <a:pPr/>
              <a:t>15</a:t>
            </a:fld>
            <a:endParaRPr lang="en-US"/>
          </a:p>
        </p:txBody>
      </p:sp>
      <p:cxnSp>
        <p:nvCxnSpPr>
          <p:cNvPr id="65" name="Straight Connector 64"/>
          <p:cNvCxnSpPr>
            <a:stCxn id="34" idx="6"/>
            <a:endCxn id="30" idx="3"/>
          </p:cNvCxnSpPr>
          <p:nvPr/>
        </p:nvCxnSpPr>
        <p:spPr>
          <a:xfrm flipV="1">
            <a:off x="3962400" y="4854482"/>
            <a:ext cx="1165318" cy="4033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30" idx="0"/>
            <a:endCxn id="8" idx="3"/>
          </p:cNvCxnSpPr>
          <p:nvPr/>
        </p:nvCxnSpPr>
        <p:spPr>
          <a:xfrm flipV="1">
            <a:off x="5181600" y="4321082"/>
            <a:ext cx="174718" cy="4033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8" idx="1"/>
            <a:endCxn id="23" idx="4"/>
          </p:cNvCxnSpPr>
          <p:nvPr/>
        </p:nvCxnSpPr>
        <p:spPr>
          <a:xfrm flipH="1" flipV="1">
            <a:off x="5257800" y="3886200"/>
            <a:ext cx="98518" cy="3271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1DF06F11-17C2-45FF-A9ED-1FFC1E86F5A2}"/>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500" fill="hold"/>
                                        <p:tgtEl>
                                          <p:spTgt spid="23"/>
                                        </p:tgtEl>
                                        <p:attrNameLst>
                                          <p:attrName>fillcolor</p:attrName>
                                        </p:attrNameLst>
                                      </p:cBhvr>
                                      <p:to>
                                        <a:schemeClr val="bg1"/>
                                      </p:to>
                                    </p:animClr>
                                    <p:set>
                                      <p:cBhvr>
                                        <p:cTn id="12" dur="500" fill="hold"/>
                                        <p:tgtEl>
                                          <p:spTgt spid="23"/>
                                        </p:tgtEl>
                                        <p:attrNameLst>
                                          <p:attrName>fill.type</p:attrName>
                                        </p:attrNameLst>
                                      </p:cBhvr>
                                      <p:to>
                                        <p:strVal val="solid"/>
                                      </p:to>
                                    </p:set>
                                    <p:set>
                                      <p:cBhvr>
                                        <p:cTn id="13" dur="500" fill="hold"/>
                                        <p:tgtEl>
                                          <p:spTgt spid="23"/>
                                        </p:tgtEl>
                                        <p:attrNameLst>
                                          <p:attrName>fill.on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23"/>
                                        </p:tgtEl>
                                        <p:attrNameLst>
                                          <p:attrName>stroke.color</p:attrName>
                                        </p:attrNameLst>
                                      </p:cBhvr>
                                      <p:to>
                                        <a:schemeClr val="tx1"/>
                                      </p:to>
                                    </p:animClr>
                                    <p:set>
                                      <p:cBhvr>
                                        <p:cTn id="16" dur="2000" fill="hold"/>
                                        <p:tgtEl>
                                          <p:spTgt spid="23"/>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23"/>
                                        </p:tgtEl>
                                        <p:attrNameLst>
                                          <p:attrName>stroke.color</p:attrName>
                                        </p:attrNameLst>
                                      </p:cBhvr>
                                      <p:to>
                                        <a:schemeClr val="tx1"/>
                                      </p:to>
                                    </p:animClr>
                                    <p:set>
                                      <p:cBhvr>
                                        <p:cTn id="19" dur="500" fill="hold"/>
                                        <p:tgtEl>
                                          <p:spTgt spid="23"/>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childTnLst>
                          </p:cTn>
                        </p:par>
                        <p:par>
                          <p:cTn id="35" fill="hold">
                            <p:stCondLst>
                              <p:cond delay="500"/>
                            </p:stCondLst>
                            <p:childTnLst>
                              <p:par>
                                <p:cTn id="36" presetID="1" presetClass="emph" presetSubtype="2" fill="hold" nodeType="afterEffect">
                                  <p:stCondLst>
                                    <p:cond delay="0"/>
                                  </p:stCondLst>
                                  <p:childTnLst>
                                    <p:animClr clrSpc="rgb" dir="cw">
                                      <p:cBhvr>
                                        <p:cTn id="37" dur="500" fill="hold"/>
                                        <p:tgtEl>
                                          <p:spTgt spid="34"/>
                                        </p:tgtEl>
                                        <p:attrNameLst>
                                          <p:attrName>fillcolor</p:attrName>
                                        </p:attrNameLst>
                                      </p:cBhvr>
                                      <p:to>
                                        <a:schemeClr val="tx2"/>
                                      </p:to>
                                    </p:animClr>
                                    <p:set>
                                      <p:cBhvr>
                                        <p:cTn id="38" dur="500" fill="hold"/>
                                        <p:tgtEl>
                                          <p:spTgt spid="34"/>
                                        </p:tgtEl>
                                        <p:attrNameLst>
                                          <p:attrName>fill.type</p:attrName>
                                        </p:attrNameLst>
                                      </p:cBhvr>
                                      <p:to>
                                        <p:strVal val="solid"/>
                                      </p:to>
                                    </p:set>
                                    <p:set>
                                      <p:cBhvr>
                                        <p:cTn id="39" dur="500" fill="hold"/>
                                        <p:tgtEl>
                                          <p:spTgt spid="34"/>
                                        </p:tgtEl>
                                        <p:attrNameLst>
                                          <p:attrName>fill.on</p:attrName>
                                        </p:attrNameLst>
                                      </p:cBhvr>
                                      <p:to>
                                        <p:strVal val="true"/>
                                      </p:to>
                                    </p:set>
                                  </p:childTnLst>
                                </p:cTn>
                              </p:par>
                              <p:par>
                                <p:cTn id="40" presetID="7" presetClass="emph" presetSubtype="2" fill="hold" nodeType="withEffect">
                                  <p:stCondLst>
                                    <p:cond delay="0"/>
                                  </p:stCondLst>
                                  <p:childTnLst>
                                    <p:animClr clrSpc="rgb" dir="cw">
                                      <p:cBhvr>
                                        <p:cTn id="41" dur="500" fill="hold"/>
                                        <p:tgtEl>
                                          <p:spTgt spid="34"/>
                                        </p:tgtEl>
                                        <p:attrNameLst>
                                          <p:attrName>stroke.color</p:attrName>
                                        </p:attrNameLst>
                                      </p:cBhvr>
                                      <p:to>
                                        <a:schemeClr val="tx1"/>
                                      </p:to>
                                    </p:animClr>
                                    <p:set>
                                      <p:cBhvr>
                                        <p:cTn id="42" dur="500" fill="hold"/>
                                        <p:tgtEl>
                                          <p:spTgt spid="3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a:xfrm>
            <a:off x="0" y="0"/>
            <a:ext cx="9144000" cy="704851"/>
          </a:xfrm>
        </p:spPr>
        <p:txBody>
          <a:bodyPr>
            <a:normAutofit fontScale="90000"/>
          </a:bodyPr>
          <a:lstStyle/>
          <a:p>
            <a:r>
              <a:rPr lang="en-US" dirty="0"/>
              <a:t>Persistence Simplification For Scale</a:t>
            </a:r>
          </a:p>
        </p:txBody>
      </p:sp>
      <p:sp>
        <p:nvSpPr>
          <p:cNvPr id="2" name="Slide Number Placeholder 1"/>
          <p:cNvSpPr>
            <a:spLocks noGrp="1"/>
          </p:cNvSpPr>
          <p:nvPr>
            <p:ph type="sldNum" sz="quarter" idx="12"/>
          </p:nvPr>
        </p:nvSpPr>
        <p:spPr/>
        <p:txBody>
          <a:bodyPr/>
          <a:lstStyle/>
          <a:p>
            <a:fld id="{0C9D9FE6-5D08-3B48-9104-2B1B3E27A71F}" type="slidenum">
              <a:rPr lang="en-US" smtClean="0"/>
              <a:t>16</a:t>
            </a:fld>
            <a:endParaRPr lang="en-US" dirty="0"/>
          </a:p>
        </p:txBody>
      </p:sp>
    </p:spTree>
    <p:extLst>
      <p:ext uri="{BB962C8B-B14F-4D97-AF65-F5344CB8AC3E}">
        <p14:creationId xmlns:p14="http://schemas.microsoft.com/office/powerpoint/2010/main" val="14702139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Chart 65"/>
          <p:cNvGraphicFramePr/>
          <p:nvPr>
            <p:extLst/>
          </p:nvPr>
        </p:nvGraphicFramePr>
        <p:xfrm>
          <a:off x="800100" y="1489793"/>
          <a:ext cx="4400550" cy="4400550"/>
        </p:xfrm>
        <a:graphic>
          <a:graphicData uri="http://schemas.openxmlformats.org/drawingml/2006/chart">
            <c:chart xmlns:c="http://schemas.openxmlformats.org/drawingml/2006/chart" xmlns:r="http://schemas.openxmlformats.org/officeDocument/2006/relationships" r:id="rId3"/>
          </a:graphicData>
        </a:graphic>
      </p:graphicFrame>
      <p:cxnSp>
        <p:nvCxnSpPr>
          <p:cNvPr id="70" name="Straight Connector 69"/>
          <p:cNvCxnSpPr/>
          <p:nvPr/>
        </p:nvCxnSpPr>
        <p:spPr>
          <a:xfrm flipH="1">
            <a:off x="952500" y="3661493"/>
            <a:ext cx="644036"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74" idx="4"/>
          </p:cNvCxnSpPr>
          <p:nvPr/>
        </p:nvCxnSpPr>
        <p:spPr>
          <a:xfrm flipH="1">
            <a:off x="952500" y="3909143"/>
            <a:ext cx="1073150" cy="2977"/>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952500" y="3661493"/>
            <a:ext cx="0" cy="247650"/>
          </a:xfrm>
          <a:prstGeom prst="straightConnector1">
            <a:avLst/>
          </a:prstGeom>
          <a:ln w="12700">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1561338" y="3658318"/>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949450" y="379484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Oval 74"/>
          <p:cNvSpPr/>
          <p:nvPr/>
        </p:nvSpPr>
        <p:spPr>
          <a:xfrm>
            <a:off x="3084828" y="2508611"/>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4229100" y="5297882"/>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8" name="Oval 77"/>
          <p:cNvSpPr/>
          <p:nvPr/>
        </p:nvSpPr>
        <p:spPr>
          <a:xfrm>
            <a:off x="1043964" y="551217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Oval 78"/>
          <p:cNvSpPr/>
          <p:nvPr/>
        </p:nvSpPr>
        <p:spPr>
          <a:xfrm>
            <a:off x="4686300" y="159456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5219700" y="1451498"/>
            <a:ext cx="3886200" cy="1348061"/>
          </a:xfrm>
          <a:prstGeom prst="rect">
            <a:avLst/>
          </a:prstGeom>
        </p:spPr>
        <p:txBody>
          <a:bodyPr wrap="square">
            <a:spAutoFit/>
          </a:bodyPr>
          <a:lstStyle/>
          <a:p>
            <a:pPr marL="342900" indent="-342900">
              <a:spcBef>
                <a:spcPct val="20000"/>
              </a:spcBef>
              <a:defRPr/>
            </a:pPr>
            <a:r>
              <a:rPr lang="en-US" sz="2400">
                <a:latin typeface="Arial" pitchFamily="34" charset="0"/>
                <a:cs typeface="Arial" pitchFamily="34" charset="0"/>
              </a:rPr>
              <a:t>Critical Points:</a:t>
            </a:r>
          </a:p>
          <a:p>
            <a:pPr marL="342900" indent="-342900">
              <a:spcBef>
                <a:spcPct val="20000"/>
              </a:spcBef>
              <a:defRPr/>
            </a:pPr>
            <a:r>
              <a:rPr lang="en-US" sz="2400">
                <a:latin typeface="Arial" pitchFamily="34" charset="0"/>
                <a:cs typeface="Arial" pitchFamily="34" charset="0"/>
              </a:rPr>
              <a:t>	maxima =</a:t>
            </a:r>
          </a:p>
          <a:p>
            <a:pPr marL="342900" indent="-342900">
              <a:spcBef>
                <a:spcPct val="20000"/>
              </a:spcBef>
              <a:defRPr/>
            </a:pPr>
            <a:r>
              <a:rPr lang="en-US" sz="2400">
                <a:latin typeface="Arial" pitchFamily="34" charset="0"/>
                <a:cs typeface="Arial" pitchFamily="34" charset="0"/>
              </a:rPr>
              <a:t>	minima  =</a:t>
            </a:r>
          </a:p>
        </p:txBody>
      </p:sp>
      <p:sp>
        <p:nvSpPr>
          <p:cNvPr id="81" name="Oval 80"/>
          <p:cNvSpPr/>
          <p:nvPr/>
        </p:nvSpPr>
        <p:spPr>
          <a:xfrm>
            <a:off x="7124700" y="204992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124700" y="2490517"/>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H="1" flipV="1">
            <a:off x="571500" y="2504801"/>
            <a:ext cx="2589528" cy="381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571500" y="5433143"/>
            <a:ext cx="373266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571500" y="2508611"/>
            <a:ext cx="0" cy="2924532"/>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10250" y="3816989"/>
            <a:ext cx="398629" cy="369332"/>
          </a:xfrm>
          <a:prstGeom prst="rect">
            <a:avLst/>
          </a:prstGeom>
          <a:solidFill>
            <a:schemeClr val="bg1"/>
          </a:solidFill>
        </p:spPr>
        <p:txBody>
          <a:bodyPr wrap="none" rtlCol="0">
            <a:spAutoFit/>
          </a:bodyPr>
          <a:lstStyle/>
          <a:p>
            <a:r>
              <a:rPr lang="en-US" err="1">
                <a:latin typeface="Arial" pitchFamily="34" charset="0"/>
                <a:cs typeface="Arial" pitchFamily="34" charset="0"/>
              </a:rPr>
              <a:t>p</a:t>
            </a:r>
            <a:r>
              <a:rPr lang="en-US" baseline="-25000" err="1">
                <a:latin typeface="Arial" pitchFamily="34" charset="0"/>
                <a:cs typeface="Arial" pitchFamily="34" charset="0"/>
              </a:rPr>
              <a:t>b</a:t>
            </a:r>
            <a:endParaRPr lang="en-US" baseline="-25000">
              <a:latin typeface="Arial" pitchFamily="34" charset="0"/>
              <a:cs typeface="Arial" pitchFamily="34" charset="0"/>
            </a:endParaRPr>
          </a:p>
        </p:txBody>
      </p:sp>
      <p:cxnSp>
        <p:nvCxnSpPr>
          <p:cNvPr id="87" name="Straight Connector 86"/>
          <p:cNvCxnSpPr/>
          <p:nvPr/>
        </p:nvCxnSpPr>
        <p:spPr>
          <a:xfrm flipH="1">
            <a:off x="266700" y="1575527"/>
            <a:ext cx="4500558"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266700" y="5644975"/>
            <a:ext cx="83820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266700" y="1575527"/>
            <a:ext cx="0" cy="4069448"/>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38100" y="3456363"/>
            <a:ext cx="389988" cy="369332"/>
          </a:xfrm>
          <a:prstGeom prst="rect">
            <a:avLst/>
          </a:prstGeom>
          <a:solidFill>
            <a:schemeClr val="bg1"/>
          </a:solid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c</a:t>
            </a:r>
          </a:p>
        </p:txBody>
      </p:sp>
      <p:sp>
        <p:nvSpPr>
          <p:cNvPr id="32" name="Title 1"/>
          <p:cNvSpPr>
            <a:spLocks noGrp="1"/>
          </p:cNvSpPr>
          <p:nvPr>
            <p:ph type="title"/>
          </p:nvPr>
        </p:nvSpPr>
        <p:spPr>
          <a:xfrm>
            <a:off x="0" y="0"/>
            <a:ext cx="9144000" cy="704851"/>
          </a:xfrm>
        </p:spPr>
        <p:txBody>
          <a:bodyPr>
            <a:normAutofit fontScale="90000"/>
          </a:bodyPr>
          <a:lstStyle/>
          <a:p>
            <a:r>
              <a:rPr lang="en-US" dirty="0" err="1"/>
              <a:t>Approximting</a:t>
            </a:r>
            <a:r>
              <a:rPr lang="en-US" dirty="0"/>
              <a:t> Critical Point Persistence</a:t>
            </a:r>
          </a:p>
        </p:txBody>
      </p:sp>
      <p:sp>
        <p:nvSpPr>
          <p:cNvPr id="41" name="TextBox 40"/>
          <p:cNvSpPr txBox="1"/>
          <p:nvPr/>
        </p:nvSpPr>
        <p:spPr>
          <a:xfrm>
            <a:off x="605930" y="3604343"/>
            <a:ext cx="398629" cy="369332"/>
          </a:xfrm>
          <a:prstGeom prst="rect">
            <a:avLst/>
          </a:prstGeom>
          <a:no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a</a:t>
            </a:r>
          </a:p>
        </p:txBody>
      </p:sp>
      <p:sp>
        <p:nvSpPr>
          <p:cNvPr id="2" name="Slide Number Placeholder 1"/>
          <p:cNvSpPr>
            <a:spLocks noGrp="1"/>
          </p:cNvSpPr>
          <p:nvPr>
            <p:ph type="sldNum" sz="quarter" idx="12"/>
          </p:nvPr>
        </p:nvSpPr>
        <p:spPr/>
        <p:txBody>
          <a:bodyPr/>
          <a:lstStyle/>
          <a:p>
            <a:fld id="{0C9D9FE6-5D08-3B48-9104-2B1B3E27A71F}" type="slidenum">
              <a:rPr lang="en-US" smtClean="0"/>
              <a:t>17</a:t>
            </a:fld>
            <a:endParaRPr lang="en-US" dirty="0"/>
          </a:p>
        </p:txBody>
      </p:sp>
    </p:spTree>
    <p:extLst>
      <p:ext uri="{BB962C8B-B14F-4D97-AF65-F5344CB8AC3E}">
        <p14:creationId xmlns:p14="http://schemas.microsoft.com/office/powerpoint/2010/main" val="4137515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right)">
                                      <p:cBhvr>
                                        <p:cTn id="7" dur="500"/>
                                        <p:tgtEl>
                                          <p:spTgt spid="71"/>
                                        </p:tgtEl>
                                      </p:cBhvr>
                                    </p:animEffect>
                                  </p:childTnLst>
                                </p:cTn>
                              </p:par>
                              <p:par>
                                <p:cTn id="8" presetID="22" presetClass="entr" presetSubtype="2"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right)">
                                      <p:cBhvr>
                                        <p:cTn id="10" dur="500"/>
                                        <p:tgtEl>
                                          <p:spTgt spid="70"/>
                                        </p:tgtEl>
                                      </p:cBhvr>
                                    </p:animEffect>
                                  </p:childTnLst>
                                </p:cTn>
                              </p:par>
                            </p:childTnLst>
                          </p:cTn>
                        </p:par>
                        <p:par>
                          <p:cTn id="11" fill="hold">
                            <p:stCondLst>
                              <p:cond delay="500"/>
                            </p:stCondLst>
                            <p:childTnLst>
                              <p:par>
                                <p:cTn id="12" presetID="16" presetClass="entr" presetSubtype="42"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barn(outHorizontal)">
                                      <p:cBhvr>
                                        <p:cTn id="14" dur="500"/>
                                        <p:tgtEl>
                                          <p:spTgt spid="7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wipe(right)">
                                      <p:cBhvr>
                                        <p:cTn id="22" dur="500"/>
                                        <p:tgtEl>
                                          <p:spTgt spid="83"/>
                                        </p:tgtEl>
                                      </p:cBhvr>
                                    </p:animEffect>
                                  </p:childTnLst>
                                </p:cTn>
                              </p:par>
                              <p:par>
                                <p:cTn id="23" presetID="22" presetClass="entr" presetSubtype="2"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right)">
                                      <p:cBhvr>
                                        <p:cTn id="25" dur="500"/>
                                        <p:tgtEl>
                                          <p:spTgt spid="84"/>
                                        </p:tgtEl>
                                      </p:cBhvr>
                                    </p:animEffect>
                                  </p:childTnLst>
                                </p:cTn>
                              </p:par>
                            </p:childTnLst>
                          </p:cTn>
                        </p:par>
                        <p:par>
                          <p:cTn id="26" fill="hold">
                            <p:stCondLst>
                              <p:cond delay="500"/>
                            </p:stCondLst>
                            <p:childTnLst>
                              <p:par>
                                <p:cTn id="27" presetID="16" presetClass="entr" presetSubtype="42"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barn(outHorizontal)">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wipe(right)">
                                      <p:cBhvr>
                                        <p:cTn id="37" dur="500"/>
                                        <p:tgtEl>
                                          <p:spTgt spid="88"/>
                                        </p:tgtEl>
                                      </p:cBhvr>
                                    </p:animEffect>
                                  </p:childTnLst>
                                </p:cTn>
                              </p:par>
                              <p:par>
                                <p:cTn id="38" presetID="22" presetClass="entr" presetSubtype="2"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wipe(right)">
                                      <p:cBhvr>
                                        <p:cTn id="40" dur="500"/>
                                        <p:tgtEl>
                                          <p:spTgt spid="87"/>
                                        </p:tgtEl>
                                      </p:cBhvr>
                                    </p:animEffect>
                                  </p:childTnLst>
                                </p:cTn>
                              </p:par>
                            </p:childTnLst>
                          </p:cTn>
                        </p:par>
                        <p:par>
                          <p:cTn id="41" fill="hold">
                            <p:stCondLst>
                              <p:cond delay="500"/>
                            </p:stCondLst>
                            <p:childTnLst>
                              <p:par>
                                <p:cTn id="42" presetID="16" presetClass="entr" presetSubtype="42" fill="hold" nodeType="after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barn(outHorizontal)">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90" grpId="0" animBg="1"/>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73790" y="702842"/>
            <a:ext cx="4570210" cy="6155157"/>
          </a:xfrm>
        </p:spPr>
        <p:txBody>
          <a:bodyPr>
            <a:normAutofit/>
          </a:bodyPr>
          <a:lstStyle/>
          <a:p>
            <a:pPr lvl="2"/>
            <a:endParaRPr lang="en-US" dirty="0"/>
          </a:p>
          <a:p>
            <a:pPr lvl="2"/>
            <a:endParaRPr lang="en-US" dirty="0"/>
          </a:p>
          <a:p>
            <a:pPr lvl="2"/>
            <a:endParaRPr lang="en-US" dirty="0"/>
          </a:p>
          <a:p>
            <a:pPr lvl="2"/>
            <a:endParaRPr lang="en-US" dirty="0"/>
          </a:p>
          <a:p>
            <a:pPr marL="457200" lvl="1" indent="0">
              <a:buNone/>
            </a:pPr>
            <a:r>
              <a:rPr lang="en-US" dirty="0"/>
              <a:t>Contributions to the field:</a:t>
            </a:r>
          </a:p>
          <a:p>
            <a:pPr lvl="2"/>
            <a:r>
              <a:rPr lang="en-US" dirty="0"/>
              <a:t>Topology-based scoring</a:t>
            </a:r>
          </a:p>
          <a:p>
            <a:pPr lvl="2"/>
            <a:r>
              <a:rPr lang="en-US" dirty="0"/>
              <a:t>Limit surface sampling</a:t>
            </a:r>
          </a:p>
          <a:p>
            <a:pPr lvl="2"/>
            <a:r>
              <a:rPr lang="en-US" dirty="0"/>
              <a:t>Batch candidate selection</a:t>
            </a:r>
          </a:p>
        </p:txBody>
      </p:sp>
      <p:sp>
        <p:nvSpPr>
          <p:cNvPr id="2" name="Slide Number Placeholder 1"/>
          <p:cNvSpPr>
            <a:spLocks noGrp="1"/>
          </p:cNvSpPr>
          <p:nvPr>
            <p:ph type="sldNum" sz="quarter" idx="12"/>
          </p:nvPr>
        </p:nvSpPr>
        <p:spPr/>
        <p:txBody>
          <a:bodyPr/>
          <a:lstStyle/>
          <a:p>
            <a:fld id="{0C9D9FE6-5D08-3B48-9104-2B1B3E27A71F}" type="slidenum">
              <a:rPr lang="en-US" smtClean="0"/>
              <a:t>18</a:t>
            </a:fld>
            <a:endParaRPr lang="en-US"/>
          </a:p>
        </p:txBody>
      </p:sp>
      <p:grpSp>
        <p:nvGrpSpPr>
          <p:cNvPr id="16" name="Group 15"/>
          <p:cNvGrpSpPr/>
          <p:nvPr/>
        </p:nvGrpSpPr>
        <p:grpSpPr>
          <a:xfrm>
            <a:off x="-625789" y="970135"/>
            <a:ext cx="6049108" cy="5452314"/>
            <a:chOff x="-625789" y="895725"/>
            <a:chExt cx="6049108" cy="5452314"/>
          </a:xfrm>
        </p:grpSpPr>
        <p:graphicFrame>
          <p:nvGraphicFramePr>
            <p:cNvPr id="18" name="Diagram 17"/>
            <p:cNvGraphicFramePr/>
            <p:nvPr>
              <p:extLst>
                <p:ext uri="{D42A27DB-BD31-4B8C-83A1-F6EECF244321}">
                  <p14:modId xmlns:p14="http://schemas.microsoft.com/office/powerpoint/2010/main" val="3441490123"/>
                </p:ext>
              </p:extLst>
            </p:nvPr>
          </p:nvGraphicFramePr>
          <p:xfrm>
            <a:off x="-625789" y="220902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Rectangle 18"/>
            <p:cNvSpPr/>
            <p:nvPr/>
          </p:nvSpPr>
          <p:spPr>
            <a:xfrm>
              <a:off x="254501" y="8957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a:t>Input Parameter Candidates </a:t>
              </a:r>
            </a:p>
            <a:p>
              <a:pPr algn="ctr"/>
              <a:r>
                <a:rPr lang="en-US"/>
                <a:t>+ Target Output(s)</a:t>
              </a:r>
            </a:p>
          </p:txBody>
        </p:sp>
        <p:sp>
          <p:nvSpPr>
            <p:cNvPr id="20" name="Rectangle 19"/>
            <p:cNvSpPr/>
            <p:nvPr/>
          </p:nvSpPr>
          <p:spPr>
            <a:xfrm>
              <a:off x="256224" y="563480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t>Enhanced Approximation or Theory</a:t>
              </a:r>
            </a:p>
          </p:txBody>
        </p:sp>
        <p:sp>
          <p:nvSpPr>
            <p:cNvPr id="21" name="Down Arrow 20"/>
            <p:cNvSpPr/>
            <p:nvPr/>
          </p:nvSpPr>
          <p:spPr>
            <a:xfrm>
              <a:off x="2204956" y="17348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own Arrow 21"/>
            <p:cNvSpPr/>
            <p:nvPr/>
          </p:nvSpPr>
          <p:spPr>
            <a:xfrm>
              <a:off x="2204956" y="516065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itle 1"/>
          <p:cNvSpPr>
            <a:spLocks noGrp="1"/>
          </p:cNvSpPr>
          <p:nvPr>
            <p:ph type="title"/>
          </p:nvPr>
        </p:nvSpPr>
        <p:spPr>
          <a:xfrm>
            <a:off x="0" y="0"/>
            <a:ext cx="9144000" cy="704851"/>
          </a:xfrm>
          <a:solidFill>
            <a:schemeClr val="accent4"/>
          </a:solidFill>
        </p:spPr>
        <p:txBody>
          <a:bodyPr>
            <a:normAutofit fontScale="90000"/>
          </a:bodyPr>
          <a:lstStyle/>
          <a:p>
            <a:r>
              <a:rPr lang="en-US"/>
              <a:t>Explore: Overview</a:t>
            </a:r>
          </a:p>
        </p:txBody>
      </p:sp>
    </p:spTree>
    <p:extLst>
      <p:ext uri="{BB962C8B-B14F-4D97-AF65-F5344CB8AC3E}">
        <p14:creationId xmlns:p14="http://schemas.microsoft.com/office/powerpoint/2010/main" val="2062699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Effect transition="in" filter="fade">
                                      <p:cBhvr>
                                        <p:cTn id="7" dur="500"/>
                                        <p:tgtEl>
                                          <p:spTgt spid="1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5" end="5"/>
                                            </p:txEl>
                                          </p:spTgt>
                                        </p:tgtEl>
                                        <p:attrNameLst>
                                          <p:attrName>style.visibility</p:attrName>
                                        </p:attrNameLst>
                                      </p:cBhvr>
                                      <p:to>
                                        <p:strVal val="visible"/>
                                      </p:to>
                                    </p:set>
                                    <p:animEffect transition="in" filter="fade">
                                      <p:cBhvr>
                                        <p:cTn id="10" dur="500"/>
                                        <p:tgtEl>
                                          <p:spTgt spid="1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6" end="6"/>
                                            </p:txEl>
                                          </p:spTgt>
                                        </p:tgtEl>
                                        <p:attrNameLst>
                                          <p:attrName>style.visibility</p:attrName>
                                        </p:attrNameLst>
                                      </p:cBhvr>
                                      <p:to>
                                        <p:strVal val="visible"/>
                                      </p:to>
                                    </p:set>
                                    <p:animEffect transition="in" filter="fade">
                                      <p:cBhvr>
                                        <p:cTn id="13" dur="500"/>
                                        <p:tgtEl>
                                          <p:spTgt spid="1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xEl>
                                              <p:pRg st="7" end="7"/>
                                            </p:txEl>
                                          </p:spTgt>
                                        </p:tgtEl>
                                        <p:attrNameLst>
                                          <p:attrName>style.visibility</p:attrName>
                                        </p:attrNameLst>
                                      </p:cBhvr>
                                      <p:to>
                                        <p:strVal val="visible"/>
                                      </p:to>
                                    </p:set>
                                    <p:animEffect transition="in" filter="fade">
                                      <p:cBhvr>
                                        <p:cTn id="16"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normAutofit fontScale="90000"/>
          </a:bodyPr>
          <a:lstStyle/>
          <a:p>
            <a:r>
              <a:rPr lang="en-US" dirty="0"/>
              <a:t>Challenges in Data Exploration</a:t>
            </a:r>
          </a:p>
        </p:txBody>
      </p:sp>
      <p:sp>
        <p:nvSpPr>
          <p:cNvPr id="3" name="Content Placeholder 2"/>
          <p:cNvSpPr>
            <a:spLocks noGrp="1"/>
          </p:cNvSpPr>
          <p:nvPr>
            <p:ph idx="1"/>
          </p:nvPr>
        </p:nvSpPr>
        <p:spPr/>
        <p:txBody>
          <a:bodyPr>
            <a:normAutofit/>
          </a:bodyPr>
          <a:lstStyle/>
          <a:p>
            <a:pPr marL="228600" indent="0">
              <a:spcBef>
                <a:spcPts val="0"/>
              </a:spcBef>
              <a:buNone/>
            </a:pPr>
            <a:r>
              <a:rPr lang="en-US" dirty="0">
                <a:cs typeface="Franklin Gothic Book (Body)"/>
              </a:rPr>
              <a:t>We want the most out of the least amount of information since data is hard to come by:</a:t>
            </a:r>
          </a:p>
          <a:p>
            <a:pPr marL="1085850" lvl="1" indent="-457200">
              <a:spcBef>
                <a:spcPts val="0"/>
              </a:spcBef>
            </a:pPr>
            <a:r>
              <a:rPr lang="en-US" dirty="0">
                <a:cs typeface="Franklin Gothic Book (Body)"/>
              </a:rPr>
              <a:t>Expensive</a:t>
            </a:r>
          </a:p>
          <a:p>
            <a:pPr marL="1085850" lvl="1" indent="-457200">
              <a:spcBef>
                <a:spcPts val="0"/>
              </a:spcBef>
            </a:pPr>
            <a:r>
              <a:rPr lang="en-US" dirty="0">
                <a:cs typeface="Franklin Gothic Book (Body)"/>
              </a:rPr>
              <a:t>Time-consuming</a:t>
            </a:r>
          </a:p>
          <a:p>
            <a:pPr marL="1085850" lvl="1" indent="-457200">
              <a:spcBef>
                <a:spcPts val="0"/>
              </a:spcBef>
            </a:pPr>
            <a:r>
              <a:rPr lang="en-US" dirty="0">
                <a:cs typeface="Franklin Gothic Book (Body)"/>
              </a:rPr>
              <a:t>Dangerous</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228600" indent="0">
              <a:spcBef>
                <a:spcPts val="0"/>
              </a:spcBef>
              <a:buNone/>
            </a:pPr>
            <a:r>
              <a:rPr lang="en-US" dirty="0">
                <a:cs typeface="Franklin Gothic Book (Body)"/>
              </a:rPr>
              <a:t>Data can exist in high-dimensional space:</a:t>
            </a:r>
          </a:p>
          <a:p>
            <a:pPr marL="1085850" lvl="1" indent="-457200">
              <a:spcBef>
                <a:spcPts val="0"/>
              </a:spcBef>
            </a:pPr>
            <a:r>
              <a:rPr lang="en-US" dirty="0">
                <a:cs typeface="Franklin Gothic Book (Body)"/>
              </a:rPr>
              <a:t>Exponential increase of volume as dimension increases</a:t>
            </a:r>
          </a:p>
          <a:p>
            <a:pPr marL="685800" indent="-457200">
              <a:spcBef>
                <a:spcPts val="0"/>
              </a:spcBef>
            </a:pPr>
            <a:endParaRPr lang="en-US" dirty="0">
              <a:cs typeface="Franklin Gothic Book (Body)"/>
            </a:endParaRPr>
          </a:p>
        </p:txBody>
      </p:sp>
      <p:sp>
        <p:nvSpPr>
          <p:cNvPr id="4" name="Slide Number Placeholder 3"/>
          <p:cNvSpPr>
            <a:spLocks noGrp="1"/>
          </p:cNvSpPr>
          <p:nvPr>
            <p:ph type="sldNum" sz="quarter" idx="12"/>
          </p:nvPr>
        </p:nvSpPr>
        <p:spPr/>
        <p:txBody>
          <a:bodyPr/>
          <a:lstStyle/>
          <a:p>
            <a:fld id="{0C9D9FE6-5D08-3B48-9104-2B1B3E27A71F}" type="slidenum">
              <a:rPr lang="en-US" smtClean="0"/>
              <a:t>19</a:t>
            </a:fld>
            <a:endParaRPr lang="en-US"/>
          </a:p>
        </p:txBody>
      </p:sp>
    </p:spTree>
    <p:extLst>
      <p:ext uri="{BB962C8B-B14F-4D97-AF65-F5344CB8AC3E}">
        <p14:creationId xmlns:p14="http://schemas.microsoft.com/office/powerpoint/2010/main" val="632073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FA814D-C33E-41C3-9E9C-629A2AFEAA45}"/>
              </a:ext>
            </a:extLst>
          </p:cNvPr>
          <p:cNvSpPr/>
          <p:nvPr/>
        </p:nvSpPr>
        <p:spPr>
          <a:xfrm>
            <a:off x="0" y="704851"/>
            <a:ext cx="9144000" cy="658368"/>
          </a:xfrm>
          <a:prstGeom prst="rect">
            <a:avLst/>
          </a:prstGeom>
          <a:solidFill>
            <a:schemeClr val="tx2">
              <a:lumMod val="40000"/>
              <a:lumOff val="6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5" name="Rectangle 4"/>
          <p:cNvSpPr/>
          <p:nvPr/>
        </p:nvSpPr>
        <p:spPr>
          <a:xfrm>
            <a:off x="0" y="6469156"/>
            <a:ext cx="9144000" cy="388843"/>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9" name="Rectangle 8"/>
          <p:cNvSpPr/>
          <p:nvPr/>
        </p:nvSpPr>
        <p:spPr>
          <a:xfrm>
            <a:off x="0" y="6107391"/>
            <a:ext cx="9144000" cy="361765"/>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6" name="Rectangle 5"/>
          <p:cNvSpPr/>
          <p:nvPr/>
        </p:nvSpPr>
        <p:spPr>
          <a:xfrm>
            <a:off x="0" y="5402540"/>
            <a:ext cx="9144000" cy="361765"/>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7" name="Rectangle 6"/>
          <p:cNvSpPr/>
          <p:nvPr/>
        </p:nvSpPr>
        <p:spPr>
          <a:xfrm>
            <a:off x="0" y="4775009"/>
            <a:ext cx="9144000" cy="361765"/>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8" name="Rectangle 7"/>
          <p:cNvSpPr/>
          <p:nvPr/>
        </p:nvSpPr>
        <p:spPr>
          <a:xfrm>
            <a:off x="0" y="3548344"/>
            <a:ext cx="9144000" cy="265176"/>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2" name="Title 1"/>
          <p:cNvSpPr>
            <a:spLocks noGrp="1"/>
          </p:cNvSpPr>
          <p:nvPr>
            <p:ph type="title"/>
          </p:nvPr>
        </p:nvSpPr>
        <p:spPr/>
        <p:txBody>
          <a:bodyPr>
            <a:normAutofit fontScale="90000"/>
          </a:bodyPr>
          <a:lstStyle/>
          <a:p>
            <a:r>
              <a:rPr lang="en-US" dirty="0"/>
              <a:t>Contributions: Publications</a:t>
            </a:r>
          </a:p>
        </p:txBody>
      </p:sp>
      <p:sp>
        <p:nvSpPr>
          <p:cNvPr id="3" name="Slide Number Placeholder 2"/>
          <p:cNvSpPr>
            <a:spLocks noGrp="1"/>
          </p:cNvSpPr>
          <p:nvPr>
            <p:ph type="sldNum" sz="quarter" idx="12"/>
          </p:nvPr>
        </p:nvSpPr>
        <p:spPr>
          <a:xfrm>
            <a:off x="6553200" y="6485698"/>
            <a:ext cx="2133600" cy="235777"/>
          </a:xfrm>
        </p:spPr>
        <p:txBody>
          <a:bodyPr/>
          <a:lstStyle/>
          <a:p>
            <a:fld id="{0C9D9FE6-5D08-3B48-9104-2B1B3E27A71F}" type="slidenum">
              <a:rPr lang="en-US" smtClean="0"/>
              <a:t>2</a:t>
            </a:fld>
            <a:endParaRPr lang="en-US"/>
          </a:p>
        </p:txBody>
      </p:sp>
      <p:sp>
        <p:nvSpPr>
          <p:cNvPr id="4" name="Rectangle 3"/>
          <p:cNvSpPr/>
          <p:nvPr/>
        </p:nvSpPr>
        <p:spPr>
          <a:xfrm>
            <a:off x="0" y="704851"/>
            <a:ext cx="9144000" cy="6247864"/>
          </a:xfrm>
          <a:prstGeom prst="rect">
            <a:avLst/>
          </a:prstGeom>
        </p:spPr>
        <p:txBody>
          <a:bodyPr wrap="square">
            <a:spAutoFit/>
          </a:bodyPr>
          <a:lstStyle/>
          <a:p>
            <a:pPr marL="460375" indent="-460375"/>
            <a:r>
              <a:rPr lang="en-US" sz="800" dirty="0"/>
              <a:t>On the Applicability of Proximity Graphs for Multidimensional Data Analysis</a:t>
            </a:r>
          </a:p>
          <a:p>
            <a:pPr marL="460375" indent="-460375"/>
            <a:r>
              <a:rPr lang="en-US" sz="800" dirty="0"/>
              <a:t>	</a:t>
            </a:r>
            <a:r>
              <a:rPr lang="en-US" sz="800" b="1" dirty="0">
                <a:solidFill>
                  <a:schemeClr val="accent2">
                    <a:lumMod val="75000"/>
                  </a:schemeClr>
                </a:solidFill>
              </a:rPr>
              <a:t> Dan Maljovec</a:t>
            </a:r>
            <a:r>
              <a:rPr lang="en-US" sz="800" dirty="0"/>
              <a:t>, Di Wang, Peer-Timo Bremer, and Valerio </a:t>
            </a:r>
            <a:r>
              <a:rPr lang="en-US" sz="800" dirty="0" err="1"/>
              <a:t>Pascucci</a:t>
            </a:r>
            <a:r>
              <a:rPr lang="en-US" sz="800" dirty="0"/>
              <a:t> (under review </a:t>
            </a:r>
            <a:r>
              <a:rPr lang="en-US" sz="800" dirty="0" err="1"/>
              <a:t>SciVis</a:t>
            </a:r>
            <a:r>
              <a:rPr lang="en-US" sz="800" dirty="0"/>
              <a:t> 2019).</a:t>
            </a:r>
          </a:p>
          <a:p>
            <a:pPr marL="460375" indent="-460375"/>
            <a:r>
              <a:rPr lang="en-US" sz="800" dirty="0"/>
              <a:t>Scalable Topological Data Analysis and Visualization for Evaluating Data-Driven Models in Scientific Applications</a:t>
            </a:r>
          </a:p>
          <a:p>
            <a:pPr marL="460375" indent="-460375"/>
            <a:r>
              <a:rPr lang="en-US" sz="800" dirty="0"/>
              <a:t>	</a:t>
            </a:r>
            <a:r>
              <a:rPr lang="en-US" sz="800" dirty="0" err="1"/>
              <a:t>Shusen</a:t>
            </a:r>
            <a:r>
              <a:rPr lang="en-US" sz="800" dirty="0"/>
              <a:t> Liu, Di Wang, </a:t>
            </a:r>
            <a:r>
              <a:rPr lang="en-US" sz="800" b="1" dirty="0">
                <a:solidFill>
                  <a:schemeClr val="accent2">
                    <a:lumMod val="75000"/>
                  </a:schemeClr>
                </a:solidFill>
              </a:rPr>
              <a:t>Dan Maljovec</a:t>
            </a:r>
            <a:r>
              <a:rPr lang="en-US" sz="800" dirty="0"/>
              <a:t>, </a:t>
            </a:r>
            <a:r>
              <a:rPr lang="en-US" sz="800" dirty="0" err="1"/>
              <a:t>Rushil</a:t>
            </a:r>
            <a:r>
              <a:rPr lang="en-US" sz="800" dirty="0"/>
              <a:t> Anirudh, Jayaraman Thiagarajan, Sam Jacobs, Brian Van Essen, David </a:t>
            </a:r>
            <a:r>
              <a:rPr lang="en-US" sz="800" dirty="0" err="1"/>
              <a:t>Hysom</a:t>
            </a:r>
            <a:r>
              <a:rPr lang="en-US" sz="800" dirty="0"/>
              <a:t>, Jae-Seung </a:t>
            </a:r>
            <a:r>
              <a:rPr lang="en-US" sz="800" dirty="0" err="1"/>
              <a:t>Yeom</a:t>
            </a:r>
            <a:r>
              <a:rPr lang="en-US" sz="800" dirty="0"/>
              <a:t>, Jim </a:t>
            </a:r>
            <a:r>
              <a:rPr lang="en-US" sz="800" dirty="0" err="1"/>
              <a:t>Gaffney,J</a:t>
            </a:r>
            <a:r>
              <a:rPr lang="en-US" sz="800" dirty="0"/>
              <a:t>. Luc Peterson, Peter Robinson, Harsh Bhatia, Valerio </a:t>
            </a:r>
            <a:r>
              <a:rPr lang="en-US" sz="800" dirty="0" err="1"/>
              <a:t>Pascucci</a:t>
            </a:r>
            <a:r>
              <a:rPr lang="en-US" sz="800" dirty="0"/>
              <a:t>, Brian Spears, and Peer-Timo Bremer (under review VAST 2019).</a:t>
            </a:r>
          </a:p>
          <a:p>
            <a:pPr marL="460375" indent="-460375"/>
            <a:r>
              <a:rPr lang="en-US" sz="800" dirty="0" err="1"/>
              <a:t>SpotSDC</a:t>
            </a:r>
            <a:r>
              <a:rPr lang="en-US" sz="800" dirty="0"/>
              <a:t>: Revealing the Impact of Silent Data Corruption</a:t>
            </a:r>
          </a:p>
          <a:p>
            <a:pPr marL="460375" indent="-460375"/>
            <a:r>
              <a:rPr lang="en-US" sz="800" dirty="0"/>
              <a:t>	</a:t>
            </a:r>
            <a:r>
              <a:rPr lang="en-US" sz="800" dirty="0" err="1"/>
              <a:t>Zhimin</a:t>
            </a:r>
            <a:r>
              <a:rPr lang="en-US" sz="800" dirty="0"/>
              <a:t> Li, Harshita Menon, </a:t>
            </a:r>
            <a:r>
              <a:rPr lang="en-US" sz="800" b="1" dirty="0">
                <a:solidFill>
                  <a:schemeClr val="accent2">
                    <a:lumMod val="75000"/>
                  </a:schemeClr>
                </a:solidFill>
              </a:rPr>
              <a:t>Dan Maljovec</a:t>
            </a:r>
            <a:r>
              <a:rPr lang="en-US" sz="800" dirty="0"/>
              <a:t>, </a:t>
            </a:r>
            <a:r>
              <a:rPr lang="en-US" sz="800" dirty="0" err="1"/>
              <a:t>Yarden</a:t>
            </a:r>
            <a:r>
              <a:rPr lang="en-US" sz="800" dirty="0"/>
              <a:t> </a:t>
            </a:r>
            <a:r>
              <a:rPr lang="en-US" sz="800" dirty="0" err="1"/>
              <a:t>Livnat</a:t>
            </a:r>
            <a:r>
              <a:rPr lang="en-US" sz="800" dirty="0"/>
              <a:t>, </a:t>
            </a:r>
            <a:r>
              <a:rPr lang="en-US" sz="800" dirty="0" err="1"/>
              <a:t>Shusen</a:t>
            </a:r>
            <a:r>
              <a:rPr lang="en-US" sz="800" dirty="0"/>
              <a:t> Liu, Peer-Timo Bremer, Kathryn </a:t>
            </a:r>
            <a:r>
              <a:rPr lang="en-US" sz="800" dirty="0" err="1"/>
              <a:t>Mohror</a:t>
            </a:r>
            <a:r>
              <a:rPr lang="en-US" sz="800" dirty="0"/>
              <a:t>, and Valerio </a:t>
            </a:r>
            <a:r>
              <a:rPr lang="en-US" sz="800" dirty="0" err="1"/>
              <a:t>Pascucci</a:t>
            </a:r>
            <a:r>
              <a:rPr lang="en-US" sz="800" dirty="0"/>
              <a:t> (under review VAST 2019).</a:t>
            </a:r>
          </a:p>
          <a:p>
            <a:pPr marL="460375" indent="-460375"/>
            <a:r>
              <a:rPr lang="en-US" sz="800" dirty="0"/>
              <a:t>Reduced Order Model and PRA: A Multi-Unit Perspective</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 Andrea Alfonsi. ANS Winter Meeting 2018.</a:t>
            </a:r>
          </a:p>
          <a:p>
            <a:pPr marL="460375" indent="-460375"/>
            <a:r>
              <a:rPr lang="en-US" sz="800" dirty="0"/>
              <a:t>Integration of Fault-Trees and Event-Trees into Dynamic PRA</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a:t>
            </a:r>
            <a:r>
              <a:rPr lang="en-US" sz="800" dirty="0" err="1"/>
              <a:t>Congjian</a:t>
            </a:r>
            <a:r>
              <a:rPr lang="en-US" sz="800" dirty="0"/>
              <a:t> Wang, </a:t>
            </a:r>
            <a:r>
              <a:rPr lang="en-US" sz="800" dirty="0" err="1"/>
              <a:t>Zhegang</a:t>
            </a:r>
            <a:r>
              <a:rPr lang="en-US" sz="800" dirty="0"/>
              <a:t> Ma, Carlo </a:t>
            </a:r>
            <a:r>
              <a:rPr lang="en-US" sz="800" dirty="0" err="1"/>
              <a:t>Parisi</a:t>
            </a:r>
            <a:r>
              <a:rPr lang="en-US" sz="800" dirty="0"/>
              <a:t>, and Curtis Smith. Proceedings of ANS Summer Meeting, Philadelphia 2018.</a:t>
            </a:r>
          </a:p>
          <a:p>
            <a:pPr marL="460375" indent="-460375"/>
            <a:r>
              <a:rPr lang="en-US" sz="800" dirty="0"/>
              <a:t>Mining Data in a Dynamic PRA Framework</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Carlo </a:t>
            </a:r>
            <a:r>
              <a:rPr lang="en-US" sz="800" dirty="0" err="1"/>
              <a:t>Parisi</a:t>
            </a:r>
            <a:r>
              <a:rPr lang="en-US" sz="800" dirty="0"/>
              <a:t>, Paul Talbot, Joshua </a:t>
            </a:r>
            <a:r>
              <a:rPr lang="en-US" sz="800" dirty="0" err="1"/>
              <a:t>Cogliati</a:t>
            </a:r>
            <a:r>
              <a:rPr lang="en-US" sz="800" dirty="0"/>
              <a:t>, Curtis Smith, and Cristian </a:t>
            </a:r>
            <a:r>
              <a:rPr lang="en-US" sz="800" dirty="0" err="1"/>
              <a:t>Rabiti</a:t>
            </a:r>
            <a:r>
              <a:rPr lang="en-US" sz="800" dirty="0"/>
              <a:t>. Progress in Nuclear Energy, Volume 108, Pages 99-110, 2018.</a:t>
            </a:r>
          </a:p>
          <a:p>
            <a:pPr marL="460375" indent="-460375"/>
            <a:r>
              <a:rPr lang="en-US" sz="800" dirty="0"/>
              <a:t>Analysis of Time Dependent Data and PRA</a:t>
            </a:r>
          </a:p>
          <a:p>
            <a:pPr marL="917575" lvl="1" indent="-460375"/>
            <a:r>
              <a:rPr lang="en-US" sz="800" dirty="0"/>
              <a:t>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Claudia </a:t>
            </a:r>
            <a:r>
              <a:rPr lang="en-US" sz="800" dirty="0" err="1"/>
              <a:t>Picoco</a:t>
            </a:r>
            <a:r>
              <a:rPr lang="en-US" sz="800" dirty="0"/>
              <a:t>, Curtis Smith, and Cristian </a:t>
            </a:r>
            <a:r>
              <a:rPr lang="en-US" sz="800" dirty="0" err="1"/>
              <a:t>Rabiti</a:t>
            </a:r>
            <a:r>
              <a:rPr lang="en-US" sz="800" dirty="0"/>
              <a:t>. ANS Winter Meeting 2017.</a:t>
            </a:r>
          </a:p>
          <a:p>
            <a:pPr marL="460375" indent="-460375"/>
            <a:r>
              <a:rPr lang="en-US" sz="800" dirty="0"/>
              <a:t>High-Dimensionality Reduction for Multi-physics Application Under the RAVEN Framework</a:t>
            </a:r>
          </a:p>
          <a:p>
            <a:pPr marL="460375" indent="-460375"/>
            <a:r>
              <a:rPr lang="en-US" sz="800" dirty="0"/>
              <a:t>	</a:t>
            </a:r>
            <a:r>
              <a:rPr lang="en-US" sz="800" dirty="0" err="1"/>
              <a:t>Congjian</a:t>
            </a:r>
            <a:r>
              <a:rPr lang="en-US" sz="800" dirty="0"/>
              <a:t> Wang, Paul Talbot, Cristian </a:t>
            </a:r>
            <a:r>
              <a:rPr lang="en-US" sz="800" dirty="0" err="1"/>
              <a:t>Rabiti</a:t>
            </a:r>
            <a:r>
              <a:rPr lang="en-US" sz="800" dirty="0"/>
              <a:t>, Andrea Alfonsi, Diego </a:t>
            </a:r>
            <a:r>
              <a:rPr lang="en-US" sz="800" dirty="0" err="1"/>
              <a:t>Mandelli</a:t>
            </a:r>
            <a:r>
              <a:rPr lang="en-US" sz="800" dirty="0"/>
              <a:t>, Joshua </a:t>
            </a:r>
            <a:r>
              <a:rPr lang="en-US" sz="800" dirty="0" err="1"/>
              <a:t>Cogliati</a:t>
            </a:r>
            <a:r>
              <a:rPr lang="en-US" sz="800" dirty="0"/>
              <a:t>, </a:t>
            </a:r>
            <a:r>
              <a:rPr lang="en-US" sz="800" b="1" dirty="0">
                <a:solidFill>
                  <a:schemeClr val="accent2">
                    <a:lumMod val="75000"/>
                  </a:schemeClr>
                </a:solidFill>
              </a:rPr>
              <a:t>Dan Maljovec</a:t>
            </a:r>
            <a:r>
              <a:rPr lang="en-US" sz="800" dirty="0"/>
              <a:t>, and Robert Kinoshita. ANS Winter Meeting 2017.</a:t>
            </a:r>
          </a:p>
          <a:p>
            <a:pPr marL="460375" indent="-460375"/>
            <a:r>
              <a:rPr lang="en-US" sz="800" dirty="0"/>
              <a:t>An Overview of Methods to Analyze Dynamic PRA Data</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Carlo </a:t>
            </a:r>
            <a:r>
              <a:rPr lang="en-US" sz="800" dirty="0" err="1"/>
              <a:t>Parisi</a:t>
            </a:r>
            <a:r>
              <a:rPr lang="en-US" sz="800" dirty="0"/>
              <a:t>, Andrea Alfonsi, Curtis Smith, Cristian </a:t>
            </a:r>
            <a:r>
              <a:rPr lang="en-US" sz="800" dirty="0" err="1"/>
              <a:t>Rabiti</a:t>
            </a:r>
            <a:r>
              <a:rPr lang="en-US" sz="800" dirty="0"/>
              <a:t>. ESREL Conference 2017.</a:t>
            </a:r>
          </a:p>
          <a:p>
            <a:pPr marL="460375" indent="-460375"/>
            <a:r>
              <a:rPr lang="en-US" sz="800" dirty="0"/>
              <a:t>Dynamic PRA of a Multi-Unit Plant</a:t>
            </a:r>
          </a:p>
          <a:p>
            <a:pPr marL="460375" indent="-460375"/>
            <a:r>
              <a:rPr lang="en-US" sz="800" dirty="0"/>
              <a:t>	Diego </a:t>
            </a:r>
            <a:r>
              <a:rPr lang="en-US" sz="800" dirty="0" err="1"/>
              <a:t>Mandelli</a:t>
            </a:r>
            <a:r>
              <a:rPr lang="en-US" sz="800" dirty="0"/>
              <a:t>, Carlo </a:t>
            </a:r>
            <a:r>
              <a:rPr lang="en-US" sz="800" dirty="0" err="1"/>
              <a:t>Parisi</a:t>
            </a:r>
            <a:r>
              <a:rPr lang="en-US" sz="800" dirty="0"/>
              <a:t>, Andrea Alfonsi, </a:t>
            </a:r>
            <a:r>
              <a:rPr lang="en-US" sz="800" b="1" dirty="0">
                <a:solidFill>
                  <a:schemeClr val="accent2">
                    <a:lumMod val="75000"/>
                  </a:schemeClr>
                </a:solidFill>
              </a:rPr>
              <a:t>Dan Maljovec</a:t>
            </a:r>
            <a:r>
              <a:rPr lang="en-US" sz="800" dirty="0"/>
              <a:t>, Shawn St. Germain, Ronald Boring, Sarah Ewing, Curtis Smith, Cristian </a:t>
            </a:r>
            <a:r>
              <a:rPr lang="en-US" sz="800" dirty="0" err="1"/>
              <a:t>Rabiti</a:t>
            </a:r>
            <a:r>
              <a:rPr lang="en-US" sz="800" dirty="0"/>
              <a:t>. Probabilistic Safety Assessment (PSA) Conference 2017</a:t>
            </a:r>
          </a:p>
          <a:p>
            <a:pPr marL="460375" indent="-460375"/>
            <a:r>
              <a:rPr lang="en-US" sz="800" dirty="0"/>
              <a:t>An Overview of Reduced Order Modeling Techniques for Safety Applications</a:t>
            </a:r>
          </a:p>
          <a:p>
            <a:pPr marL="460375" indent="-460375"/>
            <a:r>
              <a:rPr lang="en-US" sz="800" dirty="0"/>
              <a:t>	Diego </a:t>
            </a:r>
            <a:r>
              <a:rPr lang="en-US" sz="800" dirty="0" err="1"/>
              <a:t>Mandelli</a:t>
            </a:r>
            <a:r>
              <a:rPr lang="en-US" sz="800" dirty="0"/>
              <a:t>, Andrea Alfonsi, Paul Talbot, </a:t>
            </a:r>
            <a:r>
              <a:rPr lang="en-US" sz="800" dirty="0" err="1"/>
              <a:t>Congjian</a:t>
            </a:r>
            <a:r>
              <a:rPr lang="en-US" sz="800" dirty="0"/>
              <a:t> Wang, Dan Maljovec, Curtis Smith, Cristian </a:t>
            </a:r>
            <a:r>
              <a:rPr lang="en-US" sz="800" dirty="0" err="1"/>
              <a:t>Rabiti</a:t>
            </a:r>
            <a:r>
              <a:rPr lang="en-US" sz="800" dirty="0"/>
              <a:t>. ESREL Conference 2017.</a:t>
            </a:r>
          </a:p>
          <a:p>
            <a:pPr marL="460375" indent="-460375"/>
            <a:r>
              <a:rPr lang="en-US" sz="800" dirty="0"/>
              <a:t>Rethinking Sensitivity Analysis of Nuclear Simulations with Topology. </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Paul Rosen, Andrea </a:t>
            </a:r>
            <a:r>
              <a:rPr lang="en-US" sz="800" dirty="0" err="1"/>
              <a:t>Alfonsi</a:t>
            </a:r>
            <a:r>
              <a:rPr lang="en-US" sz="800" dirty="0"/>
              <a:t>, Giovanni </a:t>
            </a:r>
            <a:r>
              <a:rPr lang="en-US" sz="800" dirty="0" err="1"/>
              <a:t>Pastore</a:t>
            </a:r>
            <a:r>
              <a:rPr lang="en-US" sz="800" dirty="0"/>
              <a:t>, Cristian </a:t>
            </a:r>
            <a:r>
              <a:rPr lang="en-US" sz="800" dirty="0" err="1"/>
              <a:t>Rabiti</a:t>
            </a:r>
            <a:r>
              <a:rPr lang="en-US" sz="800" dirty="0"/>
              <a:t>, and Valerio </a:t>
            </a:r>
            <a:r>
              <a:rPr lang="en-US" sz="800" dirty="0" err="1"/>
              <a:t>Pascucci</a:t>
            </a:r>
            <a:r>
              <a:rPr lang="en-US" sz="800" dirty="0"/>
              <a:t>. Proceedings of IEEE Pacific Visualization (</a:t>
            </a:r>
            <a:r>
              <a:rPr lang="en-US" sz="800" dirty="0" err="1"/>
              <a:t>PacificVis</a:t>
            </a:r>
            <a:r>
              <a:rPr lang="en-US" sz="800" dirty="0"/>
              <a:t>), 2016.</a:t>
            </a:r>
          </a:p>
          <a:p>
            <a:pPr marL="460375" indent="-460375"/>
            <a:r>
              <a:rPr lang="en-US" sz="800" dirty="0"/>
              <a:t>Visualizing High-Dimensional Data: Advances in the Past Decade.</a:t>
            </a:r>
          </a:p>
          <a:p>
            <a:pPr marL="460375" indent="-460375"/>
            <a:r>
              <a:rPr lang="en-US" sz="800" dirty="0"/>
              <a:t>	*</a:t>
            </a:r>
            <a:r>
              <a:rPr lang="en-US" sz="800" dirty="0" err="1"/>
              <a:t>Shusen</a:t>
            </a:r>
            <a:r>
              <a:rPr lang="en-US" sz="800" dirty="0"/>
              <a:t> Liu, *</a:t>
            </a:r>
            <a:r>
              <a:rPr lang="en-US" sz="800" b="1" dirty="0">
                <a:solidFill>
                  <a:schemeClr val="accent2">
                    <a:lumMod val="75000"/>
                  </a:schemeClr>
                </a:solidFill>
              </a:rPr>
              <a:t>Dan Maljovec</a:t>
            </a:r>
            <a:r>
              <a:rPr lang="en-US" sz="800" dirty="0"/>
              <a:t>, Bei Wang, Peer-Timo Bremer, and Valerio </a:t>
            </a:r>
            <a:r>
              <a:rPr lang="en-US" sz="800" dirty="0" err="1"/>
              <a:t>Pascucci</a:t>
            </a:r>
            <a:r>
              <a:rPr lang="en-US" sz="800" dirty="0"/>
              <a:t>. </a:t>
            </a:r>
            <a:r>
              <a:rPr lang="en-US" sz="800" dirty="0" err="1"/>
              <a:t>Eurographics</a:t>
            </a:r>
            <a:r>
              <a:rPr lang="en-US" sz="800" dirty="0"/>
              <a:t> Conference on Visualization (</a:t>
            </a:r>
            <a:r>
              <a:rPr lang="en-US" sz="800" dirty="0" err="1"/>
              <a:t>EuroVis</a:t>
            </a:r>
            <a:r>
              <a:rPr lang="en-US" sz="800" dirty="0"/>
              <a:t>), STAR - State of the Art Report, 2015.</a:t>
            </a:r>
          </a:p>
          <a:p>
            <a:pPr marL="460375" indent="-460375"/>
            <a:r>
              <a:rPr lang="en-US" sz="800" dirty="0"/>
              <a:t>	*Joint First Authors</a:t>
            </a:r>
          </a:p>
          <a:p>
            <a:pPr marL="460375" indent="-460375"/>
            <a:r>
              <a:rPr lang="en-US" sz="800" dirty="0"/>
              <a:t>ND</a:t>
            </a:r>
            <a:r>
              <a:rPr lang="en-US" sz="800" baseline="30000" dirty="0"/>
              <a:t>2</a:t>
            </a:r>
            <a:r>
              <a:rPr lang="en-US" sz="800" dirty="0"/>
              <a:t>AV: N-Dimensional Data Analysis and Visualization - Analysis for the National Ignition Campaign.</a:t>
            </a:r>
          </a:p>
          <a:p>
            <a:pPr marL="460375" indent="-460375"/>
            <a:r>
              <a:rPr lang="en-US" sz="800" dirty="0"/>
              <a:t>	Peer-</a:t>
            </a:r>
            <a:r>
              <a:rPr lang="en-US" sz="800" dirty="0" err="1"/>
              <a:t>Timo</a:t>
            </a:r>
            <a:r>
              <a:rPr lang="en-US" sz="800" dirty="0"/>
              <a:t> Bremer, </a:t>
            </a:r>
            <a:r>
              <a:rPr lang="en-US" sz="800" b="1" dirty="0">
                <a:solidFill>
                  <a:schemeClr val="accent2">
                    <a:lumMod val="75000"/>
                  </a:schemeClr>
                </a:solidFill>
              </a:rPr>
              <a:t>Dan </a:t>
            </a:r>
            <a:r>
              <a:rPr lang="en-US" sz="800" b="1" dirty="0" err="1">
                <a:solidFill>
                  <a:schemeClr val="accent2">
                    <a:lumMod val="75000"/>
                  </a:schemeClr>
                </a:solidFill>
              </a:rPr>
              <a:t>Maljovec</a:t>
            </a:r>
            <a:r>
              <a:rPr lang="en-US" sz="800" dirty="0"/>
              <a:t>, </a:t>
            </a:r>
            <a:r>
              <a:rPr lang="en-US" sz="800" dirty="0" err="1"/>
              <a:t>Avishek</a:t>
            </a:r>
            <a:r>
              <a:rPr lang="en-US" sz="800" dirty="0"/>
              <a:t> </a:t>
            </a:r>
            <a:r>
              <a:rPr lang="en-US" sz="800" dirty="0" err="1"/>
              <a:t>Saha</a:t>
            </a:r>
            <a:r>
              <a:rPr lang="en-US" sz="800" dirty="0"/>
              <a:t>, </a:t>
            </a:r>
            <a:r>
              <a:rPr lang="en-US" sz="800" dirty="0" err="1"/>
              <a:t>Bei</a:t>
            </a:r>
            <a:r>
              <a:rPr lang="en-US" sz="800" dirty="0"/>
              <a:t> Wang, Jim Gaffney, Brian Spears, and Valerio </a:t>
            </a:r>
            <a:r>
              <a:rPr lang="en-US" sz="800" dirty="0" err="1"/>
              <a:t>Pascucci</a:t>
            </a:r>
            <a:r>
              <a:rPr lang="en-US" sz="800" dirty="0"/>
              <a:t>. Computing and Visualization in Science, 17(1), Pages 1-18, 2015.</a:t>
            </a:r>
          </a:p>
          <a:p>
            <a:pPr marL="460375" indent="-460375"/>
            <a:r>
              <a:rPr lang="en-US" sz="800" dirty="0"/>
              <a:t>Analyzing Simulation-Based PRA Data Through Clustering: a BWR Station Blackout Case Study.</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Shusen</a:t>
            </a:r>
            <a:r>
              <a:rPr lang="en-US" sz="800" dirty="0"/>
              <a:t> Liu, </a:t>
            </a:r>
            <a:r>
              <a:rPr lang="en-US" sz="800" dirty="0" err="1"/>
              <a:t>Bei</a:t>
            </a:r>
            <a:r>
              <a:rPr lang="en-US" sz="800" dirty="0"/>
              <a:t> Wang, Valerio </a:t>
            </a:r>
            <a:r>
              <a:rPr lang="en-US" sz="800" dirty="0" err="1"/>
              <a:t>Pascucci</a:t>
            </a:r>
            <a:r>
              <a:rPr lang="en-US" sz="800" dirty="0"/>
              <a:t>, Peer-</a:t>
            </a:r>
            <a:r>
              <a:rPr lang="en-US" sz="800" dirty="0" err="1"/>
              <a:t>Timo</a:t>
            </a:r>
            <a:r>
              <a:rPr lang="en-US" sz="800" dirty="0"/>
              <a:t> Bremer, Diego </a:t>
            </a:r>
            <a:r>
              <a:rPr lang="en-US" sz="800" dirty="0" err="1"/>
              <a:t>Mandelli</a:t>
            </a:r>
            <a:r>
              <a:rPr lang="en-US" sz="800" dirty="0"/>
              <a:t> and Curtis Smith. Probabilistic Safety Assessment &amp; Management conference (PSAM), 2014.  Extended Journal version: Reliability Engineering &amp; System Safety (RESS), 2015.</a:t>
            </a:r>
          </a:p>
          <a:p>
            <a:pPr marL="460375" indent="-460375"/>
            <a:r>
              <a:rPr lang="en-US" sz="800" dirty="0"/>
              <a:t>Topology-Based Active Learning.</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John Moeller, and Valerio </a:t>
            </a:r>
            <a:r>
              <a:rPr lang="en-US" sz="800" dirty="0" err="1"/>
              <a:t>Pascucci</a:t>
            </a:r>
            <a:br>
              <a:rPr lang="en-US" sz="800" dirty="0"/>
            </a:br>
            <a:r>
              <a:rPr lang="en-US" sz="800" dirty="0"/>
              <a:t>SCI Technical Report UUSCI-2014-00, 2014.</a:t>
            </a:r>
          </a:p>
          <a:p>
            <a:pPr marL="460375" indent="-460375"/>
            <a:r>
              <a:rPr lang="en-US" sz="800" dirty="0"/>
              <a:t>Analyzing Dynamic Probabilistic Risk Assessment Data through Clustering.</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Diego </a:t>
            </a:r>
            <a:r>
              <a:rPr lang="en-US" sz="800" dirty="0" err="1"/>
              <a:t>Mandelli</a:t>
            </a:r>
            <a:r>
              <a:rPr lang="en-US" sz="800" dirty="0"/>
              <a:t>, Peer-</a:t>
            </a:r>
            <a:r>
              <a:rPr lang="en-US" sz="800" dirty="0" err="1"/>
              <a:t>Timo</a:t>
            </a:r>
            <a:r>
              <a:rPr lang="en-US" sz="800" dirty="0"/>
              <a:t> Bremer, and Valerio </a:t>
            </a:r>
            <a:r>
              <a:rPr lang="en-US" sz="800" dirty="0" err="1"/>
              <a:t>Pascucci</a:t>
            </a:r>
            <a:r>
              <a:rPr lang="en-US" sz="800" dirty="0"/>
              <a:t>. International Topical Meeting on Probabilistic Safety Assessment and Analysis (PSA), 2013.</a:t>
            </a:r>
          </a:p>
          <a:p>
            <a:pPr marL="460375" indent="-460375"/>
            <a:r>
              <a:rPr lang="en-US" sz="800" dirty="0"/>
              <a:t>Adaptive Sampling Algorithms for Probabilistic Risk Assessment of Nuclear Simulations.</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Diego </a:t>
            </a:r>
            <a:r>
              <a:rPr lang="en-US" sz="800" dirty="0" err="1"/>
              <a:t>Mandelli</a:t>
            </a:r>
            <a:r>
              <a:rPr lang="en-US" sz="800" dirty="0"/>
              <a:t>, Peer-</a:t>
            </a:r>
            <a:r>
              <a:rPr lang="en-US" sz="800" dirty="0" err="1"/>
              <a:t>Timo</a:t>
            </a:r>
            <a:r>
              <a:rPr lang="en-US" sz="800" dirty="0"/>
              <a:t> Bremer, and Valerio </a:t>
            </a:r>
            <a:r>
              <a:rPr lang="en-US" sz="800" dirty="0" err="1"/>
              <a:t>Pascucci</a:t>
            </a:r>
            <a:r>
              <a:rPr lang="en-US" sz="800" dirty="0"/>
              <a:t>. International Topical Meeting on Probabilistic Safety Assessment and Analysis (PSA), 2013.</a:t>
            </a:r>
          </a:p>
          <a:p>
            <a:pPr marL="460375" indent="-460375"/>
            <a:r>
              <a:rPr lang="en-US" sz="800" b="1" i="1" dirty="0"/>
              <a:t>	*First Runner-up for Best Student Paper Award</a:t>
            </a:r>
            <a:endParaRPr lang="en-US" sz="800" dirty="0"/>
          </a:p>
          <a:p>
            <a:pPr marL="460375" indent="-460375"/>
            <a:r>
              <a:rPr lang="en-US" sz="800" dirty="0"/>
              <a:t>Exploration of High-Dimensional Scalar Function for Nuclear Reactor Safety Analysis and Visualization.</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Valerio </a:t>
            </a:r>
            <a:r>
              <a:rPr lang="en-US" sz="800" dirty="0" err="1"/>
              <a:t>Pascucci</a:t>
            </a:r>
            <a:r>
              <a:rPr lang="en-US" sz="800" dirty="0"/>
              <a:t>, Peer-</a:t>
            </a:r>
            <a:r>
              <a:rPr lang="en-US" sz="800" dirty="0" err="1"/>
              <a:t>Timo</a:t>
            </a:r>
            <a:r>
              <a:rPr lang="en-US" sz="800" dirty="0"/>
              <a:t> Bremer, Michael </a:t>
            </a:r>
            <a:r>
              <a:rPr lang="en-US" sz="800" dirty="0" err="1"/>
              <a:t>Pernice</a:t>
            </a:r>
            <a:r>
              <a:rPr lang="en-US" sz="800" dirty="0"/>
              <a:t>, Diego </a:t>
            </a:r>
            <a:r>
              <a:rPr lang="en-US" sz="800" dirty="0" err="1"/>
              <a:t>Mandelli</a:t>
            </a:r>
            <a:r>
              <a:rPr lang="en-US" sz="800" dirty="0"/>
              <a:t>, and Robert </a:t>
            </a:r>
            <a:r>
              <a:rPr lang="en-US" sz="800" dirty="0" err="1"/>
              <a:t>Nourgaliev</a:t>
            </a:r>
            <a:r>
              <a:rPr lang="en-US" sz="800" dirty="0"/>
              <a:t>, in Proceeding of M&amp;C 2013 International Topical Meeting on Mathematics and Computation, CD-ROM, American Nuclear Society, LaGrange Park, IL, 2013.</a:t>
            </a:r>
          </a:p>
          <a:p>
            <a:pPr marL="460375" indent="-460375"/>
            <a:r>
              <a:rPr lang="en-US" sz="800" dirty="0"/>
              <a:t>A Comparative Study of Morse Complex Approximation Using Different Neighborhood Graphs. </a:t>
            </a:r>
            <a:br>
              <a:rPr lang="en-US" sz="800" dirty="0"/>
            </a:br>
            <a:r>
              <a:rPr lang="en-US" sz="800" b="1" dirty="0">
                <a:solidFill>
                  <a:schemeClr val="accent2">
                    <a:lumMod val="75000"/>
                  </a:schemeClr>
                </a:solidFill>
              </a:rPr>
              <a:t>Dan </a:t>
            </a:r>
            <a:r>
              <a:rPr lang="en-US" sz="800" b="1" dirty="0" err="1">
                <a:solidFill>
                  <a:schemeClr val="accent2">
                    <a:lumMod val="75000"/>
                  </a:schemeClr>
                </a:solidFill>
              </a:rPr>
              <a:t>Maljovec</a:t>
            </a:r>
            <a:r>
              <a:rPr lang="en-US" sz="800" dirty="0"/>
              <a:t>, </a:t>
            </a:r>
            <a:r>
              <a:rPr lang="en-US" sz="800" dirty="0" err="1"/>
              <a:t>Avishek</a:t>
            </a:r>
            <a:r>
              <a:rPr lang="en-US" sz="800" dirty="0"/>
              <a:t> </a:t>
            </a:r>
            <a:r>
              <a:rPr lang="en-US" sz="800" dirty="0" err="1"/>
              <a:t>Saha</a:t>
            </a:r>
            <a:r>
              <a:rPr lang="en-US" sz="800" dirty="0"/>
              <a:t>, Peter Lindstrom, Peer-</a:t>
            </a:r>
            <a:r>
              <a:rPr lang="en-US" sz="800" dirty="0" err="1"/>
              <a:t>Timo</a:t>
            </a:r>
            <a:r>
              <a:rPr lang="en-US" sz="800" dirty="0"/>
              <a:t> Bremer, </a:t>
            </a:r>
            <a:r>
              <a:rPr lang="en-US" sz="800" dirty="0" err="1"/>
              <a:t>Bei</a:t>
            </a:r>
            <a:r>
              <a:rPr lang="en-US" sz="800" dirty="0"/>
              <a:t> Wang, Carlos Correa, and Valerio </a:t>
            </a:r>
            <a:r>
              <a:rPr lang="en-US" sz="800" dirty="0" err="1"/>
              <a:t>Pascucci</a:t>
            </a:r>
            <a:r>
              <a:rPr lang="en-US" sz="800" dirty="0"/>
              <a:t>. </a:t>
            </a:r>
            <a:br>
              <a:rPr lang="en-US" sz="800" dirty="0"/>
            </a:br>
            <a:r>
              <a:rPr lang="en-US" sz="800" i="1" dirty="0"/>
              <a:t>Topology-Based Methods in Visualization (</a:t>
            </a:r>
            <a:r>
              <a:rPr lang="en-US" sz="800" i="1" dirty="0" err="1"/>
              <a:t>TopoInVis</a:t>
            </a:r>
            <a:r>
              <a:rPr lang="en-US" sz="800" i="1" dirty="0"/>
              <a:t>)</a:t>
            </a:r>
            <a:r>
              <a:rPr lang="en-US" sz="800" dirty="0"/>
              <a:t>, 2013. </a:t>
            </a:r>
          </a:p>
          <a:p>
            <a:pPr marL="460375" indent="-460375"/>
            <a:r>
              <a:rPr lang="en-US" sz="800" dirty="0"/>
              <a:t>Adaptive Sampling with Topological Scores.</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Ana </a:t>
            </a:r>
            <a:r>
              <a:rPr lang="en-US" sz="800" dirty="0" err="1"/>
              <a:t>Kupresanin</a:t>
            </a:r>
            <a:r>
              <a:rPr lang="en-US" sz="800" dirty="0"/>
              <a:t>, </a:t>
            </a:r>
            <a:r>
              <a:rPr lang="en-US" sz="800" dirty="0" err="1"/>
              <a:t>Gardar</a:t>
            </a:r>
            <a:r>
              <a:rPr lang="en-US" sz="800" dirty="0"/>
              <a:t> </a:t>
            </a:r>
            <a:r>
              <a:rPr lang="en-US" sz="800" dirty="0" err="1"/>
              <a:t>Johannesson</a:t>
            </a:r>
            <a:r>
              <a:rPr lang="en-US" sz="800" dirty="0"/>
              <a:t>, Valerio </a:t>
            </a:r>
            <a:r>
              <a:rPr lang="en-US" sz="800" dirty="0" err="1"/>
              <a:t>Pascucci</a:t>
            </a:r>
            <a:r>
              <a:rPr lang="en-US" sz="800" dirty="0"/>
              <a:t>, and Peer-</a:t>
            </a:r>
            <a:r>
              <a:rPr lang="en-US" sz="800" dirty="0" err="1"/>
              <a:t>Timo</a:t>
            </a:r>
            <a:r>
              <a:rPr lang="en-US" sz="800" dirty="0"/>
              <a:t> Bremer. Working with Uncertainty Workshop at IEEE </a:t>
            </a:r>
            <a:r>
              <a:rPr lang="en-US" sz="800" dirty="0" err="1"/>
              <a:t>VisWeek</a:t>
            </a:r>
            <a:r>
              <a:rPr lang="en-US" sz="800" dirty="0"/>
              <a:t>, 2011. International Journal for Uncertainty Quantification, 3(2), pages 119-141, 2013.</a:t>
            </a:r>
          </a:p>
        </p:txBody>
      </p:sp>
    </p:spTree>
    <p:extLst>
      <p:ext uri="{BB962C8B-B14F-4D97-AF65-F5344CB8AC3E}">
        <p14:creationId xmlns:p14="http://schemas.microsoft.com/office/powerpoint/2010/main" val="441678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P spid="9" grpId="0" animBg="1"/>
      <p:bldP spid="6" grpId="0" animBg="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Changing the Adaptive Sampling Cycle</a:t>
            </a:r>
          </a:p>
        </p:txBody>
      </p:sp>
      <p:grpSp>
        <p:nvGrpSpPr>
          <p:cNvPr id="4" name="Group 3"/>
          <p:cNvGrpSpPr/>
          <p:nvPr/>
        </p:nvGrpSpPr>
        <p:grpSpPr>
          <a:xfrm>
            <a:off x="1137438" y="1326944"/>
            <a:ext cx="6869124" cy="5151843"/>
            <a:chOff x="1356780" y="704851"/>
            <a:chExt cx="7228419" cy="5421314"/>
          </a:xfrm>
        </p:grpSpPr>
        <p:graphicFrame>
          <p:nvGraphicFramePr>
            <p:cNvPr id="5" name="Content Placeholder 3"/>
            <p:cNvGraphicFramePr>
              <a:graphicFrameLocks/>
            </p:cNvGraphicFramePr>
            <p:nvPr>
              <p:extLst>
                <p:ext uri="{D42A27DB-BD31-4B8C-83A1-F6EECF244321}">
                  <p14:modId xmlns:p14="http://schemas.microsoft.com/office/powerpoint/2010/main" val="3076829801"/>
                </p:ext>
              </p:extLst>
            </p:nvPr>
          </p:nvGraphicFramePr>
          <p:xfrm>
            <a:off x="1356780" y="704851"/>
            <a:ext cx="7228419" cy="542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noChangeArrowheads="1"/>
            </p:cNvPicPr>
            <p:nvPr/>
          </p:nvPicPr>
          <p:blipFill>
            <a:blip r:embed="rId8" cstate="print"/>
            <a:srcRect/>
            <a:stretch>
              <a:fillRect/>
            </a:stretch>
          </p:blipFill>
          <p:spPr bwMode="auto">
            <a:xfrm>
              <a:off x="4273436" y="842116"/>
              <a:ext cx="1614692" cy="928793"/>
            </a:xfrm>
            <a:prstGeom prst="rect">
              <a:avLst/>
            </a:prstGeom>
            <a:noFill/>
            <a:ln w="9525">
              <a:noFill/>
              <a:miter lim="800000"/>
              <a:headEnd/>
              <a:tailEnd/>
            </a:ln>
            <a:effectLst/>
          </p:spPr>
        </p:pic>
        <p:pic>
          <p:nvPicPr>
            <p:cNvPr id="7" name="Picture 6"/>
            <p:cNvPicPr>
              <a:picLocks noChangeAspect="1" noChangeArrowheads="1"/>
            </p:cNvPicPr>
            <p:nvPr/>
          </p:nvPicPr>
          <p:blipFill>
            <a:blip r:embed="rId9" cstate="print"/>
            <a:srcRect/>
            <a:stretch>
              <a:fillRect/>
            </a:stretch>
          </p:blipFill>
          <p:spPr bwMode="auto">
            <a:xfrm>
              <a:off x="6077543" y="2717678"/>
              <a:ext cx="1611605" cy="853464"/>
            </a:xfrm>
            <a:prstGeom prst="rect">
              <a:avLst/>
            </a:prstGeom>
            <a:noFill/>
            <a:ln w="9525">
              <a:noFill/>
              <a:miter lim="800000"/>
              <a:headEnd/>
              <a:tailEnd/>
            </a:ln>
            <a:effectLst/>
          </p:spPr>
        </p:pic>
        <p:pic>
          <p:nvPicPr>
            <p:cNvPr id="8" name="Picture 8"/>
            <p:cNvPicPr>
              <a:picLocks noChangeAspect="1" noChangeArrowheads="1"/>
            </p:cNvPicPr>
            <p:nvPr/>
          </p:nvPicPr>
          <p:blipFill>
            <a:blip r:embed="rId10" cstate="print"/>
            <a:srcRect/>
            <a:stretch>
              <a:fillRect/>
            </a:stretch>
          </p:blipFill>
          <p:spPr bwMode="auto">
            <a:xfrm>
              <a:off x="4273436" y="4512596"/>
              <a:ext cx="1614692" cy="859154"/>
            </a:xfrm>
            <a:prstGeom prst="rect">
              <a:avLst/>
            </a:prstGeom>
            <a:noFill/>
            <a:ln w="9525">
              <a:noFill/>
              <a:miter lim="800000"/>
              <a:headEnd/>
              <a:tailEnd/>
            </a:ln>
            <a:effectLst/>
          </p:spPr>
        </p:pic>
        <p:pic>
          <p:nvPicPr>
            <p:cNvPr id="9" name="Picture 10"/>
            <p:cNvPicPr>
              <a:picLocks noChangeAspect="1" noChangeArrowheads="1"/>
            </p:cNvPicPr>
            <p:nvPr/>
          </p:nvPicPr>
          <p:blipFill>
            <a:blip r:embed="rId11" cstate="print"/>
            <a:srcRect/>
            <a:stretch>
              <a:fillRect/>
            </a:stretch>
          </p:blipFill>
          <p:spPr bwMode="auto">
            <a:xfrm>
              <a:off x="2246670" y="2717678"/>
              <a:ext cx="1716576" cy="913365"/>
            </a:xfrm>
            <a:prstGeom prst="rect">
              <a:avLst/>
            </a:prstGeom>
            <a:noFill/>
            <a:ln w="9525">
              <a:noFill/>
              <a:miter lim="800000"/>
              <a:headEnd/>
              <a:tailEnd/>
            </a:ln>
            <a:effectLst/>
          </p:spPr>
        </p:pic>
      </p:grpSp>
      <p:sp>
        <p:nvSpPr>
          <p:cNvPr id="11" name="Rounded Rectangle 10"/>
          <p:cNvSpPr/>
          <p:nvPr/>
        </p:nvSpPr>
        <p:spPr>
          <a:xfrm>
            <a:off x="3338984" y="4882253"/>
            <a:ext cx="2586960" cy="1596534"/>
          </a:xfrm>
          <a:prstGeom prst="roundRect">
            <a:avLst/>
          </a:prstGeom>
          <a:noFill/>
          <a:ln w="76200" cmpd="sng">
            <a:solidFill>
              <a:schemeClr val="accent4">
                <a:lumMod val="50000"/>
              </a:schemeClr>
            </a:solidFill>
          </a:ln>
        </p:spPr>
        <p:style>
          <a:lnRef idx="1">
            <a:schemeClr val="dk1"/>
          </a:lnRef>
          <a:fillRef idx="2">
            <a:schemeClr val="dk1"/>
          </a:fillRef>
          <a:effectRef idx="1">
            <a:schemeClr val="dk1"/>
          </a:effectRef>
          <a:fontRef idx="minor">
            <a:schemeClr val="dk1"/>
          </a:fontRef>
        </p:style>
      </p:sp>
      <p:sp>
        <p:nvSpPr>
          <p:cNvPr id="13" name="Rounded Rectangle 12"/>
          <p:cNvSpPr/>
          <p:nvPr/>
        </p:nvSpPr>
        <p:spPr>
          <a:xfrm>
            <a:off x="1459384" y="3060700"/>
            <a:ext cx="2807816" cy="1675012"/>
          </a:xfrm>
          <a:prstGeom prst="roundRect">
            <a:avLst/>
          </a:prstGeom>
          <a:noFill/>
          <a:ln w="76200" cmpd="sng">
            <a:solidFill>
              <a:schemeClr val="accent4">
                <a:lumMod val="50000"/>
              </a:schemeClr>
            </a:solidFill>
          </a:ln>
        </p:spPr>
        <p:style>
          <a:lnRef idx="1">
            <a:schemeClr val="dk1"/>
          </a:lnRef>
          <a:fillRef idx="2">
            <a:schemeClr val="dk1"/>
          </a:fillRef>
          <a:effectRef idx="1">
            <a:schemeClr val="dk1"/>
          </a:effectRef>
          <a:fontRef idx="minor">
            <a:schemeClr val="dk1"/>
          </a:fontRef>
        </p:style>
      </p:sp>
      <p:sp>
        <p:nvSpPr>
          <p:cNvPr id="3" name="Slide Number Placeholder 2"/>
          <p:cNvSpPr>
            <a:spLocks noGrp="1"/>
          </p:cNvSpPr>
          <p:nvPr>
            <p:ph type="sldNum" sz="quarter" idx="12"/>
          </p:nvPr>
        </p:nvSpPr>
        <p:spPr/>
        <p:txBody>
          <a:bodyPr/>
          <a:lstStyle/>
          <a:p>
            <a:fld id="{0C9D9FE6-5D08-3B48-9104-2B1B3E27A71F}" type="slidenum">
              <a:rPr lang="en-US" smtClean="0"/>
              <a:t>20</a:t>
            </a:fld>
            <a:endParaRPr lang="en-US"/>
          </a:p>
        </p:txBody>
      </p:sp>
    </p:spTree>
    <p:extLst>
      <p:ext uri="{BB962C8B-B14F-4D97-AF65-F5344CB8AC3E}">
        <p14:creationId xmlns:p14="http://schemas.microsoft.com/office/powerpoint/2010/main" val="3247578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Comparing Scoring Methods</a:t>
            </a:r>
          </a:p>
        </p:txBody>
      </p:sp>
      <p:sp>
        <p:nvSpPr>
          <p:cNvPr id="3" name="Content Placeholder 2"/>
          <p:cNvSpPr>
            <a:spLocks noGrp="1"/>
          </p:cNvSpPr>
          <p:nvPr>
            <p:ph idx="1"/>
          </p:nvPr>
        </p:nvSpPr>
        <p:spPr>
          <a:xfrm>
            <a:off x="0" y="1561514"/>
            <a:ext cx="9144000" cy="5296486"/>
          </a:xfrm>
        </p:spPr>
        <p:txBody>
          <a:bodyPr>
            <a:normAutofit/>
          </a:bodyPr>
          <a:lstStyle/>
          <a:p>
            <a:pPr lvl="1"/>
            <a:r>
              <a:rPr lang="en-US"/>
              <a:t>High uncertainty in the current predicting model</a:t>
            </a:r>
          </a:p>
          <a:p>
            <a:pPr lvl="1"/>
            <a:r>
              <a:rPr lang="en-US"/>
              <a:t>Expected improvement (steep gradient + uncertainty)</a:t>
            </a:r>
          </a:p>
          <a:p>
            <a:pPr lvl="1"/>
            <a:r>
              <a:rPr lang="en-US" b="1" i="1">
                <a:solidFill>
                  <a:schemeClr val="accent4"/>
                </a:solidFill>
              </a:rPr>
              <a:t>Topology-based scoring</a:t>
            </a:r>
          </a:p>
        </p:txBody>
      </p:sp>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269" t="7308" r="7500" b="2180"/>
          <a:stretch/>
        </p:blipFill>
        <p:spPr>
          <a:xfrm>
            <a:off x="2221327" y="3307181"/>
            <a:ext cx="4701346" cy="3576672"/>
          </a:xfrm>
          <a:prstGeom prst="rect">
            <a:avLst/>
          </a:prstGeom>
        </p:spPr>
      </p:pic>
      <p:grpSp>
        <p:nvGrpSpPr>
          <p:cNvPr id="19" name="Group 18"/>
          <p:cNvGrpSpPr/>
          <p:nvPr/>
        </p:nvGrpSpPr>
        <p:grpSpPr>
          <a:xfrm>
            <a:off x="3739578" y="4120587"/>
            <a:ext cx="3183095" cy="2601493"/>
            <a:chOff x="3739578" y="4120587"/>
            <a:chExt cx="3183095" cy="2601493"/>
          </a:xfrm>
        </p:grpSpPr>
        <p:sp>
          <p:nvSpPr>
            <p:cNvPr id="18" name="Oval 17"/>
            <p:cNvSpPr/>
            <p:nvPr/>
          </p:nvSpPr>
          <p:spPr>
            <a:xfrm>
              <a:off x="6377523" y="4120588"/>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p:cNvSpPr/>
            <p:nvPr/>
          </p:nvSpPr>
          <p:spPr>
            <a:xfrm>
              <a:off x="3739578" y="4120587"/>
              <a:ext cx="682620" cy="1180617"/>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4" name="Oval 333"/>
          <p:cNvSpPr/>
          <p:nvPr/>
        </p:nvSpPr>
        <p:spPr>
          <a:xfrm>
            <a:off x="5971785" y="4120587"/>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3973646" y="4572000"/>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3347574" y="5264799"/>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2750746" y="3904732"/>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2828361" y="3657600"/>
            <a:ext cx="4093642" cy="3077407"/>
            <a:chOff x="2828361" y="3657600"/>
            <a:chExt cx="4093642" cy="3077407"/>
          </a:xfrm>
        </p:grpSpPr>
        <p:sp>
          <p:nvSpPr>
            <p:cNvPr id="20" name="Oval 19"/>
            <p:cNvSpPr/>
            <p:nvPr/>
          </p:nvSpPr>
          <p:spPr>
            <a:xfrm>
              <a:off x="5355101" y="3657600"/>
              <a:ext cx="821369"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p:cNvSpPr/>
            <p:nvPr/>
          </p:nvSpPr>
          <p:spPr>
            <a:xfrm>
              <a:off x="6376853" y="4133515"/>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2828361" y="3686250"/>
              <a:ext cx="574901"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21</a:t>
            </a:fld>
            <a:endParaRPr lang="en-US"/>
          </a:p>
        </p:txBody>
      </p:sp>
      <p:sp>
        <p:nvSpPr>
          <p:cNvPr id="330" name="Oval 329"/>
          <p:cNvSpPr/>
          <p:nvPr/>
        </p:nvSpPr>
        <p:spPr>
          <a:xfrm>
            <a:off x="6732584" y="6119505"/>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80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34"/>
                                        </p:tgtEl>
                                        <p:attrNameLst>
                                          <p:attrName>style.visibility</p:attrName>
                                        </p:attrNameLst>
                                      </p:cBhvr>
                                      <p:to>
                                        <p:strVal val="visible"/>
                                      </p:to>
                                    </p:set>
                                    <p:animEffect transition="in" filter="fade">
                                      <p:cBhvr>
                                        <p:cTn id="35" dur="500"/>
                                        <p:tgtEl>
                                          <p:spTgt spid="334"/>
                                        </p:tgtEl>
                                      </p:cBhvr>
                                    </p:animEffect>
                                  </p:childTnLst>
                                </p:cTn>
                              </p:par>
                              <p:par>
                                <p:cTn id="36" presetID="10" presetClass="entr" presetSubtype="0" fill="hold" grpId="2" nodeType="withEffect">
                                  <p:stCondLst>
                                    <p:cond delay="0"/>
                                  </p:stCondLst>
                                  <p:childTnLst>
                                    <p:set>
                                      <p:cBhvr>
                                        <p:cTn id="37" dur="1" fill="hold">
                                          <p:stCondLst>
                                            <p:cond delay="0"/>
                                          </p:stCondLst>
                                        </p:cTn>
                                        <p:tgtEl>
                                          <p:spTgt spid="330"/>
                                        </p:tgtEl>
                                        <p:attrNameLst>
                                          <p:attrName>style.visibility</p:attrName>
                                        </p:attrNameLst>
                                      </p:cBhvr>
                                      <p:to>
                                        <p:strVal val="visible"/>
                                      </p:to>
                                    </p:set>
                                    <p:animEffect transition="in" filter="fade">
                                      <p:cBhvr>
                                        <p:cTn id="38" dur="500"/>
                                        <p:tgtEl>
                                          <p:spTgt spid="3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6"/>
                                        </p:tgtEl>
                                        <p:attrNameLst>
                                          <p:attrName>style.visibility</p:attrName>
                                        </p:attrNameLst>
                                      </p:cBhvr>
                                      <p:to>
                                        <p:strVal val="visible"/>
                                      </p:to>
                                    </p:set>
                                    <p:animEffect transition="in" filter="fade">
                                      <p:cBhvr>
                                        <p:cTn id="41" dur="500"/>
                                        <p:tgtEl>
                                          <p:spTgt spid="3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7"/>
                                        </p:tgtEl>
                                        <p:attrNameLst>
                                          <p:attrName>style.visibility</p:attrName>
                                        </p:attrNameLst>
                                      </p:cBhvr>
                                      <p:to>
                                        <p:strVal val="visible"/>
                                      </p:to>
                                    </p:set>
                                    <p:animEffect transition="in" filter="fade">
                                      <p:cBhvr>
                                        <p:cTn id="44" dur="500"/>
                                        <p:tgtEl>
                                          <p:spTgt spid="3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8"/>
                                        </p:tgtEl>
                                        <p:attrNameLst>
                                          <p:attrName>style.visibility</p:attrName>
                                        </p:attrNameLst>
                                      </p:cBhvr>
                                      <p:to>
                                        <p:strVal val="visible"/>
                                      </p:to>
                                    </p:set>
                                    <p:animEffect transition="in" filter="fade">
                                      <p:cBhvr>
                                        <p:cTn id="47" dur="500"/>
                                        <p:tgtEl>
                                          <p:spTgt spid="3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0"/>
                                        </p:tgtEl>
                                        <p:attrNameLst>
                                          <p:attrName>style.visibility</p:attrName>
                                        </p:attrNameLst>
                                      </p:cBhvr>
                                      <p:to>
                                        <p:strVal val="visible"/>
                                      </p:to>
                                    </p:set>
                                    <p:animEffect transition="in" filter="fade">
                                      <p:cBhvr>
                                        <p:cTn id="50"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p:bldP spid="336" grpId="0" animBg="1"/>
      <p:bldP spid="337" grpId="0" animBg="1"/>
      <p:bldP spid="338" grpId="0" animBg="1"/>
      <p:bldP spid="330" grpId="0" animBg="1"/>
      <p:bldP spid="330"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sp>
        <p:nvSpPr>
          <p:cNvPr id="9" name="Title 8"/>
          <p:cNvSpPr>
            <a:spLocks noGrp="1"/>
          </p:cNvSpPr>
          <p:nvPr>
            <p:ph type="title"/>
          </p:nvPr>
        </p:nvSpPr>
        <p:spPr/>
        <p:txBody>
          <a:bodyPr>
            <a:normAutofit fontScale="90000"/>
          </a:bodyPr>
          <a:lstStyle/>
          <a:p>
            <a:r>
              <a:rPr lang="en-US" dirty="0"/>
              <a:t>Comparing Scoring Methods</a:t>
            </a:r>
          </a:p>
        </p:txBody>
      </p:sp>
      <p:grpSp>
        <p:nvGrpSpPr>
          <p:cNvPr id="11" name="Group 10"/>
          <p:cNvGrpSpPr/>
          <p:nvPr/>
        </p:nvGrpSpPr>
        <p:grpSpPr>
          <a:xfrm>
            <a:off x="129879" y="3514569"/>
            <a:ext cx="6659685" cy="2561674"/>
            <a:chOff x="129879" y="3275413"/>
            <a:chExt cx="6659685" cy="2561674"/>
          </a:xfrm>
        </p:grpSpPr>
        <p:grpSp>
          <p:nvGrpSpPr>
            <p:cNvPr id="8" name="Group 7"/>
            <p:cNvGrpSpPr/>
            <p:nvPr/>
          </p:nvGrpSpPr>
          <p:grpSpPr>
            <a:xfrm>
              <a:off x="129879" y="3712225"/>
              <a:ext cx="6659685" cy="2124862"/>
              <a:chOff x="129879" y="3712225"/>
              <a:chExt cx="6659685" cy="2124862"/>
            </a:xfrm>
          </p:grpSpPr>
          <p:pic>
            <p:nvPicPr>
              <p:cNvPr id="6" name="Picture 5" descr="bottlene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4958" y="3712225"/>
                <a:ext cx="2474606" cy="2124862"/>
              </a:xfrm>
              <a:prstGeom prst="rect">
                <a:avLst/>
              </a:prstGeom>
            </p:spPr>
          </p:pic>
          <p:grpSp>
            <p:nvGrpSpPr>
              <p:cNvPr id="7" name="Group 6"/>
              <p:cNvGrpSpPr/>
              <p:nvPr/>
            </p:nvGrpSpPr>
            <p:grpSpPr>
              <a:xfrm>
                <a:off x="129879" y="3734064"/>
                <a:ext cx="3748046" cy="2081185"/>
                <a:chOff x="0" y="4660793"/>
                <a:chExt cx="3748046" cy="2081185"/>
              </a:xfrm>
            </p:grpSpPr>
            <p:pic>
              <p:nvPicPr>
                <p:cNvPr id="327" name="Picture 2" descr="C:\Users\dan\Desktop\DAG\UQ Workshop\talk\figs\TOPOP4.png"/>
                <p:cNvPicPr>
                  <a:picLocks noChangeAspect="1" noChangeArrowheads="1"/>
                </p:cNvPicPr>
                <p:nvPr/>
              </p:nvPicPr>
              <p:blipFill>
                <a:blip r:embed="rId5" cstate="print"/>
                <a:stretch>
                  <a:fillRect/>
                </a:stretch>
              </p:blipFill>
              <p:spPr bwMode="auto">
                <a:xfrm>
                  <a:off x="0" y="5014887"/>
                  <a:ext cx="3748046" cy="1727091"/>
                </a:xfrm>
                <a:prstGeom prst="rect">
                  <a:avLst/>
                </a:prstGeom>
                <a:noFill/>
              </p:spPr>
            </p:pic>
            <p:sp>
              <p:nvSpPr>
                <p:cNvPr id="328" name="Rectangle 327"/>
                <p:cNvSpPr/>
                <p:nvPr/>
              </p:nvSpPr>
              <p:spPr>
                <a:xfrm>
                  <a:off x="1281749" y="4660793"/>
                  <a:ext cx="1184548" cy="461665"/>
                </a:xfrm>
                <a:prstGeom prst="rect">
                  <a:avLst/>
                </a:prstGeom>
              </p:spPr>
              <p:txBody>
                <a:bodyPr wrap="none">
                  <a:spAutoFit/>
                </a:bodyPr>
                <a:lstStyle/>
                <a:p>
                  <a:r>
                    <a:rPr lang="en-US" sz="2400" b="1" i="1" err="1">
                      <a:solidFill>
                        <a:schemeClr val="accent4"/>
                      </a:solidFill>
                    </a:rPr>
                    <a:t>Σ</a:t>
                  </a:r>
                  <a:r>
                    <a:rPr lang="en-US" sz="2400" b="1" i="1">
                      <a:solidFill>
                        <a:schemeClr val="accent4"/>
                      </a:solidFill>
                    </a:rPr>
                    <a:t>(</a:t>
                  </a:r>
                  <a:r>
                    <a:rPr lang="en-US" sz="2400" b="1" i="1" err="1">
                      <a:solidFill>
                        <a:schemeClr val="accent4"/>
                      </a:solidFill>
                    </a:rPr>
                    <a:t>Δp</a:t>
                  </a:r>
                  <a:r>
                    <a:rPr lang="en-US" sz="2400" b="1" i="1">
                      <a:solidFill>
                        <a:schemeClr val="accent4"/>
                      </a:solidFill>
                    </a:rPr>
                    <a:t>)/n</a:t>
                  </a:r>
                  <a:endParaRPr lang="en-US" sz="2400"/>
                </a:p>
              </p:txBody>
            </p:sp>
          </p:grpSp>
        </p:grpSp>
        <p:sp>
          <p:nvSpPr>
            <p:cNvPr id="5" name="TextBox 4"/>
            <p:cNvSpPr txBox="1"/>
            <p:nvPr/>
          </p:nvSpPr>
          <p:spPr>
            <a:xfrm>
              <a:off x="600716" y="3275413"/>
              <a:ext cx="5520722" cy="461665"/>
            </a:xfrm>
            <a:prstGeom prst="rect">
              <a:avLst/>
            </a:prstGeom>
            <a:noFill/>
          </p:spPr>
          <p:txBody>
            <a:bodyPr wrap="square" rtlCol="0">
              <a:spAutoFit/>
            </a:bodyPr>
            <a:lstStyle/>
            <a:p>
              <a:pPr algn="ctr"/>
              <a:r>
                <a:rPr lang="en-US" sz="2400" b="1">
                  <a:solidFill>
                    <a:schemeClr val="accent4">
                      <a:lumMod val="50000"/>
                    </a:schemeClr>
                  </a:solidFill>
                </a:rPr>
                <a:t>Global Topological Influence</a:t>
              </a:r>
            </a:p>
          </p:txBody>
        </p:sp>
      </p:grpSp>
      <p:grpSp>
        <p:nvGrpSpPr>
          <p:cNvPr id="12" name="Group 11"/>
          <p:cNvGrpSpPr/>
          <p:nvPr/>
        </p:nvGrpSpPr>
        <p:grpSpPr>
          <a:xfrm>
            <a:off x="6697347" y="3485397"/>
            <a:ext cx="2399377" cy="2569008"/>
            <a:chOff x="6722153" y="3069194"/>
            <a:chExt cx="2399377" cy="2569008"/>
          </a:xfrm>
        </p:grpSpPr>
        <p:pic>
          <p:nvPicPr>
            <p:cNvPr id="278" name="Picture 2" descr="C:\Users\dan\Desktop\DAG\UQ Workshop\talk\figs\TOPOP4.png"/>
            <p:cNvPicPr>
              <a:picLocks noChangeAspect="1" noChangeArrowheads="1"/>
            </p:cNvPicPr>
            <p:nvPr/>
          </p:nvPicPr>
          <p:blipFill>
            <a:blip r:embed="rId6" cstate="print"/>
            <a:stretch>
              <a:fillRect/>
            </a:stretch>
          </p:blipFill>
          <p:spPr bwMode="auto">
            <a:xfrm>
              <a:off x="7226597" y="3911111"/>
              <a:ext cx="1771576" cy="1727091"/>
            </a:xfrm>
            <a:prstGeom prst="rect">
              <a:avLst/>
            </a:prstGeom>
            <a:noFill/>
          </p:spPr>
        </p:pic>
        <p:sp>
          <p:nvSpPr>
            <p:cNvPr id="17" name="TextBox 16"/>
            <p:cNvSpPr txBox="1"/>
            <p:nvPr/>
          </p:nvSpPr>
          <p:spPr>
            <a:xfrm>
              <a:off x="6722153" y="3069194"/>
              <a:ext cx="2399377" cy="830997"/>
            </a:xfrm>
            <a:prstGeom prst="rect">
              <a:avLst/>
            </a:prstGeom>
            <a:noFill/>
          </p:spPr>
          <p:txBody>
            <a:bodyPr wrap="square" rtlCol="0">
              <a:spAutoFit/>
            </a:bodyPr>
            <a:lstStyle/>
            <a:p>
              <a:pPr algn="ctr"/>
              <a:r>
                <a:rPr lang="en-US" sz="2400" b="1">
                  <a:solidFill>
                    <a:schemeClr val="accent4">
                      <a:lumMod val="50000"/>
                    </a:schemeClr>
                  </a:solidFill>
                </a:rPr>
                <a:t>Local Topological</a:t>
              </a:r>
            </a:p>
            <a:p>
              <a:pPr algn="ctr"/>
              <a:r>
                <a:rPr lang="en-US" sz="2400" b="1">
                  <a:solidFill>
                    <a:schemeClr val="accent4">
                      <a:lumMod val="50000"/>
                    </a:schemeClr>
                  </a:solidFill>
                </a:rPr>
                <a:t>Influence</a:t>
              </a:r>
            </a:p>
          </p:txBody>
        </p:sp>
      </p:grpSp>
      <p:sp>
        <p:nvSpPr>
          <p:cNvPr id="10" name="Rectangle 9"/>
          <p:cNvSpPr/>
          <p:nvPr/>
        </p:nvSpPr>
        <p:spPr>
          <a:xfrm>
            <a:off x="458046" y="4327314"/>
            <a:ext cx="8015802" cy="14129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915988" indent="-458788"/>
            <a:r>
              <a:rPr lang="en-US"/>
              <a:t>Adaptive Sampling with Topological Scores. Dan Maljovec, </a:t>
            </a:r>
            <a:r>
              <a:rPr lang="en-US" err="1"/>
              <a:t>Bei</a:t>
            </a:r>
            <a:r>
              <a:rPr lang="en-US"/>
              <a:t> Wang, Ana </a:t>
            </a:r>
            <a:r>
              <a:rPr lang="en-US" err="1"/>
              <a:t>Kupresanin</a:t>
            </a:r>
            <a:r>
              <a:rPr lang="en-US"/>
              <a:t>, </a:t>
            </a:r>
            <a:r>
              <a:rPr lang="en-US" err="1"/>
              <a:t>Gardar</a:t>
            </a:r>
            <a:r>
              <a:rPr lang="en-US"/>
              <a:t> </a:t>
            </a:r>
            <a:r>
              <a:rPr lang="en-US" err="1"/>
              <a:t>Johannesson</a:t>
            </a:r>
            <a:r>
              <a:rPr lang="en-US"/>
              <a:t>, Valerio </a:t>
            </a:r>
            <a:r>
              <a:rPr lang="en-US" err="1"/>
              <a:t>Pascucci</a:t>
            </a:r>
            <a:r>
              <a:rPr lang="en-US"/>
              <a:t>, and Peer-</a:t>
            </a:r>
            <a:r>
              <a:rPr lang="en-US" err="1"/>
              <a:t>Timo</a:t>
            </a:r>
            <a:r>
              <a:rPr lang="en-US"/>
              <a:t> Bremer. International Journal for Uncertainty Quantification, 3(2), pages 119-141, 2013</a:t>
            </a:r>
          </a:p>
        </p:txBody>
      </p:sp>
      <p:sp>
        <p:nvSpPr>
          <p:cNvPr id="14" name="Slide Number Placeholder 13"/>
          <p:cNvSpPr>
            <a:spLocks noGrp="1"/>
          </p:cNvSpPr>
          <p:nvPr>
            <p:ph type="sldNum" sz="quarter" idx="12"/>
          </p:nvPr>
        </p:nvSpPr>
        <p:spPr/>
        <p:txBody>
          <a:bodyPr/>
          <a:lstStyle/>
          <a:p>
            <a:fld id="{0C9D9FE6-5D08-3B48-9104-2B1B3E27A71F}" type="slidenum">
              <a:rPr lang="en-US" smtClean="0"/>
              <a:t>22</a:t>
            </a:fld>
            <a:endParaRPr lang="en-US"/>
          </a:p>
        </p:txBody>
      </p:sp>
      <p:sp>
        <p:nvSpPr>
          <p:cNvPr id="22" name="Content Placeholder 2"/>
          <p:cNvSpPr>
            <a:spLocks noGrp="1"/>
          </p:cNvSpPr>
          <p:nvPr>
            <p:ph idx="1"/>
          </p:nvPr>
        </p:nvSpPr>
        <p:spPr>
          <a:xfrm>
            <a:off x="0" y="1561514"/>
            <a:ext cx="9144000" cy="5296486"/>
          </a:xfrm>
        </p:spPr>
        <p:txBody>
          <a:bodyPr>
            <a:normAutofit/>
          </a:bodyPr>
          <a:lstStyle/>
          <a:p>
            <a:pPr lvl="1"/>
            <a:r>
              <a:rPr lang="en-US"/>
              <a:t>High uncertainty in the current predicting model</a:t>
            </a:r>
          </a:p>
          <a:p>
            <a:pPr lvl="1"/>
            <a:r>
              <a:rPr lang="en-US"/>
              <a:t>Expected improvement (steep gradient + uncertainty)</a:t>
            </a:r>
          </a:p>
          <a:p>
            <a:pPr lvl="1"/>
            <a:r>
              <a:rPr lang="en-US" b="1" i="1">
                <a:solidFill>
                  <a:schemeClr val="accent4"/>
                </a:solidFill>
              </a:rPr>
              <a:t>Topology-based scoring</a:t>
            </a:r>
          </a:p>
        </p:txBody>
      </p:sp>
    </p:spTree>
    <p:extLst>
      <p:ext uri="{BB962C8B-B14F-4D97-AF65-F5344CB8AC3E}">
        <p14:creationId xmlns:p14="http://schemas.microsoft.com/office/powerpoint/2010/main" val="1685056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900" dirty="0"/>
              <a:t>Limit Surface Restricted Adaptive Sampling</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6" y="1987123"/>
            <a:ext cx="5007411" cy="3773606"/>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078398"/>
            <a:ext cx="4535620" cy="3401715"/>
          </a:xfrm>
          <a:prstGeom prst="rect">
            <a:avLst/>
          </a:prstGeom>
        </p:spPr>
      </p:pic>
      <p:sp>
        <p:nvSpPr>
          <p:cNvPr id="23" name="Right Arrow 22"/>
          <p:cNvSpPr/>
          <p:nvPr/>
        </p:nvSpPr>
        <p:spPr>
          <a:xfrm>
            <a:off x="4121624" y="3556616"/>
            <a:ext cx="659674" cy="450376"/>
          </a:xfrm>
          <a:prstGeom prst="rightArrow">
            <a:avLst/>
          </a:prstGeom>
          <a:solidFill>
            <a:schemeClr val="accent4"/>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9BBB59"/>
              </a:solidFill>
            </a:endParaRPr>
          </a:p>
        </p:txBody>
      </p:sp>
      <p:sp>
        <p:nvSpPr>
          <p:cNvPr id="24" name="Rectangle 23"/>
          <p:cNvSpPr/>
          <p:nvPr/>
        </p:nvSpPr>
        <p:spPr>
          <a:xfrm>
            <a:off x="3695840" y="1495210"/>
            <a:ext cx="2249334" cy="523220"/>
          </a:xfrm>
          <a:prstGeom prst="rect">
            <a:avLst/>
          </a:prstGeom>
        </p:spPr>
        <p:txBody>
          <a:bodyPr wrap="none">
            <a:spAutoFit/>
          </a:bodyPr>
          <a:lstStyle/>
          <a:p>
            <a:r>
              <a:rPr lang="en-US" sz="2800">
                <a:solidFill>
                  <a:srgbClr val="8064A2"/>
                </a:solidFill>
              </a:rPr>
              <a:t>Failure region</a:t>
            </a:r>
          </a:p>
        </p:txBody>
      </p:sp>
      <p:cxnSp>
        <p:nvCxnSpPr>
          <p:cNvPr id="25" name="Straight Arrow Connector 24"/>
          <p:cNvCxnSpPr/>
          <p:nvPr/>
        </p:nvCxnSpPr>
        <p:spPr>
          <a:xfrm>
            <a:off x="5479653" y="1987123"/>
            <a:ext cx="1258031" cy="1700857"/>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p:nvPr/>
        </p:nvCxnSpPr>
        <p:spPr>
          <a:xfrm flipH="1">
            <a:off x="2625871" y="1987123"/>
            <a:ext cx="1069969" cy="706244"/>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sp>
        <p:nvSpPr>
          <p:cNvPr id="4" name="Oval 3"/>
          <p:cNvSpPr/>
          <p:nvPr/>
        </p:nvSpPr>
        <p:spPr>
          <a:xfrm>
            <a:off x="5777624" y="2910820"/>
            <a:ext cx="2227768" cy="1748985"/>
          </a:xfrm>
          <a:prstGeom prst="ellipse">
            <a:avLst/>
          </a:prstGeom>
          <a:solidFill>
            <a:schemeClr val="accent4">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042981" y="4980812"/>
            <a:ext cx="2157286" cy="523220"/>
          </a:xfrm>
          <a:prstGeom prst="rect">
            <a:avLst/>
          </a:prstGeom>
        </p:spPr>
        <p:txBody>
          <a:bodyPr wrap="none">
            <a:spAutoFit/>
          </a:bodyPr>
          <a:lstStyle/>
          <a:p>
            <a:r>
              <a:rPr lang="en-US" sz="2800">
                <a:solidFill>
                  <a:schemeClr val="accent3">
                    <a:lumMod val="50000"/>
                  </a:schemeClr>
                </a:solidFill>
              </a:rPr>
              <a:t>Limit surface</a:t>
            </a:r>
          </a:p>
        </p:txBody>
      </p:sp>
      <p:cxnSp>
        <p:nvCxnSpPr>
          <p:cNvPr id="12" name="Straight Arrow Connector 11"/>
          <p:cNvCxnSpPr>
            <a:stCxn id="11" idx="3"/>
            <a:endCxn id="4" idx="3"/>
          </p:cNvCxnSpPr>
          <p:nvPr/>
        </p:nvCxnSpPr>
        <p:spPr>
          <a:xfrm flipV="1">
            <a:off x="5200267" y="4403672"/>
            <a:ext cx="903606" cy="838750"/>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H="1" flipV="1">
            <a:off x="2780697" y="3424548"/>
            <a:ext cx="405061" cy="1556264"/>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3" name="Slide Number Placeholder 2"/>
          <p:cNvSpPr>
            <a:spLocks noGrp="1"/>
          </p:cNvSpPr>
          <p:nvPr>
            <p:ph type="sldNum" sz="quarter" idx="12"/>
          </p:nvPr>
        </p:nvSpPr>
        <p:spPr/>
        <p:txBody>
          <a:bodyPr/>
          <a:lstStyle/>
          <a:p>
            <a:fld id="{0C9D9FE6-5D08-3B48-9104-2B1B3E27A71F}" type="slidenum">
              <a:rPr lang="en-US" smtClean="0"/>
              <a:t>23</a:t>
            </a:fld>
            <a:endParaRPr lang="en-US"/>
          </a:p>
        </p:txBody>
      </p:sp>
    </p:spTree>
    <p:extLst>
      <p:ext uri="{BB962C8B-B14F-4D97-AF65-F5344CB8AC3E}">
        <p14:creationId xmlns:p14="http://schemas.microsoft.com/office/powerpoint/2010/main" val="3700745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5785" y="762323"/>
            <a:ext cx="8880558" cy="6059582"/>
          </a:xfrm>
          <a:prstGeom prst="rect">
            <a:avLst/>
          </a:prstGeom>
        </p:spPr>
      </p:pic>
      <p:sp>
        <p:nvSpPr>
          <p:cNvPr id="6" name="Slide Number Placeholder 5"/>
          <p:cNvSpPr>
            <a:spLocks noGrp="1"/>
          </p:cNvSpPr>
          <p:nvPr>
            <p:ph type="sldNum" sz="quarter" idx="12"/>
          </p:nvPr>
        </p:nvSpPr>
        <p:spPr/>
        <p:txBody>
          <a:bodyPr/>
          <a:lstStyle/>
          <a:p>
            <a:fld id="{0C9D9FE6-5D08-3B48-9104-2B1B3E27A71F}" type="slidenum">
              <a:rPr lang="en-US" smtClean="0"/>
              <a:t>24</a:t>
            </a:fld>
            <a:endParaRPr lang="en-US"/>
          </a:p>
        </p:txBody>
      </p:sp>
      <p:sp>
        <p:nvSpPr>
          <p:cNvPr id="7" name="Title 6"/>
          <p:cNvSpPr>
            <a:spLocks noGrp="1"/>
          </p:cNvSpPr>
          <p:nvPr>
            <p:ph type="title"/>
          </p:nvPr>
        </p:nvSpPr>
        <p:spPr>
          <a:solidFill>
            <a:schemeClr val="accent4"/>
          </a:solidFill>
        </p:spPr>
        <p:txBody>
          <a:bodyPr>
            <a:normAutofit fontScale="90000"/>
          </a:bodyPr>
          <a:lstStyle/>
          <a:p>
            <a:r>
              <a:rPr lang="en-US" sz="3900" dirty="0"/>
              <a:t>Pipelines for Limit Surface Adaptive Sampling</a:t>
            </a:r>
          </a:p>
        </p:txBody>
      </p:sp>
      <p:sp>
        <p:nvSpPr>
          <p:cNvPr id="2" name="Rectangle 1"/>
          <p:cNvSpPr/>
          <p:nvPr/>
        </p:nvSpPr>
        <p:spPr>
          <a:xfrm>
            <a:off x="155784" y="3868615"/>
            <a:ext cx="4374013" cy="2852860"/>
          </a:xfrm>
          <a:prstGeom prst="rect">
            <a:avLst/>
          </a:prstGeom>
          <a:noFill/>
          <a:ln w="762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64810" y="76232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6129" y="70485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718639" y="3868615"/>
            <a:ext cx="2863848"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582487" y="3868615"/>
            <a:ext cx="1561513" cy="255868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778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6"/>
          <p:cNvSpPr>
            <a:spLocks noGrp="1"/>
          </p:cNvSpPr>
          <p:nvPr>
            <p:ph type="title"/>
          </p:nvPr>
        </p:nvSpPr>
        <p:spPr>
          <a:xfrm>
            <a:off x="0" y="0"/>
            <a:ext cx="9144000" cy="704851"/>
          </a:xfrm>
          <a:solidFill>
            <a:schemeClr val="accent4"/>
          </a:solidFill>
        </p:spPr>
        <p:txBody>
          <a:bodyPr>
            <a:noAutofit/>
          </a:bodyPr>
          <a:lstStyle/>
          <a:p>
            <a:r>
              <a:rPr lang="en-US" sz="3200" dirty="0"/>
              <a:t>Topology-Aware Limit Surface Adaptive Sampling</a:t>
            </a:r>
          </a:p>
        </p:txBody>
      </p:sp>
      <p:sp>
        <p:nvSpPr>
          <p:cNvPr id="18" name="Arc 17"/>
          <p:cNvSpPr/>
          <p:nvPr/>
        </p:nvSpPr>
        <p:spPr>
          <a:xfrm>
            <a:off x="1479520" y="1935402"/>
            <a:ext cx="5907870" cy="4198131"/>
          </a:xfrm>
          <a:prstGeom prst="arc">
            <a:avLst>
              <a:gd name="adj1" fmla="val 18607061"/>
              <a:gd name="adj2" fmla="val 14383424"/>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ounded Rectangle 19"/>
          <p:cNvSpPr/>
          <p:nvPr/>
        </p:nvSpPr>
        <p:spPr>
          <a:xfrm>
            <a:off x="3339381" y="975483"/>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a:t>Select training data &amp; obtain true response</a:t>
            </a:r>
          </a:p>
        </p:txBody>
      </p:sp>
      <p:sp>
        <p:nvSpPr>
          <p:cNvPr id="21" name="Rounded Rectangle 20"/>
          <p:cNvSpPr/>
          <p:nvPr/>
        </p:nvSpPr>
        <p:spPr>
          <a:xfrm>
            <a:off x="6207092"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dirty="0"/>
              <a:t>Fit a Predicting Model (PM)</a:t>
            </a:r>
          </a:p>
        </p:txBody>
      </p:sp>
      <p:sp>
        <p:nvSpPr>
          <p:cNvPr id="22" name="Rounded Rectangle 21"/>
          <p:cNvSpPr/>
          <p:nvPr/>
        </p:nvSpPr>
        <p:spPr>
          <a:xfrm>
            <a:off x="393708"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a:t>Select candidates by random walks from shared local maxima</a:t>
            </a:r>
          </a:p>
        </p:txBody>
      </p:sp>
      <p:sp>
        <p:nvSpPr>
          <p:cNvPr id="23" name="Rounded Rectangle 22"/>
          <p:cNvSpPr/>
          <p:nvPr/>
        </p:nvSpPr>
        <p:spPr>
          <a:xfrm>
            <a:off x="393708"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a:t>Score candidates &amp; Select candidate to add to the Training data</a:t>
            </a:r>
          </a:p>
        </p:txBody>
      </p:sp>
      <p:sp>
        <p:nvSpPr>
          <p:cNvPr id="24" name="Rounded Rectangle 23"/>
          <p:cNvSpPr/>
          <p:nvPr/>
        </p:nvSpPr>
        <p:spPr>
          <a:xfrm>
            <a:off x="6207092"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Sparsely sample PM  &amp; build neighborhood graph</a:t>
            </a:r>
          </a:p>
        </p:txBody>
      </p:sp>
      <p:sp>
        <p:nvSpPr>
          <p:cNvPr id="25" name="Rounded Rectangle 24"/>
          <p:cNvSpPr/>
          <p:nvPr/>
        </p:nvSpPr>
        <p:spPr>
          <a:xfrm>
            <a:off x="3339381" y="5087784"/>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Compute Morse complex and extract </a:t>
            </a:r>
            <a:r>
              <a:rPr lang="en-US" sz="1600" b="1" i="1" dirty="0">
                <a:solidFill>
                  <a:schemeClr val="accent4">
                    <a:lumMod val="50000"/>
                  </a:schemeClr>
                </a:solidFill>
              </a:rPr>
              <a:t>relaxed</a:t>
            </a:r>
            <a:r>
              <a:rPr lang="en-US" sz="1600" dirty="0">
                <a:solidFill>
                  <a:schemeClr val="accent4">
                    <a:lumMod val="50000"/>
                  </a:schemeClr>
                </a:solidFill>
              </a:rPr>
              <a:t> </a:t>
            </a:r>
            <a:r>
              <a:rPr lang="en-US" sz="1600" dirty="0"/>
              <a:t>spanning crystals </a:t>
            </a:r>
          </a:p>
        </p:txBody>
      </p:sp>
      <p:pic>
        <p:nvPicPr>
          <p:cNvPr id="26" name="Picture 25"/>
          <p:cNvPicPr>
            <a:picLocks noChangeAspect="1"/>
          </p:cNvPicPr>
          <p:nvPr/>
        </p:nvPicPr>
        <p:blipFill>
          <a:blip r:embed="rId3"/>
          <a:stretch>
            <a:fillRect/>
          </a:stretch>
        </p:blipFill>
        <p:spPr>
          <a:xfrm>
            <a:off x="4324224" y="975482"/>
            <a:ext cx="1046934" cy="1063335"/>
          </a:xfrm>
          <a:prstGeom prst="rect">
            <a:avLst/>
          </a:prstGeom>
        </p:spPr>
      </p:pic>
      <p:pic>
        <p:nvPicPr>
          <p:cNvPr id="27" name="Picture 26"/>
          <p:cNvPicPr>
            <a:picLocks noChangeAspect="1"/>
          </p:cNvPicPr>
          <p:nvPr/>
        </p:nvPicPr>
        <p:blipFill>
          <a:blip r:embed="rId4"/>
          <a:stretch>
            <a:fillRect/>
          </a:stretch>
        </p:blipFill>
        <p:spPr>
          <a:xfrm>
            <a:off x="7093123" y="2102020"/>
            <a:ext cx="1215921" cy="1286229"/>
          </a:xfrm>
          <a:prstGeom prst="rect">
            <a:avLst/>
          </a:prstGeom>
        </p:spPr>
      </p:pic>
      <p:pic>
        <p:nvPicPr>
          <p:cNvPr id="28" name="Picture 27"/>
          <p:cNvPicPr>
            <a:picLocks noChangeAspect="1"/>
          </p:cNvPicPr>
          <p:nvPr/>
        </p:nvPicPr>
        <p:blipFill>
          <a:blip r:embed="rId5"/>
          <a:stretch>
            <a:fillRect/>
          </a:stretch>
        </p:blipFill>
        <p:spPr>
          <a:xfrm>
            <a:off x="7292313" y="3958839"/>
            <a:ext cx="1036283" cy="1100383"/>
          </a:xfrm>
          <a:prstGeom prst="rect">
            <a:avLst/>
          </a:prstGeom>
        </p:spPr>
      </p:pic>
      <p:pic>
        <p:nvPicPr>
          <p:cNvPr id="29" name="Picture 28"/>
          <p:cNvPicPr>
            <a:picLocks noChangeAspect="1"/>
          </p:cNvPicPr>
          <p:nvPr/>
        </p:nvPicPr>
        <p:blipFill>
          <a:blip r:embed="rId6"/>
          <a:stretch>
            <a:fillRect/>
          </a:stretch>
        </p:blipFill>
        <p:spPr>
          <a:xfrm>
            <a:off x="4174464" y="5154039"/>
            <a:ext cx="1303054" cy="767991"/>
          </a:xfrm>
          <a:prstGeom prst="rect">
            <a:avLst/>
          </a:prstGeom>
        </p:spPr>
      </p:pic>
      <p:grpSp>
        <p:nvGrpSpPr>
          <p:cNvPr id="30" name="Group 29"/>
          <p:cNvGrpSpPr/>
          <p:nvPr/>
        </p:nvGrpSpPr>
        <p:grpSpPr>
          <a:xfrm>
            <a:off x="1287124" y="3995842"/>
            <a:ext cx="1303054" cy="767991"/>
            <a:chOff x="2137265" y="4182144"/>
            <a:chExt cx="1523842" cy="898119"/>
          </a:xfrm>
        </p:grpSpPr>
        <p:pic>
          <p:nvPicPr>
            <p:cNvPr id="31" name="Picture 30"/>
            <p:cNvPicPr>
              <a:picLocks noChangeAspect="1"/>
            </p:cNvPicPr>
            <p:nvPr/>
          </p:nvPicPr>
          <p:blipFill>
            <a:blip r:embed="rId6"/>
            <a:stretch>
              <a:fillRect/>
            </a:stretch>
          </p:blipFill>
          <p:spPr>
            <a:xfrm>
              <a:off x="2137265" y="4182144"/>
              <a:ext cx="1523842" cy="898119"/>
            </a:xfrm>
            <a:prstGeom prst="rect">
              <a:avLst/>
            </a:prstGeom>
          </p:spPr>
        </p:pic>
        <p:cxnSp>
          <p:nvCxnSpPr>
            <p:cNvPr id="32" name="Straight Arrow Connector 31"/>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38" name="Picture 37"/>
          <p:cNvPicPr>
            <a:picLocks noChangeAspect="1"/>
          </p:cNvPicPr>
          <p:nvPr/>
        </p:nvPicPr>
        <p:blipFill>
          <a:blip r:embed="rId7"/>
          <a:stretch>
            <a:fillRect/>
          </a:stretch>
        </p:blipFill>
        <p:spPr>
          <a:xfrm>
            <a:off x="1328421" y="2221139"/>
            <a:ext cx="1102037" cy="715063"/>
          </a:xfrm>
          <a:prstGeom prst="rect">
            <a:avLst/>
          </a:prstGeom>
        </p:spPr>
      </p:pic>
      <p:sp>
        <p:nvSpPr>
          <p:cNvPr id="39" name="Oval 38"/>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C9D9FE6-5D08-3B48-9104-2B1B3E27A71F}" type="slidenum">
              <a:rPr lang="en-US" smtClean="0"/>
              <a:t>25</a:t>
            </a:fld>
            <a:endParaRPr lang="en-US"/>
          </a:p>
        </p:txBody>
      </p:sp>
    </p:spTree>
    <p:extLst>
      <p:ext uri="{BB962C8B-B14F-4D97-AF65-F5344CB8AC3E}">
        <p14:creationId xmlns:p14="http://schemas.microsoft.com/office/powerpoint/2010/main" val="128249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df_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40722"/>
            <a:ext cx="3605729" cy="2717277"/>
          </a:xfrm>
          <a:prstGeom prst="rect">
            <a:avLst/>
          </a:prstGeom>
        </p:spPr>
      </p:pic>
      <p:pic>
        <p:nvPicPr>
          <p:cNvPr id="7" name="Picture 6" descr="idf_m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468" y="2197152"/>
            <a:ext cx="2560261" cy="1920196"/>
          </a:xfrm>
          <a:prstGeom prst="rect">
            <a:avLst/>
          </a:prstGeom>
        </p:spPr>
      </p:pic>
      <p:pic>
        <p:nvPicPr>
          <p:cNvPr id="8" name="Picture 7" descr="idf_m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6236" y="2191117"/>
            <a:ext cx="2576355" cy="1932267"/>
          </a:xfrm>
          <a:prstGeom prst="rect">
            <a:avLst/>
          </a:prstGeom>
        </p:spPr>
      </p:pic>
      <p:pic>
        <p:nvPicPr>
          <p:cNvPr id="9" name="Picture 8" descr="idf_m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3097" y="2190728"/>
            <a:ext cx="2577393" cy="1933045"/>
          </a:xfrm>
          <a:prstGeom prst="rect">
            <a:avLst/>
          </a:prstGeom>
        </p:spPr>
      </p:pic>
      <p:grpSp>
        <p:nvGrpSpPr>
          <p:cNvPr id="18" name="Group 17"/>
          <p:cNvGrpSpPr/>
          <p:nvPr/>
        </p:nvGrpSpPr>
        <p:grpSpPr>
          <a:xfrm>
            <a:off x="3287587" y="4536050"/>
            <a:ext cx="2568826" cy="2203619"/>
            <a:chOff x="3875988" y="4536050"/>
            <a:chExt cx="2568826" cy="2203619"/>
          </a:xfrm>
        </p:grpSpPr>
        <p:pic>
          <p:nvPicPr>
            <p:cNvPr id="5" name="Picture 4" descr="limit_idf.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5988" y="4536050"/>
              <a:ext cx="2568826" cy="1926620"/>
            </a:xfrm>
            <a:prstGeom prst="rect">
              <a:avLst/>
            </a:prstGeom>
          </p:spPr>
        </p:pic>
        <p:sp>
          <p:nvSpPr>
            <p:cNvPr id="10" name="Rectangle 9"/>
            <p:cNvSpPr/>
            <p:nvPr/>
          </p:nvSpPr>
          <p:spPr>
            <a:xfrm>
              <a:off x="3889410" y="6278004"/>
              <a:ext cx="2541982" cy="461665"/>
            </a:xfrm>
            <a:prstGeom prst="rect">
              <a:avLst/>
            </a:prstGeom>
          </p:spPr>
          <p:txBody>
            <a:bodyPr wrap="none">
              <a:spAutoFit/>
            </a:bodyPr>
            <a:lstStyle/>
            <a:p>
              <a:r>
                <a:rPr lang="en-US" sz="2400">
                  <a:solidFill>
                    <a:srgbClr val="8064A2"/>
                  </a:solidFill>
                </a:rPr>
                <a:t>True Limit Surface</a:t>
              </a:r>
            </a:p>
          </p:txBody>
        </p:sp>
      </p:grpSp>
      <p:pic>
        <p:nvPicPr>
          <p:cNvPr id="19" name="Picture 18" descr="limit_idf_m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20" name="Picture 19" descr="limit_idf_m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21" name="Picture 20" descr="limit_idf_m3.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sp>
        <p:nvSpPr>
          <p:cNvPr id="22" name="Rectangle 21"/>
          <p:cNvSpPr/>
          <p:nvPr/>
        </p:nvSpPr>
        <p:spPr>
          <a:xfrm>
            <a:off x="2018362" y="1830663"/>
            <a:ext cx="614471" cy="461665"/>
          </a:xfrm>
          <a:prstGeom prst="rect">
            <a:avLst/>
          </a:prstGeom>
        </p:spPr>
        <p:txBody>
          <a:bodyPr wrap="none">
            <a:spAutoFit/>
          </a:bodyPr>
          <a:lstStyle/>
          <a:p>
            <a:r>
              <a:rPr lang="en-US" sz="2400">
                <a:solidFill>
                  <a:srgbClr val="8064A2"/>
                </a:solidFill>
              </a:rPr>
              <a:t>M1</a:t>
            </a:r>
          </a:p>
        </p:txBody>
      </p:sp>
      <p:sp>
        <p:nvSpPr>
          <p:cNvPr id="23" name="Rectangle 22"/>
          <p:cNvSpPr/>
          <p:nvPr/>
        </p:nvSpPr>
        <p:spPr>
          <a:xfrm>
            <a:off x="4600342" y="1830663"/>
            <a:ext cx="614471" cy="461665"/>
          </a:xfrm>
          <a:prstGeom prst="rect">
            <a:avLst/>
          </a:prstGeom>
        </p:spPr>
        <p:txBody>
          <a:bodyPr wrap="none">
            <a:spAutoFit/>
          </a:bodyPr>
          <a:lstStyle/>
          <a:p>
            <a:r>
              <a:rPr lang="en-US" sz="2400">
                <a:solidFill>
                  <a:srgbClr val="8064A2"/>
                </a:solidFill>
              </a:rPr>
              <a:t>M2</a:t>
            </a:r>
          </a:p>
        </p:txBody>
      </p:sp>
      <p:sp>
        <p:nvSpPr>
          <p:cNvPr id="24" name="Rectangle 23"/>
          <p:cNvSpPr/>
          <p:nvPr/>
        </p:nvSpPr>
        <p:spPr>
          <a:xfrm>
            <a:off x="7271575" y="1830663"/>
            <a:ext cx="614471" cy="461665"/>
          </a:xfrm>
          <a:prstGeom prst="rect">
            <a:avLst/>
          </a:prstGeom>
        </p:spPr>
        <p:txBody>
          <a:bodyPr wrap="none">
            <a:spAutoFit/>
          </a:bodyPr>
          <a:lstStyle/>
          <a:p>
            <a:r>
              <a:rPr lang="en-US" sz="2400">
                <a:solidFill>
                  <a:srgbClr val="8064A2"/>
                </a:solidFill>
              </a:rPr>
              <a:t>M3</a:t>
            </a:r>
          </a:p>
        </p:txBody>
      </p:sp>
      <p:sp>
        <p:nvSpPr>
          <p:cNvPr id="3" name="Rectangle 2"/>
          <p:cNvSpPr/>
          <p:nvPr/>
        </p:nvSpPr>
        <p:spPr>
          <a:xfrm>
            <a:off x="3972911" y="1249275"/>
            <a:ext cx="1869332" cy="5813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Explore vs. Exploit</a:t>
            </a:r>
          </a:p>
        </p:txBody>
      </p:sp>
      <p:sp>
        <p:nvSpPr>
          <p:cNvPr id="4" name="Slide Number Placeholder 3"/>
          <p:cNvSpPr>
            <a:spLocks noGrp="1"/>
          </p:cNvSpPr>
          <p:nvPr>
            <p:ph type="sldNum" sz="quarter" idx="12"/>
          </p:nvPr>
        </p:nvSpPr>
        <p:spPr/>
        <p:txBody>
          <a:bodyPr/>
          <a:lstStyle/>
          <a:p>
            <a:fld id="{0C9D9FE6-5D08-3B48-9104-2B1B3E27A71F}" type="slidenum">
              <a:rPr lang="en-US" smtClean="0"/>
              <a:t>26</a:t>
            </a:fld>
            <a:endParaRPr lang="en-US"/>
          </a:p>
        </p:txBody>
      </p:sp>
      <p:sp>
        <p:nvSpPr>
          <p:cNvPr id="11" name="Title 10"/>
          <p:cNvSpPr>
            <a:spLocks noGrp="1"/>
          </p:cNvSpPr>
          <p:nvPr>
            <p:ph type="title"/>
          </p:nvPr>
        </p:nvSpPr>
        <p:spPr>
          <a:solidFill>
            <a:schemeClr val="accent4"/>
          </a:solidFill>
        </p:spPr>
        <p:txBody>
          <a:bodyPr>
            <a:noAutofit/>
          </a:bodyPr>
          <a:lstStyle/>
          <a:p>
            <a:r>
              <a:rPr lang="en-US" sz="3300" dirty="0"/>
              <a:t>Topology Finds What Traditional Techniques Miss</a:t>
            </a:r>
          </a:p>
        </p:txBody>
      </p:sp>
      <p:sp>
        <p:nvSpPr>
          <p:cNvPr id="25" name="Rectangle 24">
            <a:extLst>
              <a:ext uri="{FF2B5EF4-FFF2-40B4-BE49-F238E27FC236}">
                <a16:creationId xmlns:a16="http://schemas.microsoft.com/office/drawing/2014/main" id="{036C3A71-E5C2-4B4F-B411-22863A8525E5}"/>
              </a:ext>
            </a:extLst>
          </p:cNvPr>
          <p:cNvSpPr/>
          <p:nvPr/>
        </p:nvSpPr>
        <p:spPr>
          <a:xfrm>
            <a:off x="564099" y="3454482"/>
            <a:ext cx="8015802" cy="1796886"/>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Adaptive Sampling Algorithms for Probabilistic Risk Assessment of Nuclear Simulations.</a:t>
            </a:r>
          </a:p>
          <a:p>
            <a:pPr marL="460375" indent="-460375"/>
            <a:r>
              <a:rPr lang="en-US" b="1" dirty="0">
                <a:solidFill>
                  <a:schemeClr val="accent2">
                    <a:lumMod val="75000"/>
                  </a:schemeClr>
                </a:solidFill>
              </a:rPr>
              <a:t>	</a:t>
            </a:r>
            <a:r>
              <a:rPr lang="en-US" b="1" dirty="0">
                <a:solidFill>
                  <a:schemeClr val="bg1"/>
                </a:solidFill>
              </a:rPr>
              <a:t>Dan Maljovec</a:t>
            </a:r>
            <a:r>
              <a:rPr lang="en-US" dirty="0"/>
              <a:t>, Bei Wang, Diego </a:t>
            </a:r>
            <a:r>
              <a:rPr lang="en-US" dirty="0" err="1"/>
              <a:t>Mandelli</a:t>
            </a:r>
            <a:r>
              <a:rPr lang="en-US" dirty="0"/>
              <a:t>, Peer-Timo Bremer, and Valerio </a:t>
            </a:r>
            <a:r>
              <a:rPr lang="en-US" dirty="0" err="1"/>
              <a:t>Pascucci</a:t>
            </a:r>
            <a:r>
              <a:rPr lang="en-US" dirty="0"/>
              <a:t>. International Topical Meeting on Probabilistic Safety Assessment and Analysis (PSA), 2013.</a:t>
            </a:r>
          </a:p>
          <a:p>
            <a:pPr marL="460375" indent="-460375"/>
            <a:r>
              <a:rPr lang="en-US" b="1" i="1" dirty="0"/>
              <a:t>	*First Runner-up for Best Student Paper Award</a:t>
            </a:r>
            <a:endParaRPr lang="en-US" dirty="0"/>
          </a:p>
        </p:txBody>
      </p:sp>
    </p:spTree>
    <p:extLst>
      <p:ext uri="{BB962C8B-B14F-4D97-AF65-F5344CB8AC3E}">
        <p14:creationId xmlns:p14="http://schemas.microsoft.com/office/powerpoint/2010/main" val="3423508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Exploiting Parallelism with Candidate Selection</a:t>
            </a:r>
          </a:p>
        </p:txBody>
      </p:sp>
      <p:sp>
        <p:nvSpPr>
          <p:cNvPr id="3" name="Content Placeholder 2"/>
          <p:cNvSpPr>
            <a:spLocks noGrp="1"/>
          </p:cNvSpPr>
          <p:nvPr>
            <p:ph idx="1"/>
          </p:nvPr>
        </p:nvSpPr>
        <p:spPr>
          <a:xfrm>
            <a:off x="0" y="704852"/>
            <a:ext cx="9144000" cy="6153148"/>
          </a:xfrm>
        </p:spPr>
        <p:txBody>
          <a:bodyPr>
            <a:normAutofit/>
          </a:bodyPr>
          <a:lstStyle/>
          <a:p>
            <a:pPr lvl="1"/>
            <a:r>
              <a:rPr lang="en-US" dirty="0"/>
              <a:t>Candidate selection</a:t>
            </a:r>
          </a:p>
          <a:p>
            <a:pPr lvl="2"/>
            <a:r>
              <a:rPr lang="en-US" dirty="0"/>
              <a:t>One-at-a-time</a:t>
            </a:r>
          </a:p>
          <a:p>
            <a:pPr lvl="2"/>
            <a:r>
              <a:rPr lang="en-US" dirty="0"/>
              <a:t>Batch selection</a:t>
            </a:r>
          </a:p>
          <a:p>
            <a:pPr lvl="3"/>
            <a:r>
              <a:rPr lang="en-US" dirty="0"/>
              <a:t>allows running several time-consuming experiments in parallel</a:t>
            </a:r>
          </a:p>
          <a:p>
            <a:pPr lvl="3"/>
            <a:r>
              <a:rPr lang="en-US" dirty="0"/>
              <a:t>Identifying distinct local peaks in the scoring landscape</a:t>
            </a:r>
          </a:p>
        </p:txBody>
      </p:sp>
      <p:sp>
        <p:nvSpPr>
          <p:cNvPr id="4" name="Slide Number Placeholder 3"/>
          <p:cNvSpPr>
            <a:spLocks noGrp="1"/>
          </p:cNvSpPr>
          <p:nvPr>
            <p:ph type="sldNum" sz="quarter" idx="12"/>
          </p:nvPr>
        </p:nvSpPr>
        <p:spPr/>
        <p:txBody>
          <a:bodyPr/>
          <a:lstStyle/>
          <a:p>
            <a:fld id="{0C9D9FE6-5D08-3B48-9104-2B1B3E27A71F}" type="slidenum">
              <a:rPr lang="en-US" smtClean="0"/>
              <a:t>27</a:t>
            </a:fld>
            <a:endParaRPr lang="en-US"/>
          </a:p>
        </p:txBody>
      </p:sp>
      <p:pic>
        <p:nvPicPr>
          <p:cNvPr id="10" name="Picture 9"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404" y="3973062"/>
            <a:ext cx="1868913" cy="186891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0011" y="3976237"/>
            <a:ext cx="1868913" cy="186891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0011" y="3975378"/>
            <a:ext cx="1868913" cy="1868913"/>
          </a:xfrm>
          <a:prstGeom prst="rect">
            <a:avLst/>
          </a:prstGeom>
        </p:spPr>
      </p:pic>
      <p:grpSp>
        <p:nvGrpSpPr>
          <p:cNvPr id="15" name="Group 14"/>
          <p:cNvGrpSpPr/>
          <p:nvPr/>
        </p:nvGrpSpPr>
        <p:grpSpPr>
          <a:xfrm>
            <a:off x="2767558" y="4289250"/>
            <a:ext cx="1406309" cy="1444343"/>
            <a:chOff x="578357" y="4952872"/>
            <a:chExt cx="1406309" cy="1444343"/>
          </a:xfrm>
          <a:solidFill>
            <a:schemeClr val="bg1">
              <a:lumMod val="75000"/>
            </a:schemeClr>
          </a:solidFill>
        </p:grpSpPr>
        <p:sp>
          <p:nvSpPr>
            <p:cNvPr id="16" name="Multiply 15"/>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Multiply 18"/>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Multiply 19"/>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Multiply 20"/>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2529230" y="4077377"/>
            <a:ext cx="1662235" cy="1635499"/>
            <a:chOff x="340029" y="4740999"/>
            <a:chExt cx="1662235" cy="1635499"/>
          </a:xfrm>
          <a:solidFill>
            <a:schemeClr val="bg1"/>
          </a:solidFill>
        </p:grpSpPr>
        <p:sp>
          <p:nvSpPr>
            <p:cNvPr id="23" name="Oval 22"/>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Multiply 56"/>
          <p:cNvSpPr/>
          <p:nvPr/>
        </p:nvSpPr>
        <p:spPr>
          <a:xfrm>
            <a:off x="2482633" y="52120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2446891" y="399631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3723884" y="5546208"/>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59"/>
          <p:cNvSpPr/>
          <p:nvPr/>
        </p:nvSpPr>
        <p:spPr>
          <a:xfrm>
            <a:off x="3956908" y="4207593"/>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2398686" y="3975387"/>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 name="Group 61"/>
          <p:cNvGrpSpPr/>
          <p:nvPr/>
        </p:nvGrpSpPr>
        <p:grpSpPr>
          <a:xfrm>
            <a:off x="1784551" y="3123737"/>
            <a:ext cx="5574898" cy="582297"/>
            <a:chOff x="1807657" y="3836886"/>
            <a:chExt cx="5574898" cy="582297"/>
          </a:xfrm>
        </p:grpSpPr>
        <p:pic>
          <p:nvPicPr>
            <p:cNvPr id="63" name="Picture 62"/>
            <p:cNvPicPr>
              <a:picLocks noChangeAspect="1"/>
            </p:cNvPicPr>
            <p:nvPr/>
          </p:nvPicPr>
          <p:blipFill>
            <a:blip r:embed="rId8"/>
            <a:stretch>
              <a:fillRect/>
            </a:stretch>
          </p:blipFill>
          <p:spPr>
            <a:xfrm>
              <a:off x="2355850" y="3836886"/>
              <a:ext cx="4432300" cy="203200"/>
            </a:xfrm>
            <a:prstGeom prst="rect">
              <a:avLst/>
            </a:prstGeom>
            <a:ln>
              <a:solidFill>
                <a:schemeClr val="tx1"/>
              </a:solidFill>
            </a:ln>
          </p:spPr>
        </p:pic>
        <p:sp>
          <p:nvSpPr>
            <p:cNvPr id="64" name="TextBox 63"/>
            <p:cNvSpPr txBox="1"/>
            <p:nvPr/>
          </p:nvSpPr>
          <p:spPr>
            <a:xfrm>
              <a:off x="1807657" y="4038637"/>
              <a:ext cx="1096386" cy="369332"/>
            </a:xfrm>
            <a:prstGeom prst="rect">
              <a:avLst/>
            </a:prstGeom>
            <a:noFill/>
          </p:spPr>
          <p:txBody>
            <a:bodyPr wrap="none" rtlCol="0">
              <a:spAutoFit/>
            </a:bodyPr>
            <a:lstStyle/>
            <a:p>
              <a:r>
                <a:rPr lang="en-US"/>
                <a:t>low score</a:t>
              </a:r>
            </a:p>
          </p:txBody>
        </p:sp>
        <p:sp>
          <p:nvSpPr>
            <p:cNvPr id="65" name="TextBox 64"/>
            <p:cNvSpPr txBox="1"/>
            <p:nvPr/>
          </p:nvSpPr>
          <p:spPr>
            <a:xfrm>
              <a:off x="6193745" y="4049851"/>
              <a:ext cx="1188810" cy="369332"/>
            </a:xfrm>
            <a:prstGeom prst="rect">
              <a:avLst/>
            </a:prstGeom>
            <a:noFill/>
          </p:spPr>
          <p:txBody>
            <a:bodyPr wrap="none" rtlCol="0">
              <a:spAutoFit/>
            </a:bodyPr>
            <a:lstStyle/>
            <a:p>
              <a:r>
                <a:rPr lang="en-US"/>
                <a:t>high score</a:t>
              </a:r>
            </a:p>
          </p:txBody>
        </p:sp>
      </p:grpSp>
      <p:grpSp>
        <p:nvGrpSpPr>
          <p:cNvPr id="7" name="Group 6"/>
          <p:cNvGrpSpPr/>
          <p:nvPr/>
        </p:nvGrpSpPr>
        <p:grpSpPr>
          <a:xfrm>
            <a:off x="4706388" y="3972001"/>
            <a:ext cx="1868914" cy="1869221"/>
            <a:chOff x="4706388" y="3676574"/>
            <a:chExt cx="1868914" cy="1869221"/>
          </a:xfrm>
        </p:grpSpPr>
        <p:pic>
          <p:nvPicPr>
            <p:cNvPr id="66" name="Picture 65"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388" y="3676882"/>
              <a:ext cx="1868913" cy="1868913"/>
            </a:xfrm>
            <a:prstGeom prst="rect">
              <a:avLst/>
            </a:prstGeom>
          </p:spPr>
        </p:pic>
        <p:grpSp>
          <p:nvGrpSpPr>
            <p:cNvPr id="71" name="Group 70"/>
            <p:cNvGrpSpPr/>
            <p:nvPr/>
          </p:nvGrpSpPr>
          <p:grpSpPr>
            <a:xfrm>
              <a:off x="5075261" y="3990437"/>
              <a:ext cx="1406309" cy="1444343"/>
              <a:chOff x="578357" y="4952872"/>
              <a:chExt cx="1406309" cy="1444343"/>
            </a:xfrm>
            <a:solidFill>
              <a:schemeClr val="bg1">
                <a:lumMod val="75000"/>
              </a:schemeClr>
            </a:solidFill>
          </p:grpSpPr>
          <p:sp>
            <p:nvSpPr>
              <p:cNvPr id="72" name="Multiply 71"/>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Multiply 72"/>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ultiply 73"/>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Multiply 74"/>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ultiply 75"/>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Multiply 76"/>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836933" y="3778564"/>
              <a:ext cx="1662235" cy="1635499"/>
              <a:chOff x="340029" y="4740999"/>
              <a:chExt cx="1662235" cy="1635499"/>
            </a:xfrm>
            <a:solidFill>
              <a:schemeClr val="bg1"/>
            </a:solidFill>
          </p:grpSpPr>
          <p:sp>
            <p:nvSpPr>
              <p:cNvPr id="79" name="Oval 78"/>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3" name="Rectangle 112"/>
            <p:cNvSpPr/>
            <p:nvPr/>
          </p:nvSpPr>
          <p:spPr>
            <a:xfrm>
              <a:off x="4706389" y="3676574"/>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4754594" y="3992929"/>
            <a:ext cx="1756444" cy="1796320"/>
            <a:chOff x="4754594" y="3697502"/>
            <a:chExt cx="1756444" cy="1796320"/>
          </a:xfrm>
        </p:grpSpPr>
        <p:sp>
          <p:nvSpPr>
            <p:cNvPr id="114" name="Multiply 113"/>
            <p:cNvSpPr/>
            <p:nvPr/>
          </p:nvSpPr>
          <p:spPr>
            <a:xfrm>
              <a:off x="4790336" y="491328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Multiply 114"/>
            <p:cNvSpPr/>
            <p:nvPr/>
          </p:nvSpPr>
          <p:spPr>
            <a:xfrm>
              <a:off x="4754594" y="369750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Multiply 115"/>
            <p:cNvSpPr/>
            <p:nvPr/>
          </p:nvSpPr>
          <p:spPr>
            <a:xfrm>
              <a:off x="6031587" y="52473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Multiply 116"/>
            <p:cNvSpPr/>
            <p:nvPr/>
          </p:nvSpPr>
          <p:spPr>
            <a:xfrm>
              <a:off x="6264611" y="3908780"/>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270096" y="4661553"/>
            <a:ext cx="2012548" cy="1082348"/>
            <a:chOff x="270096" y="4661553"/>
            <a:chExt cx="2012548" cy="1082348"/>
          </a:xfrm>
        </p:grpSpPr>
        <p:grpSp>
          <p:nvGrpSpPr>
            <p:cNvPr id="31" name="Group 30"/>
            <p:cNvGrpSpPr/>
            <p:nvPr/>
          </p:nvGrpSpPr>
          <p:grpSpPr>
            <a:xfrm>
              <a:off x="270096" y="4661553"/>
              <a:ext cx="2012548" cy="369332"/>
              <a:chOff x="270096" y="4436469"/>
              <a:chExt cx="2012548" cy="369332"/>
            </a:xfrm>
          </p:grpSpPr>
          <p:sp>
            <p:nvSpPr>
              <p:cNvPr id="110" name="Multiply 109"/>
              <p:cNvSpPr/>
              <p:nvPr/>
            </p:nvSpPr>
            <p:spPr>
              <a:xfrm>
                <a:off x="270096" y="4497922"/>
                <a:ext cx="246427" cy="246427"/>
              </a:xfrm>
              <a:prstGeom prst="mathMultiply">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98907" y="4436469"/>
                <a:ext cx="1783737" cy="369332"/>
              </a:xfrm>
              <a:prstGeom prst="rect">
                <a:avLst/>
              </a:prstGeom>
              <a:noFill/>
            </p:spPr>
            <p:txBody>
              <a:bodyPr wrap="square" rtlCol="0">
                <a:spAutoFit/>
              </a:bodyPr>
              <a:lstStyle/>
              <a:p>
                <a:r>
                  <a:rPr lang="en-US"/>
                  <a:t>Training point</a:t>
                </a:r>
              </a:p>
            </p:txBody>
          </p:sp>
        </p:grpSp>
        <p:grpSp>
          <p:nvGrpSpPr>
            <p:cNvPr id="30" name="Group 29"/>
            <p:cNvGrpSpPr/>
            <p:nvPr/>
          </p:nvGrpSpPr>
          <p:grpSpPr>
            <a:xfrm>
              <a:off x="351864" y="5018061"/>
              <a:ext cx="1930780" cy="369332"/>
              <a:chOff x="351864" y="5010568"/>
              <a:chExt cx="1930780" cy="369332"/>
            </a:xfrm>
          </p:grpSpPr>
          <p:sp>
            <p:nvSpPr>
              <p:cNvPr id="111" name="Oval 110"/>
              <p:cNvSpPr/>
              <p:nvPr/>
            </p:nvSpPr>
            <p:spPr>
              <a:xfrm>
                <a:off x="351864" y="5153789"/>
                <a:ext cx="82890" cy="8289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98907" y="5010568"/>
                <a:ext cx="1783737" cy="369332"/>
              </a:xfrm>
              <a:prstGeom prst="rect">
                <a:avLst/>
              </a:prstGeom>
              <a:noFill/>
            </p:spPr>
            <p:txBody>
              <a:bodyPr wrap="square" rtlCol="0">
                <a:spAutoFit/>
              </a:bodyPr>
              <a:lstStyle/>
              <a:p>
                <a:r>
                  <a:rPr lang="en-US"/>
                  <a:t>Candidate point</a:t>
                </a:r>
              </a:p>
            </p:txBody>
          </p:sp>
        </p:grpSp>
        <p:grpSp>
          <p:nvGrpSpPr>
            <p:cNvPr id="9" name="Group 8"/>
            <p:cNvGrpSpPr/>
            <p:nvPr/>
          </p:nvGrpSpPr>
          <p:grpSpPr>
            <a:xfrm>
              <a:off x="270096" y="5374569"/>
              <a:ext cx="2012548" cy="369332"/>
              <a:chOff x="270096" y="5557453"/>
              <a:chExt cx="2012548" cy="369332"/>
            </a:xfrm>
          </p:grpSpPr>
          <p:sp>
            <p:nvSpPr>
              <p:cNvPr id="119" name="Multiply 118"/>
              <p:cNvSpPr/>
              <p:nvPr/>
            </p:nvSpPr>
            <p:spPr>
              <a:xfrm>
                <a:off x="270096" y="561890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498907" y="5557453"/>
                <a:ext cx="1783737" cy="369332"/>
              </a:xfrm>
              <a:prstGeom prst="rect">
                <a:avLst/>
              </a:prstGeom>
              <a:noFill/>
            </p:spPr>
            <p:txBody>
              <a:bodyPr wrap="square" rtlCol="0">
                <a:spAutoFit/>
              </a:bodyPr>
              <a:lstStyle/>
              <a:p>
                <a:r>
                  <a:rPr lang="en-US"/>
                  <a:t>Adaptive point</a:t>
                </a:r>
              </a:p>
            </p:txBody>
          </p:sp>
        </p:grpSp>
      </p:grpSp>
      <p:sp>
        <p:nvSpPr>
          <p:cNvPr id="118" name="Rectangle 117">
            <a:extLst>
              <a:ext uri="{FF2B5EF4-FFF2-40B4-BE49-F238E27FC236}">
                <a16:creationId xmlns:a16="http://schemas.microsoft.com/office/drawing/2014/main" id="{2F111E25-4F5D-4C30-9F62-ABC309075085}"/>
              </a:ext>
            </a:extLst>
          </p:cNvPr>
          <p:cNvSpPr/>
          <p:nvPr/>
        </p:nvSpPr>
        <p:spPr>
          <a:xfrm>
            <a:off x="564099" y="3079666"/>
            <a:ext cx="8015802" cy="971551"/>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Topology-Based Active Learning.</a:t>
            </a:r>
          </a:p>
          <a:p>
            <a:pPr marL="460375" indent="-460375"/>
            <a:r>
              <a:rPr lang="en-US" dirty="0">
                <a:solidFill>
                  <a:schemeClr val="accent2">
                    <a:lumMod val="75000"/>
                  </a:schemeClr>
                </a:solidFill>
              </a:rPr>
              <a:t>	</a:t>
            </a:r>
            <a:r>
              <a:rPr lang="en-US" dirty="0">
                <a:solidFill>
                  <a:schemeClr val="bg1"/>
                </a:solidFill>
              </a:rPr>
              <a:t>Dan Maljovec</a:t>
            </a:r>
            <a:r>
              <a:rPr lang="en-US" dirty="0"/>
              <a:t>, Bei Wang, John Moeller, and Valerio </a:t>
            </a:r>
            <a:r>
              <a:rPr lang="en-US" dirty="0" err="1"/>
              <a:t>Pascucci</a:t>
            </a:r>
            <a:br>
              <a:rPr lang="en-US" dirty="0"/>
            </a:br>
            <a:r>
              <a:rPr lang="en-US" dirty="0"/>
              <a:t>SCI Technical Report UUSCI-2014-00, 2014.</a:t>
            </a:r>
          </a:p>
        </p:txBody>
      </p:sp>
    </p:spTree>
    <p:extLst>
      <p:ext uri="{BB962C8B-B14F-4D97-AF65-F5344CB8AC3E}">
        <p14:creationId xmlns:p14="http://schemas.microsoft.com/office/powerpoint/2010/main" val="1676039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fade">
                                      <p:cBhvr>
                                        <p:cTn id="6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1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4573790" y="704850"/>
            <a:ext cx="4570210" cy="6153149"/>
          </a:xfrm>
        </p:spPr>
        <p:txBody>
          <a:bodyPr>
            <a:normAutofit/>
          </a:bodyPr>
          <a:lstStyle/>
          <a:p>
            <a:pPr lvl="1"/>
            <a:endParaRPr lang="en-US" dirty="0"/>
          </a:p>
          <a:p>
            <a:pPr lvl="2"/>
            <a:endParaRPr lang="en-US" dirty="0"/>
          </a:p>
          <a:p>
            <a:pPr lvl="2"/>
            <a:endParaRPr lang="en-US" dirty="0"/>
          </a:p>
          <a:p>
            <a:pPr marL="914400" lvl="2" indent="0">
              <a:buNone/>
            </a:pPr>
            <a:endParaRPr lang="en-US" dirty="0"/>
          </a:p>
          <a:p>
            <a:pPr marL="457200" lvl="1" indent="0">
              <a:buNone/>
            </a:pPr>
            <a:r>
              <a:rPr lang="en-US" dirty="0"/>
              <a:t>Contributions to the field:</a:t>
            </a:r>
          </a:p>
          <a:p>
            <a:pPr lvl="2"/>
            <a:r>
              <a:rPr lang="en-US" dirty="0"/>
              <a:t>Structured sensitivity analysis</a:t>
            </a:r>
          </a:p>
          <a:p>
            <a:pPr lvl="2"/>
            <a:r>
              <a:rPr lang="en-US" dirty="0"/>
              <a:t>Understanding approximation errors and limitations of topology in practice</a:t>
            </a:r>
          </a:p>
        </p:txBody>
      </p:sp>
      <p:sp>
        <p:nvSpPr>
          <p:cNvPr id="2" name="Slide Number Placeholder 1"/>
          <p:cNvSpPr>
            <a:spLocks noGrp="1"/>
          </p:cNvSpPr>
          <p:nvPr>
            <p:ph type="sldNum" sz="quarter" idx="12"/>
          </p:nvPr>
        </p:nvSpPr>
        <p:spPr/>
        <p:txBody>
          <a:bodyPr/>
          <a:lstStyle/>
          <a:p>
            <a:fld id="{0C9D9FE6-5D08-3B48-9104-2B1B3E27A71F}" type="slidenum">
              <a:rPr lang="en-US" smtClean="0"/>
              <a:t>28</a:t>
            </a:fld>
            <a:endParaRPr lang="en-US"/>
          </a:p>
        </p:txBody>
      </p:sp>
      <p:grpSp>
        <p:nvGrpSpPr>
          <p:cNvPr id="10" name="Group 9"/>
          <p:cNvGrpSpPr/>
          <p:nvPr/>
        </p:nvGrpSpPr>
        <p:grpSpPr>
          <a:xfrm>
            <a:off x="-625789" y="970135"/>
            <a:ext cx="6049108" cy="5452314"/>
            <a:chOff x="-625789" y="895725"/>
            <a:chExt cx="6049108" cy="5452314"/>
          </a:xfrm>
        </p:grpSpPr>
        <p:graphicFrame>
          <p:nvGraphicFramePr>
            <p:cNvPr id="11" name="Diagram 10"/>
            <p:cNvGraphicFramePr/>
            <p:nvPr>
              <p:extLst>
                <p:ext uri="{D42A27DB-BD31-4B8C-83A1-F6EECF244321}">
                  <p14:modId xmlns:p14="http://schemas.microsoft.com/office/powerpoint/2010/main" val="2710940850"/>
                </p:ext>
              </p:extLst>
            </p:nvPr>
          </p:nvGraphicFramePr>
          <p:xfrm>
            <a:off x="-625789" y="220902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p:cNvSpPr/>
            <p:nvPr/>
          </p:nvSpPr>
          <p:spPr>
            <a:xfrm>
              <a:off x="254501" y="8957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13" name="Rectangle 12"/>
            <p:cNvSpPr/>
            <p:nvPr/>
          </p:nvSpPr>
          <p:spPr>
            <a:xfrm>
              <a:off x="256224" y="563480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Enhanced Approximation or Theory</a:t>
              </a:r>
            </a:p>
          </p:txBody>
        </p:sp>
        <p:sp>
          <p:nvSpPr>
            <p:cNvPr id="14" name="Down Arrow 13"/>
            <p:cNvSpPr/>
            <p:nvPr/>
          </p:nvSpPr>
          <p:spPr>
            <a:xfrm>
              <a:off x="2204956" y="17348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Down Arrow 14"/>
            <p:cNvSpPr/>
            <p:nvPr/>
          </p:nvSpPr>
          <p:spPr>
            <a:xfrm>
              <a:off x="2204956" y="516065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itle 1"/>
          <p:cNvSpPr>
            <a:spLocks noGrp="1"/>
          </p:cNvSpPr>
          <p:nvPr>
            <p:ph type="title"/>
          </p:nvPr>
        </p:nvSpPr>
        <p:spPr>
          <a:xfrm>
            <a:off x="0" y="0"/>
            <a:ext cx="9144000" cy="704851"/>
          </a:xfrm>
          <a:solidFill>
            <a:schemeClr val="accent3"/>
          </a:solidFill>
        </p:spPr>
        <p:txBody>
          <a:bodyPr>
            <a:normAutofit fontScale="90000"/>
          </a:bodyPr>
          <a:lstStyle/>
          <a:p>
            <a:r>
              <a:rPr lang="en-US" dirty="0"/>
              <a:t>Analyze: Overview</a:t>
            </a:r>
          </a:p>
        </p:txBody>
      </p:sp>
    </p:spTree>
    <p:extLst>
      <p:ext uri="{BB962C8B-B14F-4D97-AF65-F5344CB8AC3E}">
        <p14:creationId xmlns:p14="http://schemas.microsoft.com/office/powerpoint/2010/main" val="197363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fade">
                                      <p:cBhvr>
                                        <p:cTn id="7" dur="500"/>
                                        <p:tgtEl>
                                          <p:spTgt spid="17">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5" end="5"/>
                                            </p:txEl>
                                          </p:spTgt>
                                        </p:tgtEl>
                                        <p:attrNameLst>
                                          <p:attrName>style.visibility</p:attrName>
                                        </p:attrNameLst>
                                      </p:cBhvr>
                                      <p:to>
                                        <p:strVal val="visible"/>
                                      </p:to>
                                    </p:set>
                                    <p:animEffect transition="in" filter="fade">
                                      <p:cBhvr>
                                        <p:cTn id="10" dur="500"/>
                                        <p:tgtEl>
                                          <p:spTgt spid="17">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6" end="6"/>
                                            </p:txEl>
                                          </p:spTgt>
                                        </p:tgtEl>
                                        <p:attrNameLst>
                                          <p:attrName>style.visibility</p:attrName>
                                        </p:attrNameLst>
                                      </p:cBhvr>
                                      <p:to>
                                        <p:strVal val="visible"/>
                                      </p:to>
                                    </p:set>
                                    <p:animEffect transition="in" filter="fade">
                                      <p:cBhvr>
                                        <p:cTn id="13" dur="500"/>
                                        <p:tgtEl>
                                          <p:spTgt spid="1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193"/>
          <p:cNvPicPr preferRelativeResize="0"/>
          <p:nvPr/>
        </p:nvPicPr>
        <p:blipFill>
          <a:blip r:embed="rId3">
            <a:alphaModFix/>
          </a:blip>
          <a:stretch>
            <a:fillRect/>
          </a:stretch>
        </p:blipFill>
        <p:spPr>
          <a:xfrm>
            <a:off x="3119524" y="986206"/>
            <a:ext cx="3140601" cy="5262384"/>
          </a:xfrm>
          <a:prstGeom prst="rect">
            <a:avLst/>
          </a:prstGeom>
          <a:noFill/>
          <a:ln>
            <a:noFill/>
          </a:ln>
        </p:spPr>
      </p:pic>
      <p:sp>
        <p:nvSpPr>
          <p:cNvPr id="7" name="Shape 195"/>
          <p:cNvSpPr/>
          <p:nvPr/>
        </p:nvSpPr>
        <p:spPr>
          <a:xfrm>
            <a:off x="4197084" y="5212637"/>
            <a:ext cx="132759" cy="708998"/>
          </a:xfrm>
          <a:custGeom>
            <a:avLst/>
            <a:gdLst/>
            <a:ahLst/>
            <a:cxnLst/>
            <a:rect l="0" t="0" r="0" b="0"/>
            <a:pathLst>
              <a:path w="5160" h="27557" extrusionOk="0">
                <a:moveTo>
                  <a:pt x="5160" y="0"/>
                </a:moveTo>
                <a:cubicBezTo>
                  <a:pt x="3071" y="2782"/>
                  <a:pt x="4319" y="7002"/>
                  <a:pt x="4892" y="10434"/>
                </a:cubicBezTo>
                <a:cubicBezTo>
                  <a:pt x="5470" y="13899"/>
                  <a:pt x="2560" y="17142"/>
                  <a:pt x="612" y="20066"/>
                </a:cubicBezTo>
                <a:cubicBezTo>
                  <a:pt x="-776" y="22148"/>
                  <a:pt x="866" y="25181"/>
                  <a:pt x="77" y="27557"/>
                </a:cubicBezTo>
              </a:path>
            </a:pathLst>
          </a:custGeom>
          <a:noFill/>
          <a:ln w="9525" cap="flat" cmpd="sng">
            <a:solidFill>
              <a:srgbClr val="000000"/>
            </a:solidFill>
            <a:prstDash val="solid"/>
            <a:round/>
            <a:headEnd type="none" w="lg" len="lg"/>
            <a:tailEnd type="none" w="lg" len="lg"/>
          </a:ln>
        </p:spPr>
      </p:sp>
      <p:sp>
        <p:nvSpPr>
          <p:cNvPr id="8" name="Shape 196"/>
          <p:cNvSpPr/>
          <p:nvPr/>
        </p:nvSpPr>
        <p:spPr>
          <a:xfrm>
            <a:off x="489095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 name="Shape 197"/>
          <p:cNvSpPr/>
          <p:nvPr/>
        </p:nvSpPr>
        <p:spPr>
          <a:xfrm flipH="1">
            <a:off x="387334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 name="Shape 198"/>
          <p:cNvSpPr/>
          <p:nvPr/>
        </p:nvSpPr>
        <p:spPr>
          <a:xfrm flipH="1">
            <a:off x="5767182"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 name="Shape 199"/>
          <p:cNvSpPr/>
          <p:nvPr/>
        </p:nvSpPr>
        <p:spPr>
          <a:xfrm>
            <a:off x="3197944"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 name="Shape 200"/>
          <p:cNvSpPr/>
          <p:nvPr/>
        </p:nvSpPr>
        <p:spPr>
          <a:xfrm>
            <a:off x="3867938" y="5030686"/>
            <a:ext cx="824955" cy="1033047"/>
          </a:xfrm>
          <a:prstGeom prst="ellipse">
            <a:avLst/>
          </a:prstGeom>
          <a:noFill/>
          <a:ln w="38100" cap="flat" cmpd="sng">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 name="Slide Number Placeholder 2"/>
          <p:cNvSpPr>
            <a:spLocks noGrp="1"/>
          </p:cNvSpPr>
          <p:nvPr>
            <p:ph type="sldNum" sz="quarter" idx="12"/>
          </p:nvPr>
        </p:nvSpPr>
        <p:spPr/>
        <p:txBody>
          <a:bodyPr/>
          <a:lstStyle/>
          <a:p>
            <a:fld id="{0C9D9FE6-5D08-3B48-9104-2B1B3E27A71F}" type="slidenum">
              <a:rPr lang="en-US" smtClean="0"/>
              <a:t>29</a:t>
            </a:fld>
            <a:endParaRPr lang="en-US" dirty="0"/>
          </a:p>
        </p:txBody>
      </p:sp>
      <p:sp>
        <p:nvSpPr>
          <p:cNvPr id="4" name="Title 3"/>
          <p:cNvSpPr>
            <a:spLocks noGrp="1"/>
          </p:cNvSpPr>
          <p:nvPr>
            <p:ph type="title"/>
          </p:nvPr>
        </p:nvSpPr>
        <p:spPr>
          <a:solidFill>
            <a:schemeClr val="accent3"/>
          </a:solidFill>
        </p:spPr>
        <p:txBody>
          <a:bodyPr>
            <a:normAutofit fontScale="90000"/>
          </a:bodyPr>
          <a:lstStyle/>
          <a:p>
            <a:r>
              <a:rPr lang="en-US" dirty="0"/>
              <a:t>Nuclear Fuel Problem Statement</a:t>
            </a:r>
          </a:p>
        </p:txBody>
      </p:sp>
      <p:sp>
        <p:nvSpPr>
          <p:cNvPr id="5" name="TextBox 4"/>
          <p:cNvSpPr txBox="1"/>
          <p:nvPr/>
        </p:nvSpPr>
        <p:spPr>
          <a:xfrm>
            <a:off x="6553200" y="704851"/>
            <a:ext cx="2590800" cy="2031325"/>
          </a:xfrm>
          <a:prstGeom prst="rect">
            <a:avLst/>
          </a:prstGeom>
          <a:noFill/>
        </p:spPr>
        <p:txBody>
          <a:bodyPr wrap="square" rtlCol="0">
            <a:spAutoFit/>
          </a:bodyPr>
          <a:lstStyle/>
          <a:p>
            <a:pPr marL="285750" indent="-285750">
              <a:buFont typeface="Arial" charset="0"/>
              <a:buChar char="•"/>
            </a:pPr>
            <a:r>
              <a:rPr lang="en-US" dirty="0"/>
              <a:t>Hydrostatic pressure</a:t>
            </a:r>
          </a:p>
          <a:p>
            <a:pPr marL="285750" indent="-285750">
              <a:buFont typeface="Arial" charset="0"/>
              <a:buChar char="•"/>
            </a:pPr>
            <a:r>
              <a:rPr lang="en-US" dirty="0"/>
              <a:t>Thermal expansion</a:t>
            </a:r>
          </a:p>
          <a:p>
            <a:pPr marL="285750" indent="-285750">
              <a:buFont typeface="Arial" charset="0"/>
              <a:buChar char="•"/>
            </a:pPr>
            <a:r>
              <a:rPr lang="en-US" dirty="0"/>
              <a:t>Fission gas swelling</a:t>
            </a:r>
          </a:p>
          <a:p>
            <a:pPr marL="285750" indent="-285750">
              <a:buFont typeface="Arial" charset="0"/>
              <a:buChar char="•"/>
            </a:pPr>
            <a:r>
              <a:rPr lang="en-US" dirty="0"/>
              <a:t>Power scaling</a:t>
            </a:r>
          </a:p>
          <a:p>
            <a:pPr marL="285750" indent="-285750">
              <a:buFont typeface="Arial" charset="0"/>
              <a:buChar char="•"/>
            </a:pPr>
            <a:endParaRPr lang="en-US" dirty="0"/>
          </a:p>
          <a:p>
            <a:pPr marL="285750" indent="-285750">
              <a:buFont typeface="Arial" charset="0"/>
              <a:buChar char="•"/>
            </a:pPr>
            <a:r>
              <a:rPr lang="en-US" dirty="0"/>
              <a:t>Contact point</a:t>
            </a:r>
          </a:p>
          <a:p>
            <a:pPr marL="285750" indent="-285750">
              <a:buFont typeface="Arial" charset="0"/>
              <a:buChar char="•"/>
            </a:pPr>
            <a:r>
              <a:rPr lang="en-US" dirty="0"/>
              <a:t>Equilibrium point</a:t>
            </a:r>
          </a:p>
        </p:txBody>
      </p:sp>
      <p:sp>
        <p:nvSpPr>
          <p:cNvPr id="55" name="Rectangle 54"/>
          <p:cNvSpPr/>
          <p:nvPr/>
        </p:nvSpPr>
        <p:spPr>
          <a:xfrm>
            <a:off x="6553200" y="2902863"/>
            <a:ext cx="2415429" cy="9144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What drives the stress?</a:t>
            </a:r>
          </a:p>
        </p:txBody>
      </p:sp>
    </p:spTree>
    <p:extLst>
      <p:ext uri="{BB962C8B-B14F-4D97-AF65-F5344CB8AC3E}">
        <p14:creationId xmlns:p14="http://schemas.microsoft.com/office/powerpoint/2010/main" val="1664336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5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Contributions: Software</a:t>
            </a:r>
          </a:p>
        </p:txBody>
      </p:sp>
      <p:sp>
        <p:nvSpPr>
          <p:cNvPr id="11" name="Content Placeholder 2">
            <a:extLst>
              <a:ext uri="{FF2B5EF4-FFF2-40B4-BE49-F238E27FC236}">
                <a16:creationId xmlns:a16="http://schemas.microsoft.com/office/drawing/2014/main" id="{BCF3CB25-5F55-411A-AD3B-D3BE5C231CD8}"/>
              </a:ext>
            </a:extLst>
          </p:cNvPr>
          <p:cNvSpPr>
            <a:spLocks noGrp="1"/>
          </p:cNvSpPr>
          <p:nvPr>
            <p:ph idx="1"/>
          </p:nvPr>
        </p:nvSpPr>
        <p:spPr>
          <a:xfrm>
            <a:off x="0" y="704851"/>
            <a:ext cx="9144000" cy="6153149"/>
          </a:xfrm>
        </p:spPr>
        <p:txBody>
          <a:bodyPr>
            <a:normAutofit/>
          </a:bodyPr>
          <a:lstStyle/>
          <a:p>
            <a:r>
              <a:rPr lang="en-US" dirty="0"/>
              <a:t>Contributed to 3 National Lab-sponsored Open Source Projects</a:t>
            </a:r>
          </a:p>
          <a:p>
            <a:endParaRPr lang="en-US" dirty="0"/>
          </a:p>
          <a:p>
            <a:endParaRPr lang="en-US" dirty="0"/>
          </a:p>
          <a:p>
            <a:endParaRPr lang="en-US" dirty="0"/>
          </a:p>
          <a:p>
            <a:r>
              <a:rPr lang="en-US" dirty="0"/>
              <a:t>Authored 4 Open Source Projects</a:t>
            </a:r>
          </a:p>
        </p:txBody>
      </p:sp>
      <p:pic>
        <p:nvPicPr>
          <p:cNvPr id="12" name="Graphic 11">
            <a:extLst>
              <a:ext uri="{FF2B5EF4-FFF2-40B4-BE49-F238E27FC236}">
                <a16:creationId xmlns:a16="http://schemas.microsoft.com/office/drawing/2014/main" id="{68F830D2-D8CC-47D8-AD1F-5C793398B6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951" t="38638" r="16403" b="33136"/>
          <a:stretch/>
        </p:blipFill>
        <p:spPr>
          <a:xfrm>
            <a:off x="4479798" y="4384142"/>
            <a:ext cx="3000861" cy="788181"/>
          </a:xfrm>
          <a:prstGeom prst="rect">
            <a:avLst/>
          </a:prstGeom>
        </p:spPr>
      </p:pic>
      <p:pic>
        <p:nvPicPr>
          <p:cNvPr id="13" name="Picture 12">
            <a:extLst>
              <a:ext uri="{FF2B5EF4-FFF2-40B4-BE49-F238E27FC236}">
                <a16:creationId xmlns:a16="http://schemas.microsoft.com/office/drawing/2014/main" id="{604E9ADE-81D7-440D-A6F2-7A0BA4CEE669}"/>
              </a:ext>
            </a:extLst>
          </p:cNvPr>
          <p:cNvPicPr>
            <a:picLocks noChangeAspect="1"/>
          </p:cNvPicPr>
          <p:nvPr/>
        </p:nvPicPr>
        <p:blipFill>
          <a:blip r:embed="rId5"/>
          <a:stretch>
            <a:fillRect/>
          </a:stretch>
        </p:blipFill>
        <p:spPr>
          <a:xfrm>
            <a:off x="4703429" y="5280887"/>
            <a:ext cx="2553598" cy="1377668"/>
          </a:xfrm>
          <a:prstGeom prst="rect">
            <a:avLst/>
          </a:prstGeom>
        </p:spPr>
      </p:pic>
      <p:grpSp>
        <p:nvGrpSpPr>
          <p:cNvPr id="49" name="Group 48">
            <a:extLst>
              <a:ext uri="{FF2B5EF4-FFF2-40B4-BE49-F238E27FC236}">
                <a16:creationId xmlns:a16="http://schemas.microsoft.com/office/drawing/2014/main" id="{AB2B3496-46C5-4C90-A81F-19B657024A0F}"/>
              </a:ext>
            </a:extLst>
          </p:cNvPr>
          <p:cNvGrpSpPr/>
          <p:nvPr/>
        </p:nvGrpSpPr>
        <p:grpSpPr>
          <a:xfrm>
            <a:off x="1663342" y="5496187"/>
            <a:ext cx="2192268" cy="1162368"/>
            <a:chOff x="2925508" y="4328898"/>
            <a:chExt cx="2610159" cy="1383939"/>
          </a:xfrm>
        </p:grpSpPr>
        <p:grpSp>
          <p:nvGrpSpPr>
            <p:cNvPr id="2071" name="Group 2070">
              <a:extLst>
                <a:ext uri="{FF2B5EF4-FFF2-40B4-BE49-F238E27FC236}">
                  <a16:creationId xmlns:a16="http://schemas.microsoft.com/office/drawing/2014/main" id="{1C9F558B-CA40-4F2F-B52F-D8A1370ACF13}"/>
                </a:ext>
              </a:extLst>
            </p:cNvPr>
            <p:cNvGrpSpPr/>
            <p:nvPr/>
          </p:nvGrpSpPr>
          <p:grpSpPr>
            <a:xfrm>
              <a:off x="3000859" y="4328898"/>
              <a:ext cx="2534808" cy="1383939"/>
              <a:chOff x="582463" y="2400297"/>
              <a:chExt cx="7392500" cy="4036113"/>
            </a:xfrm>
          </p:grpSpPr>
          <p:pic>
            <p:nvPicPr>
              <p:cNvPr id="2050" name="Picture 2" descr="schwefel.png">
                <a:extLst>
                  <a:ext uri="{FF2B5EF4-FFF2-40B4-BE49-F238E27FC236}">
                    <a16:creationId xmlns:a16="http://schemas.microsoft.com/office/drawing/2014/main" id="{74C0FAFC-05CA-495C-9A40-5835B1A945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655" t="12731" r="27315" b="13195"/>
              <a:stretch/>
            </p:blipFill>
            <p:spPr bwMode="auto">
              <a:xfrm>
                <a:off x="582463" y="4404410"/>
                <a:ext cx="247015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4" descr="ackley.png">
                <a:extLst>
                  <a:ext uri="{FF2B5EF4-FFF2-40B4-BE49-F238E27FC236}">
                    <a16:creationId xmlns:a16="http://schemas.microsoft.com/office/drawing/2014/main" id="{8DA61A85-127F-43BC-9EAC-5861C38482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055" t="12500" r="26576" b="13426"/>
              <a:stretch/>
            </p:blipFill>
            <p:spPr bwMode="auto">
              <a:xfrm>
                <a:off x="3052613" y="4402389"/>
                <a:ext cx="2484054"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6" descr="checkerBoard.png">
                <a:extLst>
                  <a:ext uri="{FF2B5EF4-FFF2-40B4-BE49-F238E27FC236}">
                    <a16:creationId xmlns:a16="http://schemas.microsoft.com/office/drawing/2014/main" id="{A8727FDD-0DDC-4246-9047-75575E4191B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56" t="13426" r="26577" b="13426"/>
              <a:stretch/>
            </p:blipFill>
            <p:spPr bwMode="auto">
              <a:xfrm>
                <a:off x="305261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8" descr="salomon.png">
                <a:extLst>
                  <a:ext uri="{FF2B5EF4-FFF2-40B4-BE49-F238E27FC236}">
                    <a16:creationId xmlns:a16="http://schemas.microsoft.com/office/drawing/2014/main" id="{C368A4A8-1CAE-41B5-A60F-ABB50BDA6D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714" t="13426" r="26576" b="13426"/>
              <a:stretch/>
            </p:blipFill>
            <p:spPr bwMode="auto">
              <a:xfrm>
                <a:off x="5518028" y="2400297"/>
                <a:ext cx="2456935"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10" descr="rosenbrock.png">
                <a:extLst>
                  <a:ext uri="{FF2B5EF4-FFF2-40B4-BE49-F238E27FC236}">
                    <a16:creationId xmlns:a16="http://schemas.microsoft.com/office/drawing/2014/main" id="{88B46731-1571-4598-A419-2C54B60195D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714" t="12500" r="26219" b="14352"/>
              <a:stretch/>
            </p:blipFill>
            <p:spPr bwMode="auto">
              <a:xfrm>
                <a:off x="58246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12" descr="ridge2.png">
                <a:extLst>
                  <a:ext uri="{FF2B5EF4-FFF2-40B4-BE49-F238E27FC236}">
                    <a16:creationId xmlns:a16="http://schemas.microsoft.com/office/drawing/2014/main" id="{2F454BA5-20C5-4E34-BC50-D42FFFE3D1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718" t="12500" r="26576" b="13499"/>
              <a:stretch/>
            </p:blipFill>
            <p:spPr bwMode="auto">
              <a:xfrm>
                <a:off x="5518205" y="4404410"/>
                <a:ext cx="2456758" cy="2029979"/>
              </a:xfrm>
              <a:prstGeom prst="rect">
                <a:avLst/>
              </a:prstGeom>
              <a:noFill/>
              <a:extLst>
                <a:ext uri="{909E8E84-426E-40DD-AFC4-6F175D3DCCD1}">
                  <a14:hiddenFill xmlns:a14="http://schemas.microsoft.com/office/drawing/2010/main">
                    <a:solidFill>
                      <a:srgbClr val="FFFFFF"/>
                    </a:solidFill>
                  </a14:hiddenFill>
                </a:ext>
              </a:extLst>
            </p:spPr>
          </p:pic>
        </p:grpSp>
        <p:sp>
          <p:nvSpPr>
            <p:cNvPr id="2072" name="Rectangle 2071">
              <a:extLst>
                <a:ext uri="{FF2B5EF4-FFF2-40B4-BE49-F238E27FC236}">
                  <a16:creationId xmlns:a16="http://schemas.microsoft.com/office/drawing/2014/main" id="{009C578C-696A-4C0A-BEBB-067C38C77417}"/>
                </a:ext>
              </a:extLst>
            </p:cNvPr>
            <p:cNvSpPr/>
            <p:nvPr/>
          </p:nvSpPr>
          <p:spPr>
            <a:xfrm>
              <a:off x="2925508" y="4666924"/>
              <a:ext cx="2610159"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err="1">
                  <a:solidFill>
                    <a:schemeClr val="bg1"/>
                  </a:solidFill>
                </a:rPr>
                <a:t>FlatPy</a:t>
              </a:r>
              <a:endParaRPr lang="en-US" b="1" dirty="0">
                <a:solidFill>
                  <a:schemeClr val="bg1"/>
                </a:solidFill>
              </a:endParaRPr>
            </a:p>
          </p:txBody>
        </p:sp>
      </p:grpSp>
      <p:grpSp>
        <p:nvGrpSpPr>
          <p:cNvPr id="50" name="Group 49">
            <a:extLst>
              <a:ext uri="{FF2B5EF4-FFF2-40B4-BE49-F238E27FC236}">
                <a16:creationId xmlns:a16="http://schemas.microsoft.com/office/drawing/2014/main" id="{41B9E7FF-DC92-4265-BF3B-A121E5B3ED3A}"/>
              </a:ext>
            </a:extLst>
          </p:cNvPr>
          <p:cNvGrpSpPr/>
          <p:nvPr/>
        </p:nvGrpSpPr>
        <p:grpSpPr>
          <a:xfrm>
            <a:off x="1694461" y="4181207"/>
            <a:ext cx="2130031" cy="1246461"/>
            <a:chOff x="68769" y="4249726"/>
            <a:chExt cx="2650441" cy="1550997"/>
          </a:xfrm>
        </p:grpSpPr>
        <p:grpSp>
          <p:nvGrpSpPr>
            <p:cNvPr id="2065" name="Group 2064">
              <a:extLst>
                <a:ext uri="{FF2B5EF4-FFF2-40B4-BE49-F238E27FC236}">
                  <a16:creationId xmlns:a16="http://schemas.microsoft.com/office/drawing/2014/main" id="{F3ED6BC1-BCBE-4961-A498-44304BF3FCCA}"/>
                </a:ext>
              </a:extLst>
            </p:cNvPr>
            <p:cNvGrpSpPr/>
            <p:nvPr/>
          </p:nvGrpSpPr>
          <p:grpSpPr>
            <a:xfrm>
              <a:off x="68769" y="4249726"/>
              <a:ext cx="2634976" cy="1550997"/>
              <a:chOff x="4484067" y="1871087"/>
              <a:chExt cx="4533014" cy="2668218"/>
            </a:xfrm>
          </p:grpSpPr>
          <p:pic>
            <p:nvPicPr>
              <p:cNvPr id="19" name="Picture 18">
                <a:extLst>
                  <a:ext uri="{FF2B5EF4-FFF2-40B4-BE49-F238E27FC236}">
                    <a16:creationId xmlns:a16="http://schemas.microsoft.com/office/drawing/2014/main" id="{CC3798DE-90ED-458C-946F-F79EB61E8760}"/>
                  </a:ext>
                </a:extLst>
              </p:cNvPr>
              <p:cNvPicPr>
                <a:picLocks noChangeAspect="1"/>
              </p:cNvPicPr>
              <p:nvPr/>
            </p:nvPicPr>
            <p:blipFill>
              <a:blip r:embed="rId12"/>
              <a:stretch>
                <a:fillRect/>
              </a:stretch>
            </p:blipFill>
            <p:spPr>
              <a:xfrm>
                <a:off x="4484067" y="1871087"/>
                <a:ext cx="836739" cy="843127"/>
              </a:xfrm>
              <a:prstGeom prst="rect">
                <a:avLst/>
              </a:prstGeom>
            </p:spPr>
          </p:pic>
          <p:pic>
            <p:nvPicPr>
              <p:cNvPr id="27" name="Picture 26">
                <a:extLst>
                  <a:ext uri="{FF2B5EF4-FFF2-40B4-BE49-F238E27FC236}">
                    <a16:creationId xmlns:a16="http://schemas.microsoft.com/office/drawing/2014/main" id="{7C5E9F27-847C-4109-BE47-31F8D6A57739}"/>
                  </a:ext>
                </a:extLst>
              </p:cNvPr>
              <p:cNvPicPr>
                <a:picLocks noChangeAspect="1"/>
              </p:cNvPicPr>
              <p:nvPr/>
            </p:nvPicPr>
            <p:blipFill>
              <a:blip r:embed="rId13"/>
              <a:stretch>
                <a:fillRect/>
              </a:stretch>
            </p:blipFill>
            <p:spPr>
              <a:xfrm>
                <a:off x="8180342" y="1871087"/>
                <a:ext cx="836739" cy="843127"/>
              </a:xfrm>
              <a:prstGeom prst="rect">
                <a:avLst/>
              </a:prstGeom>
            </p:spPr>
          </p:pic>
          <p:pic>
            <p:nvPicPr>
              <p:cNvPr id="15" name="Picture 14">
                <a:extLst>
                  <a:ext uri="{FF2B5EF4-FFF2-40B4-BE49-F238E27FC236}">
                    <a16:creationId xmlns:a16="http://schemas.microsoft.com/office/drawing/2014/main" id="{E4583B6C-6E43-424D-9B0D-E7A93A51DF25}"/>
                  </a:ext>
                </a:extLst>
              </p:cNvPr>
              <p:cNvPicPr>
                <a:picLocks noChangeAspect="1"/>
              </p:cNvPicPr>
              <p:nvPr/>
            </p:nvPicPr>
            <p:blipFill>
              <a:blip r:embed="rId14"/>
              <a:stretch>
                <a:fillRect/>
              </a:stretch>
            </p:blipFill>
            <p:spPr>
              <a:xfrm>
                <a:off x="6332205" y="1871087"/>
                <a:ext cx="836739" cy="843127"/>
              </a:xfrm>
              <a:prstGeom prst="rect">
                <a:avLst/>
              </a:prstGeom>
            </p:spPr>
          </p:pic>
          <p:pic>
            <p:nvPicPr>
              <p:cNvPr id="25" name="Picture 24">
                <a:extLst>
                  <a:ext uri="{FF2B5EF4-FFF2-40B4-BE49-F238E27FC236}">
                    <a16:creationId xmlns:a16="http://schemas.microsoft.com/office/drawing/2014/main" id="{B8A1B56C-2930-4E2F-BB64-A178756B2E9E}"/>
                  </a:ext>
                </a:extLst>
              </p:cNvPr>
              <p:cNvPicPr>
                <a:picLocks noChangeAspect="1"/>
              </p:cNvPicPr>
              <p:nvPr/>
            </p:nvPicPr>
            <p:blipFill>
              <a:blip r:embed="rId15"/>
              <a:stretch>
                <a:fillRect/>
              </a:stretch>
            </p:blipFill>
            <p:spPr>
              <a:xfrm>
                <a:off x="5408136" y="1871087"/>
                <a:ext cx="836739" cy="843127"/>
              </a:xfrm>
              <a:prstGeom prst="rect">
                <a:avLst/>
              </a:prstGeom>
            </p:spPr>
          </p:pic>
          <p:pic>
            <p:nvPicPr>
              <p:cNvPr id="23" name="Picture 22">
                <a:extLst>
                  <a:ext uri="{FF2B5EF4-FFF2-40B4-BE49-F238E27FC236}">
                    <a16:creationId xmlns:a16="http://schemas.microsoft.com/office/drawing/2014/main" id="{A5DB737D-CD1E-491A-A6C9-BAFBF64976B1}"/>
                  </a:ext>
                </a:extLst>
              </p:cNvPr>
              <p:cNvPicPr>
                <a:picLocks noChangeAspect="1"/>
              </p:cNvPicPr>
              <p:nvPr/>
            </p:nvPicPr>
            <p:blipFill>
              <a:blip r:embed="rId16"/>
              <a:stretch>
                <a:fillRect/>
              </a:stretch>
            </p:blipFill>
            <p:spPr>
              <a:xfrm>
                <a:off x="7256274" y="1871087"/>
                <a:ext cx="836739" cy="843127"/>
              </a:xfrm>
              <a:prstGeom prst="rect">
                <a:avLst/>
              </a:prstGeom>
            </p:spPr>
          </p:pic>
          <p:pic>
            <p:nvPicPr>
              <p:cNvPr id="17" name="Picture 16">
                <a:extLst>
                  <a:ext uri="{FF2B5EF4-FFF2-40B4-BE49-F238E27FC236}">
                    <a16:creationId xmlns:a16="http://schemas.microsoft.com/office/drawing/2014/main" id="{77D7C423-F85A-4DEE-B8B6-00E1A8999CB0}"/>
                  </a:ext>
                </a:extLst>
              </p:cNvPr>
              <p:cNvPicPr>
                <a:picLocks noChangeAspect="1"/>
              </p:cNvPicPr>
              <p:nvPr/>
            </p:nvPicPr>
            <p:blipFill>
              <a:blip r:embed="rId17"/>
              <a:stretch>
                <a:fillRect/>
              </a:stretch>
            </p:blipFill>
            <p:spPr>
              <a:xfrm>
                <a:off x="4484067" y="2783632"/>
                <a:ext cx="836739" cy="843127"/>
              </a:xfrm>
              <a:prstGeom prst="rect">
                <a:avLst/>
              </a:prstGeom>
            </p:spPr>
          </p:pic>
          <p:pic>
            <p:nvPicPr>
              <p:cNvPr id="29" name="Picture 28">
                <a:extLst>
                  <a:ext uri="{FF2B5EF4-FFF2-40B4-BE49-F238E27FC236}">
                    <a16:creationId xmlns:a16="http://schemas.microsoft.com/office/drawing/2014/main" id="{63B11FFA-0032-4D68-B866-443B61BEA148}"/>
                  </a:ext>
                </a:extLst>
              </p:cNvPr>
              <p:cNvPicPr>
                <a:picLocks noChangeAspect="1"/>
              </p:cNvPicPr>
              <p:nvPr/>
            </p:nvPicPr>
            <p:blipFill>
              <a:blip r:embed="rId18"/>
              <a:stretch>
                <a:fillRect/>
              </a:stretch>
            </p:blipFill>
            <p:spPr>
              <a:xfrm>
                <a:off x="8180342" y="2783632"/>
                <a:ext cx="836739" cy="843127"/>
              </a:xfrm>
              <a:prstGeom prst="rect">
                <a:avLst/>
              </a:prstGeom>
            </p:spPr>
          </p:pic>
          <p:pic>
            <p:nvPicPr>
              <p:cNvPr id="21" name="Picture 20">
                <a:extLst>
                  <a:ext uri="{FF2B5EF4-FFF2-40B4-BE49-F238E27FC236}">
                    <a16:creationId xmlns:a16="http://schemas.microsoft.com/office/drawing/2014/main" id="{70A91F3E-8105-43D1-B23B-C35552DCFA7A}"/>
                  </a:ext>
                </a:extLst>
              </p:cNvPr>
              <p:cNvPicPr>
                <a:picLocks noChangeAspect="1"/>
              </p:cNvPicPr>
              <p:nvPr/>
            </p:nvPicPr>
            <p:blipFill>
              <a:blip r:embed="rId19"/>
              <a:stretch>
                <a:fillRect/>
              </a:stretch>
            </p:blipFill>
            <p:spPr>
              <a:xfrm>
                <a:off x="6332205" y="2783632"/>
                <a:ext cx="836739" cy="843127"/>
              </a:xfrm>
              <a:prstGeom prst="rect">
                <a:avLst/>
              </a:prstGeom>
            </p:spPr>
          </p:pic>
          <p:pic>
            <p:nvPicPr>
              <p:cNvPr id="2052" name="Picture 2051">
                <a:extLst>
                  <a:ext uri="{FF2B5EF4-FFF2-40B4-BE49-F238E27FC236}">
                    <a16:creationId xmlns:a16="http://schemas.microsoft.com/office/drawing/2014/main" id="{D85B280C-03BC-4167-96C0-81D3437C9EC3}"/>
                  </a:ext>
                </a:extLst>
              </p:cNvPr>
              <p:cNvPicPr>
                <a:picLocks noChangeAspect="1"/>
              </p:cNvPicPr>
              <p:nvPr/>
            </p:nvPicPr>
            <p:blipFill>
              <a:blip r:embed="rId20"/>
              <a:stretch>
                <a:fillRect/>
              </a:stretch>
            </p:blipFill>
            <p:spPr>
              <a:xfrm>
                <a:off x="5408136" y="2783632"/>
                <a:ext cx="836739" cy="843127"/>
              </a:xfrm>
              <a:prstGeom prst="rect">
                <a:avLst/>
              </a:prstGeom>
            </p:spPr>
          </p:pic>
          <p:pic>
            <p:nvPicPr>
              <p:cNvPr id="2054" name="Picture 2053">
                <a:extLst>
                  <a:ext uri="{FF2B5EF4-FFF2-40B4-BE49-F238E27FC236}">
                    <a16:creationId xmlns:a16="http://schemas.microsoft.com/office/drawing/2014/main" id="{C3DFC2D5-87A2-45ED-B959-E1CCC17D6B26}"/>
                  </a:ext>
                </a:extLst>
              </p:cNvPr>
              <p:cNvPicPr>
                <a:picLocks noChangeAspect="1"/>
              </p:cNvPicPr>
              <p:nvPr/>
            </p:nvPicPr>
            <p:blipFill>
              <a:blip r:embed="rId21"/>
              <a:stretch>
                <a:fillRect/>
              </a:stretch>
            </p:blipFill>
            <p:spPr>
              <a:xfrm>
                <a:off x="7256274" y="2783632"/>
                <a:ext cx="836739" cy="843127"/>
              </a:xfrm>
              <a:prstGeom prst="rect">
                <a:avLst/>
              </a:prstGeom>
            </p:spPr>
          </p:pic>
          <p:pic>
            <p:nvPicPr>
              <p:cNvPr id="2049" name="Picture 2048">
                <a:extLst>
                  <a:ext uri="{FF2B5EF4-FFF2-40B4-BE49-F238E27FC236}">
                    <a16:creationId xmlns:a16="http://schemas.microsoft.com/office/drawing/2014/main" id="{77EAD415-BD42-4ADB-B13D-354746C0A707}"/>
                  </a:ext>
                </a:extLst>
              </p:cNvPr>
              <p:cNvPicPr>
                <a:picLocks noChangeAspect="1"/>
              </p:cNvPicPr>
              <p:nvPr/>
            </p:nvPicPr>
            <p:blipFill>
              <a:blip r:embed="rId22"/>
              <a:stretch>
                <a:fillRect/>
              </a:stretch>
            </p:blipFill>
            <p:spPr>
              <a:xfrm>
                <a:off x="6332205" y="3696178"/>
                <a:ext cx="836739" cy="843127"/>
              </a:xfrm>
              <a:prstGeom prst="rect">
                <a:avLst/>
              </a:prstGeom>
            </p:spPr>
          </p:pic>
          <p:pic>
            <p:nvPicPr>
              <p:cNvPr id="31" name="Picture 30">
                <a:extLst>
                  <a:ext uri="{FF2B5EF4-FFF2-40B4-BE49-F238E27FC236}">
                    <a16:creationId xmlns:a16="http://schemas.microsoft.com/office/drawing/2014/main" id="{704A93FD-7C2E-4FD3-8C55-E859F435ECAB}"/>
                  </a:ext>
                </a:extLst>
              </p:cNvPr>
              <p:cNvPicPr>
                <a:picLocks noChangeAspect="1"/>
              </p:cNvPicPr>
              <p:nvPr/>
            </p:nvPicPr>
            <p:blipFill>
              <a:blip r:embed="rId23"/>
              <a:stretch>
                <a:fillRect/>
              </a:stretch>
            </p:blipFill>
            <p:spPr>
              <a:xfrm>
                <a:off x="5408136" y="3696178"/>
                <a:ext cx="836739" cy="843127"/>
              </a:xfrm>
              <a:prstGeom prst="rect">
                <a:avLst/>
              </a:prstGeom>
            </p:spPr>
          </p:pic>
          <p:pic>
            <p:nvPicPr>
              <p:cNvPr id="2056" name="Picture 2055">
                <a:extLst>
                  <a:ext uri="{FF2B5EF4-FFF2-40B4-BE49-F238E27FC236}">
                    <a16:creationId xmlns:a16="http://schemas.microsoft.com/office/drawing/2014/main" id="{1490ABF9-E2EE-4163-9DBE-8FA84F2CCED1}"/>
                  </a:ext>
                </a:extLst>
              </p:cNvPr>
              <p:cNvPicPr>
                <a:picLocks noChangeAspect="1"/>
              </p:cNvPicPr>
              <p:nvPr/>
            </p:nvPicPr>
            <p:blipFill>
              <a:blip r:embed="rId24"/>
              <a:stretch>
                <a:fillRect/>
              </a:stretch>
            </p:blipFill>
            <p:spPr>
              <a:xfrm>
                <a:off x="7256274" y="3696178"/>
                <a:ext cx="836739" cy="843127"/>
              </a:xfrm>
              <a:prstGeom prst="rect">
                <a:avLst/>
              </a:prstGeom>
            </p:spPr>
          </p:pic>
        </p:grpSp>
        <p:sp>
          <p:nvSpPr>
            <p:cNvPr id="57" name="Rectangle 56">
              <a:extLst>
                <a:ext uri="{FF2B5EF4-FFF2-40B4-BE49-F238E27FC236}">
                  <a16:creationId xmlns:a16="http://schemas.microsoft.com/office/drawing/2014/main" id="{3C006906-9F32-4A93-B58D-DFE1201034C2}"/>
                </a:ext>
              </a:extLst>
            </p:cNvPr>
            <p:cNvSpPr/>
            <p:nvPr/>
          </p:nvSpPr>
          <p:spPr>
            <a:xfrm>
              <a:off x="68769" y="4671281"/>
              <a:ext cx="2650441"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err="1">
                  <a:solidFill>
                    <a:schemeClr val="tx2"/>
                  </a:solidFill>
                </a:rPr>
                <a:t>Samply</a:t>
              </a:r>
              <a:endParaRPr lang="en-US" sz="4000" b="1" dirty="0">
                <a:solidFill>
                  <a:schemeClr val="tx2"/>
                </a:solidFill>
              </a:endParaRPr>
            </a:p>
          </p:txBody>
        </p:sp>
      </p:grpSp>
      <p:pic>
        <p:nvPicPr>
          <p:cNvPr id="2073" name="Picture 14" descr="Image result for idaho national lab raven">
            <a:extLst>
              <a:ext uri="{FF2B5EF4-FFF2-40B4-BE49-F238E27FC236}">
                <a16:creationId xmlns:a16="http://schemas.microsoft.com/office/drawing/2014/main" id="{2CBB0F81-4789-4678-9032-3F9044518B8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36105" y="2000782"/>
            <a:ext cx="2695886" cy="1162367"/>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18" descr="Dakota">
            <a:extLst>
              <a:ext uri="{FF2B5EF4-FFF2-40B4-BE49-F238E27FC236}">
                <a16:creationId xmlns:a16="http://schemas.microsoft.com/office/drawing/2014/main" id="{5368721B-7F54-4C9C-BA13-784338A3321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2059" y="2237946"/>
            <a:ext cx="3233783" cy="68803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FD9D811-91E3-495C-866A-684046FEE5C3}"/>
              </a:ext>
            </a:extLst>
          </p:cNvPr>
          <p:cNvGrpSpPr/>
          <p:nvPr/>
        </p:nvGrpSpPr>
        <p:grpSpPr>
          <a:xfrm>
            <a:off x="6849417" y="2058745"/>
            <a:ext cx="1906291" cy="1046440"/>
            <a:chOff x="6849417" y="2058745"/>
            <a:chExt cx="1906291" cy="1046440"/>
          </a:xfrm>
        </p:grpSpPr>
        <p:sp>
          <p:nvSpPr>
            <p:cNvPr id="2076" name="TextBox 2075">
              <a:extLst>
                <a:ext uri="{FF2B5EF4-FFF2-40B4-BE49-F238E27FC236}">
                  <a16:creationId xmlns:a16="http://schemas.microsoft.com/office/drawing/2014/main" id="{FADE72BB-4052-4FAB-9BD2-46F5DBA989EB}"/>
                </a:ext>
              </a:extLst>
            </p:cNvPr>
            <p:cNvSpPr txBox="1"/>
            <p:nvPr/>
          </p:nvSpPr>
          <p:spPr>
            <a:xfrm>
              <a:off x="7078993" y="2237414"/>
              <a:ext cx="184731" cy="646331"/>
            </a:xfrm>
            <a:prstGeom prst="rect">
              <a:avLst/>
            </a:prstGeom>
            <a:noFill/>
          </p:spPr>
          <p:txBody>
            <a:bodyPr wrap="none" rtlCol="0">
              <a:spAutoFit/>
            </a:bodyPr>
            <a:lstStyle/>
            <a:p>
              <a:endParaRPr lang="en-US" sz="3600" dirty="0"/>
            </a:p>
          </p:txBody>
        </p:sp>
        <p:sp>
          <p:nvSpPr>
            <p:cNvPr id="2077" name="Rectangle 2076">
              <a:extLst>
                <a:ext uri="{FF2B5EF4-FFF2-40B4-BE49-F238E27FC236}">
                  <a16:creationId xmlns:a16="http://schemas.microsoft.com/office/drawing/2014/main" id="{34D22983-044C-4775-AFF8-CA47788D7FDE}"/>
                </a:ext>
              </a:extLst>
            </p:cNvPr>
            <p:cNvSpPr/>
            <p:nvPr/>
          </p:nvSpPr>
          <p:spPr>
            <a:xfrm>
              <a:off x="6849417" y="2058745"/>
              <a:ext cx="1906291" cy="1046440"/>
            </a:xfrm>
            <a:prstGeom prst="rect">
              <a:avLst/>
            </a:prstGeom>
            <a:noFill/>
          </p:spPr>
          <p:txBody>
            <a:bodyPr wrap="none" lIns="91440" tIns="45720" rIns="91440" bIns="45720">
              <a:spAutoFit/>
            </a:bodyPr>
            <a:lstStyle/>
            <a:p>
              <a:pPr algn="ctr"/>
              <a:r>
                <a:rPr lang="en-US" sz="6200" cap="none" spc="0" dirty="0">
                  <a:ln w="19050">
                    <a:solidFill>
                      <a:schemeClr val="tx1"/>
                    </a:solidFill>
                  </a:ln>
                  <a:solidFill>
                    <a:schemeClr val="tx2">
                      <a:lumMod val="60000"/>
                      <a:lumOff val="4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NDN</a:t>
              </a:r>
            </a:p>
          </p:txBody>
        </p:sp>
        <p:cxnSp>
          <p:nvCxnSpPr>
            <p:cNvPr id="2079" name="Straight Connector 2078">
              <a:extLst>
                <a:ext uri="{FF2B5EF4-FFF2-40B4-BE49-F238E27FC236}">
                  <a16:creationId xmlns:a16="http://schemas.microsoft.com/office/drawing/2014/main" id="{A36D0C5F-8254-4BC6-BDBC-E9A526B92958}"/>
                </a:ext>
              </a:extLst>
            </p:cNvPr>
            <p:cNvCxnSpPr>
              <a:cxnSpLocks/>
            </p:cNvCxnSpPr>
            <p:nvPr/>
          </p:nvCxnSpPr>
          <p:spPr>
            <a:xfrm>
              <a:off x="8212772" y="2625712"/>
              <a:ext cx="119282" cy="0"/>
            </a:xfrm>
            <a:prstGeom prst="line">
              <a:avLst/>
            </a:prstGeom>
            <a:ln w="57150"/>
          </p:spPr>
          <p:style>
            <a:lnRef idx="2">
              <a:schemeClr val="dk1"/>
            </a:lnRef>
            <a:fillRef idx="0">
              <a:schemeClr val="dk1"/>
            </a:fillRef>
            <a:effectRef idx="1">
              <a:schemeClr val="dk1"/>
            </a:effectRef>
            <a:fontRef idx="minor">
              <a:schemeClr val="tx1"/>
            </a:fontRef>
          </p:style>
        </p:cxnSp>
        <p:sp>
          <p:nvSpPr>
            <p:cNvPr id="77" name="Rectangle 76">
              <a:extLst>
                <a:ext uri="{FF2B5EF4-FFF2-40B4-BE49-F238E27FC236}">
                  <a16:creationId xmlns:a16="http://schemas.microsoft.com/office/drawing/2014/main" id="{B4E4117B-1AA1-4126-847F-1CCA708BC14A}"/>
                </a:ext>
              </a:extLst>
            </p:cNvPr>
            <p:cNvSpPr/>
            <p:nvPr/>
          </p:nvSpPr>
          <p:spPr>
            <a:xfrm>
              <a:off x="7613987" y="2302914"/>
              <a:ext cx="389850" cy="584775"/>
            </a:xfrm>
            <a:prstGeom prst="rect">
              <a:avLst/>
            </a:prstGeom>
            <a:noFill/>
          </p:spPr>
          <p:txBody>
            <a:bodyPr wrap="none" lIns="91440" tIns="45720" rIns="91440" bIns="45720">
              <a:spAutoFit/>
            </a:bodyPr>
            <a:lstStyle/>
            <a:p>
              <a:pPr algn="ctr"/>
              <a:r>
                <a:rPr lang="en-US" sz="3200" b="1" cap="none" spc="0" dirty="0">
                  <a:ln w="12700">
                    <a:solidFill>
                      <a:schemeClr val="tx1"/>
                    </a:solidFill>
                  </a:ln>
                  <a:solidFill>
                    <a:schemeClr val="accent2"/>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2</a:t>
              </a:r>
            </a:p>
          </p:txBody>
        </p:sp>
        <p:cxnSp>
          <p:nvCxnSpPr>
            <p:cNvPr id="81" name="Straight Connector 80">
              <a:extLst>
                <a:ext uri="{FF2B5EF4-FFF2-40B4-BE49-F238E27FC236}">
                  <a16:creationId xmlns:a16="http://schemas.microsoft.com/office/drawing/2014/main" id="{8D308890-41A4-477E-B854-157674D8C5D1}"/>
                </a:ext>
              </a:extLst>
            </p:cNvPr>
            <p:cNvCxnSpPr>
              <a:cxnSpLocks/>
            </p:cNvCxnSpPr>
            <p:nvPr/>
          </p:nvCxnSpPr>
          <p:spPr>
            <a:xfrm>
              <a:off x="8308148" y="2645014"/>
              <a:ext cx="62326" cy="0"/>
            </a:xfrm>
            <a:prstGeom prst="line">
              <a:avLst/>
            </a:prstGeom>
            <a:ln w="19050"/>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9F4D7EF8-2722-497D-9AD3-7C0C0FAC8DF1}"/>
                </a:ext>
              </a:extLst>
            </p:cNvPr>
            <p:cNvCxnSpPr>
              <a:cxnSpLocks/>
            </p:cNvCxnSpPr>
            <p:nvPr/>
          </p:nvCxnSpPr>
          <p:spPr>
            <a:xfrm>
              <a:off x="8198485" y="2625712"/>
              <a:ext cx="195262" cy="0"/>
            </a:xfrm>
            <a:prstGeom prst="line">
              <a:avLst/>
            </a:prstGeom>
            <a:ln>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sp>
        <p:nvSpPr>
          <p:cNvPr id="95" name="Slide Number Placeholder 1">
            <a:extLst>
              <a:ext uri="{FF2B5EF4-FFF2-40B4-BE49-F238E27FC236}">
                <a16:creationId xmlns:a16="http://schemas.microsoft.com/office/drawing/2014/main" id="{FDB7F736-398A-49BC-9994-6FB049523629}"/>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3</a:t>
            </a:fld>
            <a:endParaRPr lang="en-US" dirty="0"/>
          </a:p>
        </p:txBody>
      </p:sp>
    </p:spTree>
    <p:extLst>
      <p:ext uri="{BB962C8B-B14F-4D97-AF65-F5344CB8AC3E}">
        <p14:creationId xmlns:p14="http://schemas.microsoft.com/office/powerpoint/2010/main" val="4224497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75"/>
                                        </p:tgtEl>
                                        <p:attrNameLst>
                                          <p:attrName>style.visibility</p:attrName>
                                        </p:attrNameLst>
                                      </p:cBhvr>
                                      <p:to>
                                        <p:strVal val="visible"/>
                                      </p:to>
                                    </p:set>
                                    <p:animEffect transition="in" filter="fade">
                                      <p:cBhvr>
                                        <p:cTn id="12" dur="500"/>
                                        <p:tgtEl>
                                          <p:spTgt spid="2075"/>
                                        </p:tgtEl>
                                      </p:cBhvr>
                                    </p:animEffect>
                                  </p:childTnLst>
                                </p:cTn>
                              </p:par>
                              <p:par>
                                <p:cTn id="13" presetID="10" presetClass="entr" presetSubtype="0" fill="hold" nodeType="withEffect">
                                  <p:stCondLst>
                                    <p:cond delay="0"/>
                                  </p:stCondLst>
                                  <p:childTnLst>
                                    <p:set>
                                      <p:cBhvr>
                                        <p:cTn id="14" dur="1" fill="hold">
                                          <p:stCondLst>
                                            <p:cond delay="0"/>
                                          </p:stCondLst>
                                        </p:cTn>
                                        <p:tgtEl>
                                          <p:spTgt spid="2073"/>
                                        </p:tgtEl>
                                        <p:attrNameLst>
                                          <p:attrName>style.visibility</p:attrName>
                                        </p:attrNameLst>
                                      </p:cBhvr>
                                      <p:to>
                                        <p:strVal val="visible"/>
                                      </p:to>
                                    </p:set>
                                    <p:animEffect transition="in" filter="fade">
                                      <p:cBhvr>
                                        <p:cTn id="15" dur="500"/>
                                        <p:tgtEl>
                                          <p:spTgt spid="2073"/>
                                        </p:tgtEl>
                                      </p:cBhvr>
                                    </p:animEffect>
                                  </p:childTnLst>
                                </p:cTn>
                              </p:par>
                              <p:par>
                                <p:cTn id="16" presetID="10" presetClass="entr" presetSubtype="0"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fade">
                                      <p:cBhvr>
                                        <p:cTn id="23" dur="500"/>
                                        <p:tgtEl>
                                          <p:spTgt spid="11">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3540" y="3096530"/>
            <a:ext cx="4400550" cy="3761468"/>
          </a:xfrm>
          <a:prstGeom prst="rect">
            <a:avLst/>
          </a:prstGeom>
          <a:solidFill>
            <a:schemeClr val="accent3">
              <a:lumMod val="40000"/>
              <a:lumOff val="6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Local SA</a:t>
            </a:r>
          </a:p>
        </p:txBody>
      </p:sp>
      <p:sp>
        <p:nvSpPr>
          <p:cNvPr id="2" name="Rectangle 1"/>
          <p:cNvSpPr/>
          <p:nvPr/>
        </p:nvSpPr>
        <p:spPr>
          <a:xfrm>
            <a:off x="0" y="704849"/>
            <a:ext cx="4400550" cy="2402274"/>
          </a:xfrm>
          <a:prstGeom prst="rect">
            <a:avLst/>
          </a:prstGeom>
          <a:solidFill>
            <a:schemeClr val="accent3">
              <a:lumMod val="20000"/>
              <a:lumOff val="8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Global SA</a:t>
            </a:r>
          </a:p>
        </p:txBody>
      </p:sp>
      <p:sp>
        <p:nvSpPr>
          <p:cNvPr id="16" name="Rectangle 15"/>
          <p:cNvSpPr/>
          <p:nvPr/>
        </p:nvSpPr>
        <p:spPr>
          <a:xfrm>
            <a:off x="0" y="704851"/>
            <a:ext cx="4576267" cy="646331"/>
          </a:xfrm>
          <a:prstGeom prst="rect">
            <a:avLst/>
          </a:prstGeom>
        </p:spPr>
        <p:txBody>
          <a:bodyPr wrap="square">
            <a:spAutoFit/>
          </a:bodyPr>
          <a:lstStyle/>
          <a:p>
            <a:pPr marL="514350" lvl="1" indent="-285750">
              <a:buFont typeface="Arial"/>
              <a:buChar char="•"/>
            </a:pPr>
            <a:r>
              <a:rPr lang="en-US" dirty="0"/>
              <a:t>Summary metrics over entire data</a:t>
            </a:r>
          </a:p>
          <a:p>
            <a:pPr marL="514350" lvl="1" indent="-285750">
              <a:buFont typeface="Arial"/>
              <a:buChar char="•"/>
            </a:pPr>
            <a:r>
              <a:rPr lang="en-US" dirty="0"/>
              <a:t>First step for further exploration</a:t>
            </a:r>
          </a:p>
        </p:txBody>
      </p:sp>
      <p:sp>
        <p:nvSpPr>
          <p:cNvPr id="35" name="Rectangle 34"/>
          <p:cNvSpPr/>
          <p:nvPr/>
        </p:nvSpPr>
        <p:spPr>
          <a:xfrm>
            <a:off x="4398612" y="704848"/>
            <a:ext cx="4745387" cy="6153151"/>
          </a:xfrm>
          <a:prstGeom prst="rect">
            <a:avLst/>
          </a:prstGeom>
          <a:solidFill>
            <a:schemeClr val="accent3">
              <a:lumMod val="60000"/>
              <a:lumOff val="4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Structured SA</a:t>
            </a:r>
          </a:p>
        </p:txBody>
      </p:sp>
      <p:pic>
        <p:nvPicPr>
          <p:cNvPr id="17" name="Picture 16"/>
          <p:cNvPicPr>
            <a:picLocks noChangeAspect="1"/>
          </p:cNvPicPr>
          <p:nvPr/>
        </p:nvPicPr>
        <p:blipFill rotWithShape="1">
          <a:blip r:embed="rId3"/>
          <a:srcRect r="50039" b="50083"/>
          <a:stretch/>
        </p:blipFill>
        <p:spPr>
          <a:xfrm>
            <a:off x="2067613" y="1409700"/>
            <a:ext cx="2246104" cy="1291236"/>
          </a:xfrm>
          <a:prstGeom prst="rect">
            <a:avLst/>
          </a:prstGeom>
        </p:spPr>
      </p:pic>
      <p:sp>
        <p:nvSpPr>
          <p:cNvPr id="18" name="TextBox 17"/>
          <p:cNvSpPr txBox="1"/>
          <p:nvPr/>
        </p:nvSpPr>
        <p:spPr>
          <a:xfrm>
            <a:off x="2273799" y="2715336"/>
            <a:ext cx="1833732" cy="276999"/>
          </a:xfrm>
          <a:prstGeom prst="rect">
            <a:avLst/>
          </a:prstGeom>
          <a:noFill/>
        </p:spPr>
        <p:txBody>
          <a:bodyPr wrap="square" rtlCol="0">
            <a:spAutoFit/>
          </a:bodyPr>
          <a:lstStyle/>
          <a:p>
            <a:r>
              <a:rPr lang="en-US" sz="1200" dirty="0">
                <a:solidFill>
                  <a:schemeClr val="tx1">
                    <a:lumMod val="50000"/>
                    <a:lumOff val="50000"/>
                  </a:schemeClr>
                </a:solidFill>
              </a:rPr>
              <a:t>Crossno et al. 2015</a:t>
            </a:r>
          </a:p>
        </p:txBody>
      </p:sp>
      <p:pic>
        <p:nvPicPr>
          <p:cNvPr id="25" name="Picture 24" descr="Screen Shot 2016-04-11 at 5.45.11 PM.png"/>
          <p:cNvPicPr>
            <a:picLocks noChangeAspect="1"/>
          </p:cNvPicPr>
          <p:nvPr/>
        </p:nvPicPr>
        <p:blipFill rotWithShape="1">
          <a:blip r:embed="rId4">
            <a:extLst>
              <a:ext uri="{28A0092B-C50C-407E-A947-70E740481C1C}">
                <a14:useLocalDpi xmlns:a14="http://schemas.microsoft.com/office/drawing/2010/main" val="0"/>
              </a:ext>
            </a:extLst>
          </a:blip>
          <a:srcRect l="51743" t="13704" b="45171"/>
          <a:stretch/>
        </p:blipFill>
        <p:spPr>
          <a:xfrm>
            <a:off x="1498244" y="4201773"/>
            <a:ext cx="2696473" cy="2154577"/>
          </a:xfrm>
          <a:prstGeom prst="rect">
            <a:avLst/>
          </a:prstGeom>
        </p:spPr>
      </p:pic>
      <p:sp>
        <p:nvSpPr>
          <p:cNvPr id="26" name="TextBox 25"/>
          <p:cNvSpPr txBox="1"/>
          <p:nvPr/>
        </p:nvSpPr>
        <p:spPr>
          <a:xfrm>
            <a:off x="2147083" y="6356666"/>
            <a:ext cx="1398794" cy="276999"/>
          </a:xfrm>
          <a:prstGeom prst="rect">
            <a:avLst/>
          </a:prstGeom>
          <a:noFill/>
        </p:spPr>
        <p:txBody>
          <a:bodyPr wrap="square" rtlCol="0">
            <a:spAutoFit/>
          </a:bodyPr>
          <a:lstStyle/>
          <a:p>
            <a:r>
              <a:rPr lang="en-US" sz="1200" dirty="0">
                <a:solidFill>
                  <a:schemeClr val="tx1">
                    <a:lumMod val="50000"/>
                    <a:lumOff val="50000"/>
                  </a:schemeClr>
                </a:solidFill>
              </a:rPr>
              <a:t>Berger et al. 2011</a:t>
            </a:r>
          </a:p>
        </p:txBody>
      </p:sp>
      <p:sp>
        <p:nvSpPr>
          <p:cNvPr id="27" name="Rectangle 26"/>
          <p:cNvSpPr/>
          <p:nvPr/>
        </p:nvSpPr>
        <p:spPr>
          <a:xfrm>
            <a:off x="4567733" y="704850"/>
            <a:ext cx="4576267" cy="923330"/>
          </a:xfrm>
          <a:prstGeom prst="rect">
            <a:avLst/>
          </a:prstGeom>
        </p:spPr>
        <p:txBody>
          <a:bodyPr wrap="square">
            <a:spAutoFit/>
          </a:bodyPr>
          <a:lstStyle/>
          <a:p>
            <a:pPr marL="512762" indent="-285750">
              <a:buFont typeface="Arial"/>
              <a:buChar char="•"/>
            </a:pPr>
            <a:r>
              <a:rPr lang="en-US" dirty="0"/>
              <a:t>Partition data, then analyze</a:t>
            </a:r>
          </a:p>
          <a:p>
            <a:pPr marL="512762" indent="-285750">
              <a:buFont typeface="Arial"/>
              <a:buChar char="•"/>
            </a:pPr>
            <a:r>
              <a:rPr lang="en-US" dirty="0"/>
              <a:t>Handles non-monotonic data</a:t>
            </a:r>
          </a:p>
          <a:p>
            <a:pPr marL="512762" indent="-285750">
              <a:buFont typeface="Arial"/>
              <a:buChar char="•"/>
            </a:pPr>
            <a:r>
              <a:rPr lang="en-US" dirty="0"/>
              <a:t>Provides per partition summary</a:t>
            </a:r>
            <a:endParaRPr lang="en" dirty="0"/>
          </a:p>
        </p:txBody>
      </p:sp>
      <p:pic>
        <p:nvPicPr>
          <p:cNvPr id="28" name="Picture 27" descr="Screen Shot 2016-04-11 at 7.19.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3336" y="1677071"/>
            <a:ext cx="2273459" cy="1799500"/>
          </a:xfrm>
          <a:prstGeom prst="rect">
            <a:avLst/>
          </a:prstGeom>
        </p:spPr>
      </p:pic>
      <p:pic>
        <p:nvPicPr>
          <p:cNvPr id="29" name="Picture 28" descr="hdviz_skelet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865" y="4015253"/>
            <a:ext cx="2917919" cy="1701712"/>
          </a:xfrm>
          <a:prstGeom prst="rect">
            <a:avLst/>
          </a:prstGeom>
        </p:spPr>
      </p:pic>
      <p:sp>
        <p:nvSpPr>
          <p:cNvPr id="32" name="TextBox 31"/>
          <p:cNvSpPr txBox="1"/>
          <p:nvPr/>
        </p:nvSpPr>
        <p:spPr>
          <a:xfrm>
            <a:off x="5726876" y="3452714"/>
            <a:ext cx="2246378" cy="276999"/>
          </a:xfrm>
          <a:prstGeom prst="rect">
            <a:avLst/>
          </a:prstGeom>
          <a:noFill/>
        </p:spPr>
        <p:txBody>
          <a:bodyPr wrap="none" rtlCol="0">
            <a:spAutoFit/>
          </a:bodyPr>
          <a:lstStyle/>
          <a:p>
            <a:r>
              <a:rPr lang="en-US" sz="1200" dirty="0">
                <a:solidFill>
                  <a:schemeClr val="tx1">
                    <a:lumMod val="50000"/>
                    <a:lumOff val="50000"/>
                  </a:schemeClr>
                </a:solidFill>
              </a:rPr>
              <a:t>Muhlbacher and Piringer 2013</a:t>
            </a:r>
          </a:p>
        </p:txBody>
      </p:sp>
      <p:sp>
        <p:nvSpPr>
          <p:cNvPr id="33" name="TextBox 32"/>
          <p:cNvSpPr txBox="1"/>
          <p:nvPr/>
        </p:nvSpPr>
        <p:spPr>
          <a:xfrm>
            <a:off x="5952279" y="5700840"/>
            <a:ext cx="1425090" cy="276999"/>
          </a:xfrm>
          <a:prstGeom prst="rect">
            <a:avLst/>
          </a:prstGeom>
          <a:noFill/>
        </p:spPr>
        <p:txBody>
          <a:bodyPr wrap="none" rtlCol="0">
            <a:spAutoFit/>
          </a:bodyPr>
          <a:lstStyle/>
          <a:p>
            <a:r>
              <a:rPr lang="en-US" sz="1200" dirty="0">
                <a:solidFill>
                  <a:schemeClr val="tx1">
                    <a:lumMod val="50000"/>
                    <a:lumOff val="50000"/>
                  </a:schemeClr>
                </a:solidFill>
              </a:rPr>
              <a:t>Gerber et al. 2011</a:t>
            </a:r>
          </a:p>
        </p:txBody>
      </p:sp>
      <p:sp>
        <p:nvSpPr>
          <p:cNvPr id="36" name="Title 1"/>
          <p:cNvSpPr>
            <a:spLocks noGrp="1"/>
          </p:cNvSpPr>
          <p:nvPr>
            <p:ph type="title"/>
          </p:nvPr>
        </p:nvSpPr>
        <p:spPr>
          <a:xfrm>
            <a:off x="0" y="0"/>
            <a:ext cx="9144000" cy="704851"/>
          </a:xfrm>
          <a:solidFill>
            <a:schemeClr val="accent3"/>
          </a:solidFill>
        </p:spPr>
        <p:txBody>
          <a:bodyPr>
            <a:noAutofit/>
          </a:bodyPr>
          <a:lstStyle/>
          <a:p>
            <a:r>
              <a:rPr lang="en-US" sz="3000" dirty="0"/>
              <a:t>Previous Work of Sensitivity Analysis in Visualization</a:t>
            </a:r>
          </a:p>
        </p:txBody>
      </p:sp>
      <p:sp>
        <p:nvSpPr>
          <p:cNvPr id="3" name="Rectangle 2"/>
          <p:cNvSpPr/>
          <p:nvPr/>
        </p:nvSpPr>
        <p:spPr>
          <a:xfrm>
            <a:off x="5205864" y="4031473"/>
            <a:ext cx="2917920" cy="1946366"/>
          </a:xfrm>
          <a:prstGeom prst="rect">
            <a:avLst/>
          </a:prstGeom>
          <a:noFill/>
          <a:ln w="762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p:txBody>
          <a:bodyPr/>
          <a:lstStyle/>
          <a:p>
            <a:fld id="{0C9D9FE6-5D08-3B48-9104-2B1B3E27A71F}" type="slidenum">
              <a:rPr lang="en-US" smtClean="0"/>
              <a:t>30</a:t>
            </a:fld>
            <a:endParaRPr lang="en-US" dirty="0"/>
          </a:p>
        </p:txBody>
      </p:sp>
      <p:sp>
        <p:nvSpPr>
          <p:cNvPr id="5" name="Rectangle 4"/>
          <p:cNvSpPr/>
          <p:nvPr/>
        </p:nvSpPr>
        <p:spPr>
          <a:xfrm>
            <a:off x="13539" y="3318051"/>
            <a:ext cx="4385072" cy="646331"/>
          </a:xfrm>
          <a:prstGeom prst="rect">
            <a:avLst/>
          </a:prstGeom>
        </p:spPr>
        <p:txBody>
          <a:bodyPr wrap="square">
            <a:spAutoFit/>
          </a:bodyPr>
          <a:lstStyle/>
          <a:p>
            <a:pPr marL="514350" lvl="1" indent="-285750">
              <a:buFont typeface="Arial"/>
              <a:buChar char="•"/>
            </a:pPr>
            <a:r>
              <a:rPr lang="en-US" dirty="0"/>
              <a:t>Sensitivity centered around focal point</a:t>
            </a:r>
          </a:p>
          <a:p>
            <a:pPr marL="514350" lvl="1" indent="-285750">
              <a:buFont typeface="Arial"/>
              <a:buChar char="•"/>
            </a:pPr>
            <a:r>
              <a:rPr lang="en-US" dirty="0"/>
              <a:t>Drilldown tasks</a:t>
            </a:r>
          </a:p>
        </p:txBody>
      </p:sp>
      <p:sp>
        <p:nvSpPr>
          <p:cNvPr id="6" name="Rectangle 5"/>
          <p:cNvSpPr/>
          <p:nvPr/>
        </p:nvSpPr>
        <p:spPr>
          <a:xfrm>
            <a:off x="13539" y="730720"/>
            <a:ext cx="4371533" cy="234993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35777" y="3132993"/>
            <a:ext cx="4349293" cy="3702656"/>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713336" y="1677070"/>
            <a:ext cx="2273459" cy="179950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rot="19672214">
            <a:off x="4768067" y="4650714"/>
            <a:ext cx="3923968" cy="707886"/>
          </a:xfrm>
          <a:prstGeom prst="rect">
            <a:avLst/>
          </a:prstGeom>
          <a:noFill/>
        </p:spPr>
        <p:txBody>
          <a:bodyPr wrap="square" lIns="91440" tIns="45720" rIns="91440" bIns="45720">
            <a:spAutoFit/>
          </a:bodyPr>
          <a:lstStyle/>
          <a:p>
            <a:pPr marL="12700" lvl="1" algn="ctr">
              <a:spcBef>
                <a:spcPts val="0"/>
              </a:spcBef>
            </a:pPr>
            <a:r>
              <a:rPr lang="en-US" sz="4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Complicated</a:t>
            </a:r>
            <a:endParaRPr lang="en-US" sz="40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365124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27" grpId="0"/>
      <p:bldP spid="32" grpId="0"/>
      <p:bldP spid="33" grpId="0"/>
      <p:bldP spid="3" grpId="0" animBg="1"/>
      <p:bldP spid="6" grpId="0" animBg="1"/>
      <p:bldP spid="37" grpId="0" animBg="1"/>
      <p:bldP spid="38" grpId="0" animBg="1"/>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87"/>
          <p:cNvPicPr preferRelativeResize="0"/>
          <p:nvPr/>
        </p:nvPicPr>
        <p:blipFill>
          <a:blip r:embed="rId3">
            <a:alphaModFix/>
          </a:blip>
          <a:stretch>
            <a:fillRect/>
          </a:stretch>
        </p:blipFill>
        <p:spPr>
          <a:xfrm>
            <a:off x="885129" y="1684416"/>
            <a:ext cx="7404299" cy="4441748"/>
          </a:xfrm>
          <a:prstGeom prst="rect">
            <a:avLst/>
          </a:prstGeom>
          <a:noFill/>
          <a:ln>
            <a:noFill/>
          </a:ln>
        </p:spPr>
      </p:pic>
      <p:sp>
        <p:nvSpPr>
          <p:cNvPr id="6" name="Rectangle 5"/>
          <p:cNvSpPr/>
          <p:nvPr/>
        </p:nvSpPr>
        <p:spPr>
          <a:xfrm>
            <a:off x="1913977" y="2056845"/>
            <a:ext cx="2658023" cy="2097827"/>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Sensitivity coefficients:</a:t>
            </a:r>
          </a:p>
          <a:p>
            <a:pPr marL="342900" indent="-342900">
              <a:buFont typeface="Arial"/>
              <a:buChar char="•"/>
            </a:pPr>
            <a:r>
              <a:rPr lang="en-US" sz="2400" dirty="0"/>
              <a:t>Linear</a:t>
            </a:r>
          </a:p>
          <a:p>
            <a:pPr marL="342900" indent="-342900">
              <a:buFont typeface="Arial"/>
              <a:buChar char="•"/>
            </a:pPr>
            <a:r>
              <a:rPr lang="en-US" sz="2400" dirty="0"/>
              <a:t>Pearson</a:t>
            </a:r>
          </a:p>
          <a:p>
            <a:pPr marL="342900" indent="-342900">
              <a:buFont typeface="Arial"/>
              <a:buChar char="•"/>
            </a:pPr>
            <a:r>
              <a:rPr lang="en-US" sz="2400" dirty="0"/>
              <a:t>Spearman rank</a:t>
            </a:r>
          </a:p>
        </p:txBody>
      </p:sp>
      <p:sp>
        <p:nvSpPr>
          <p:cNvPr id="7" name="Rectangle 6"/>
          <p:cNvSpPr/>
          <p:nvPr/>
        </p:nvSpPr>
        <p:spPr>
          <a:xfrm>
            <a:off x="6290988" y="4533779"/>
            <a:ext cx="2658023" cy="1592385"/>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Stepwise Fitness:</a:t>
            </a:r>
          </a:p>
          <a:p>
            <a:r>
              <a:rPr lang="en-US" sz="2400" dirty="0"/>
              <a:t>Coefficient of determination (R</a:t>
            </a:r>
            <a:r>
              <a:rPr lang="en-US" sz="2400" baseline="30000" dirty="0"/>
              <a:t>2</a:t>
            </a:r>
            <a:r>
              <a:rPr lang="en-US" sz="2400" dirty="0"/>
              <a:t>)</a:t>
            </a:r>
          </a:p>
        </p:txBody>
      </p:sp>
      <p:sp>
        <p:nvSpPr>
          <p:cNvPr id="8" name="Rectangle 7"/>
          <p:cNvSpPr/>
          <p:nvPr/>
        </p:nvSpPr>
        <p:spPr>
          <a:xfrm>
            <a:off x="2897202" y="4287731"/>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729910" y="4287731"/>
            <a:ext cx="1312983"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520320" y="5905607"/>
            <a:ext cx="2658023" cy="815868"/>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New Topology map</a:t>
            </a:r>
          </a:p>
        </p:txBody>
      </p:sp>
      <p:sp>
        <p:nvSpPr>
          <p:cNvPr id="12" name="Rectangle 11"/>
          <p:cNvSpPr/>
          <p:nvPr/>
        </p:nvSpPr>
        <p:spPr>
          <a:xfrm>
            <a:off x="1145948" y="4326807"/>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31</a:t>
            </a:fld>
            <a:endParaRPr lang="en-US" dirty="0"/>
          </a:p>
        </p:txBody>
      </p:sp>
      <p:sp>
        <p:nvSpPr>
          <p:cNvPr id="3" name="Title 2"/>
          <p:cNvSpPr>
            <a:spLocks noGrp="1"/>
          </p:cNvSpPr>
          <p:nvPr>
            <p:ph type="title"/>
          </p:nvPr>
        </p:nvSpPr>
        <p:spPr>
          <a:solidFill>
            <a:schemeClr val="accent3"/>
          </a:solidFill>
        </p:spPr>
        <p:txBody>
          <a:bodyPr>
            <a:normAutofit fontScale="90000"/>
          </a:bodyPr>
          <a:lstStyle/>
          <a:p>
            <a:r>
              <a:rPr lang="en-US" dirty="0"/>
              <a:t>We Can Use Topology for Structured SA</a:t>
            </a:r>
          </a:p>
        </p:txBody>
      </p:sp>
    </p:spTree>
    <p:extLst>
      <p:ext uri="{BB962C8B-B14F-4D97-AF65-F5344CB8AC3E}">
        <p14:creationId xmlns:p14="http://schemas.microsoft.com/office/powerpoint/2010/main" val="160079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solidFill>
        </p:spPr>
        <p:txBody>
          <a:bodyPr>
            <a:normAutofit fontScale="90000"/>
          </a:bodyPr>
          <a:lstStyle/>
          <a:p>
            <a:r>
              <a:rPr lang="en-US" dirty="0"/>
              <a:t>SA Anomaly in Nuclear Fuel Simulations</a:t>
            </a:r>
          </a:p>
        </p:txBody>
      </p:sp>
      <p:sp>
        <p:nvSpPr>
          <p:cNvPr id="4" name="Slide Number Placeholder 3"/>
          <p:cNvSpPr>
            <a:spLocks noGrp="1"/>
          </p:cNvSpPr>
          <p:nvPr>
            <p:ph type="sldNum" sz="quarter" idx="12"/>
          </p:nvPr>
        </p:nvSpPr>
        <p:spPr/>
        <p:txBody>
          <a:bodyPr/>
          <a:lstStyle/>
          <a:p>
            <a:fld id="{0C9D9FE6-5D08-3B48-9104-2B1B3E27A71F}" type="slidenum">
              <a:rPr lang="en-US" smtClean="0"/>
              <a:t>32</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507" y="1013750"/>
            <a:ext cx="2259842" cy="244686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751" y="1152743"/>
            <a:ext cx="2518581" cy="2244120"/>
          </a:xfrm>
          <a:prstGeom prst="rect">
            <a:avLst/>
          </a:prstGeom>
        </p:spPr>
      </p:pic>
      <p:sp>
        <p:nvSpPr>
          <p:cNvPr id="9" name="Rectangle 8"/>
          <p:cNvSpPr/>
          <p:nvPr/>
        </p:nvSpPr>
        <p:spPr>
          <a:xfrm>
            <a:off x="3116211" y="1904703"/>
            <a:ext cx="2655586" cy="237744"/>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3116211" y="2664176"/>
            <a:ext cx="2655586" cy="233870"/>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116211" y="1172107"/>
            <a:ext cx="2651760" cy="237744"/>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5873704" y="686719"/>
            <a:ext cx="534121" cy="923330"/>
          </a:xfrm>
          <a:prstGeom prst="rect">
            <a:avLst/>
          </a:prstGeom>
          <a:noFill/>
        </p:spPr>
        <p:txBody>
          <a:bodyPr wrap="none" lIns="91440" tIns="45720" rIns="91440" bIns="45720">
            <a:spAutoFit/>
          </a:bodyPr>
          <a:lstStyle/>
          <a:p>
            <a:pPr algn="ctr"/>
            <a:r>
              <a:rPr lang="en-US" sz="5400" b="1" cap="none" spc="0" dirty="0">
                <a:ln w="22225">
                  <a:solidFill>
                    <a:schemeClr val="accent3"/>
                  </a:solidFill>
                  <a:prstDash val="solid"/>
                </a:ln>
                <a:solidFill>
                  <a:schemeClr val="accent3">
                    <a:lumMod val="40000"/>
                    <a:lumOff val="60000"/>
                  </a:schemeClr>
                </a:solidFill>
                <a:effectLst/>
              </a:rPr>
              <a:t>?</a:t>
            </a:r>
          </a:p>
        </p:txBody>
      </p:sp>
      <p:sp>
        <p:nvSpPr>
          <p:cNvPr id="13" name="Rectangle 12"/>
          <p:cNvSpPr/>
          <p:nvPr/>
        </p:nvSpPr>
        <p:spPr>
          <a:xfrm rot="1841611">
            <a:off x="393078" y="2587676"/>
            <a:ext cx="874834" cy="235249"/>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rot="1841611">
            <a:off x="1198920" y="2931983"/>
            <a:ext cx="419696" cy="235249"/>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25549" y="3613206"/>
            <a:ext cx="9144000" cy="369332"/>
          </a:xfrm>
          <a:prstGeom prst="rect">
            <a:avLst/>
          </a:prstGeom>
        </p:spPr>
        <p:txBody>
          <a:bodyPr wrap="square">
            <a:spAutoFit/>
          </a:bodyPr>
          <a:lstStyle/>
          <a:p>
            <a:pPr marL="514350" lvl="0" indent="-228600">
              <a:defRPr/>
            </a:pPr>
            <a:r>
              <a:rPr lang="en-US" b="1" dirty="0">
                <a:solidFill>
                  <a:schemeClr val="accent3"/>
                </a:solidFill>
              </a:rPr>
              <a:t>Conclusion:</a:t>
            </a:r>
            <a:r>
              <a:rPr lang="en-US" b="1" dirty="0">
                <a:solidFill>
                  <a:schemeClr val="accent2"/>
                </a:solidFill>
              </a:rPr>
              <a:t> </a:t>
            </a:r>
            <a:r>
              <a:rPr lang="en-US" dirty="0">
                <a:solidFill>
                  <a:schemeClr val="tx1"/>
                </a:solidFill>
              </a:rPr>
              <a:t>Simulation input is incorrectly coded. </a:t>
            </a:r>
            <a:endParaRPr lang="en-US" b="1" dirty="0">
              <a:solidFill>
                <a:schemeClr val="accent2"/>
              </a:solidFill>
            </a:endParaRPr>
          </a:p>
        </p:txBody>
      </p:sp>
      <p:graphicFrame>
        <p:nvGraphicFramePr>
          <p:cNvPr id="16" name="Diagram 15"/>
          <p:cNvGraphicFramePr/>
          <p:nvPr>
            <p:extLst>
              <p:ext uri="{D42A27DB-BD31-4B8C-83A1-F6EECF244321}">
                <p14:modId xmlns:p14="http://schemas.microsoft.com/office/powerpoint/2010/main" val="560052600"/>
              </p:ext>
            </p:extLst>
          </p:nvPr>
        </p:nvGraphicFramePr>
        <p:xfrm>
          <a:off x="2185293" y="3700586"/>
          <a:ext cx="4773414" cy="30276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Rectangle 16"/>
          <p:cNvSpPr/>
          <p:nvPr/>
        </p:nvSpPr>
        <p:spPr>
          <a:xfrm>
            <a:off x="6122373" y="1610049"/>
            <a:ext cx="2852815" cy="16478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marL="292100" indent="-6350" defTabSz="914400">
              <a:spcBef>
                <a:spcPts val="0"/>
              </a:spcBef>
              <a:buFontTx/>
              <a:buNone/>
              <a:defRPr/>
            </a:pPr>
            <a:r>
              <a:rPr lang="en-US">
                <a:solidFill>
                  <a:schemeClr val="bg1"/>
                </a:solidFill>
              </a:rPr>
              <a:t>Sign of thermal expansion coefficient sensitivity is reversed to the expected result</a:t>
            </a:r>
            <a:endParaRPr lang="en-US" dirty="0">
              <a:solidFill>
                <a:schemeClr val="bg1"/>
              </a:solidFill>
            </a:endParaRPr>
          </a:p>
        </p:txBody>
      </p:sp>
      <p:sp>
        <p:nvSpPr>
          <p:cNvPr id="18" name="Circular Arrow 17"/>
          <p:cNvSpPr/>
          <p:nvPr/>
        </p:nvSpPr>
        <p:spPr>
          <a:xfrm rot="14937634">
            <a:off x="3116212" y="3975276"/>
            <a:ext cx="2876626" cy="3023399"/>
          </a:xfrm>
          <a:prstGeom prst="circularArrow">
            <a:avLst>
              <a:gd name="adj1" fmla="val 12500"/>
              <a:gd name="adj2" fmla="val 1142319"/>
              <a:gd name="adj3" fmla="val 20457681"/>
              <a:gd name="adj4" fmla="val 2903244"/>
              <a:gd name="adj5" fmla="val 12500"/>
            </a:avLst>
          </a:prstGeom>
          <a:solidFill>
            <a:schemeClr val="bg1">
              <a:lumMod val="65000"/>
              <a:alpha val="6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B0777840-366A-4D9C-8166-DFDC5C8746A5}"/>
              </a:ext>
            </a:extLst>
          </p:cNvPr>
          <p:cNvSpPr/>
          <p:nvPr/>
        </p:nvSpPr>
        <p:spPr>
          <a:xfrm>
            <a:off x="564099" y="3079666"/>
            <a:ext cx="8015802" cy="1222395"/>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p:txBody>
      </p:sp>
    </p:spTree>
    <p:extLst>
      <p:ext uri="{BB962C8B-B14F-4D97-AF65-F5344CB8AC3E}">
        <p14:creationId xmlns:p14="http://schemas.microsoft.com/office/powerpoint/2010/main" val="71831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p:stCondLst>
                              <p:cond delay="500"/>
                            </p:stCondLst>
                            <p:childTnLst>
                              <p:par>
                                <p:cTn id="39" presetID="21" presetClass="entr" presetSubtype="1"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heel(1)">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animBg="1"/>
      <p:bldP spid="14" grpId="0" animBg="1"/>
      <p:bldP spid="15" grpId="0"/>
      <p:bldGraphic spid="16" grpId="0">
        <p:bldAsOne/>
      </p:bldGraphic>
      <p:bldP spid="17" grpId="0" animBg="1"/>
      <p:bldP spid="18" grpId="0" animBg="1"/>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33</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071698" y="2419799"/>
            <a:ext cx="2292601" cy="2199064"/>
            <a:chOff x="4071698" y="2419799"/>
            <a:chExt cx="2292601" cy="2199064"/>
          </a:xfrm>
        </p:grpSpPr>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p:cNvGrpSpPr/>
          <p:nvPr/>
        </p:nvGrpSpPr>
        <p:grpSpPr>
          <a:xfrm>
            <a:off x="6350438" y="2026340"/>
            <a:ext cx="1873344" cy="2127275"/>
            <a:chOff x="6350438" y="2026340"/>
            <a:chExt cx="1873344" cy="2127275"/>
          </a:xfrm>
        </p:grpSpPr>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1954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22" presetClass="entr" presetSubtype="8" fill="hold" nodeType="with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wipe(left)">
                                      <p:cBhvr>
                                        <p:cTn id="14" dur="500"/>
                                        <p:tgtEl>
                                          <p:spTgt spid="83"/>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fade">
                                      <p:cBhvr>
                                        <p:cTn id="20" dur="500"/>
                                        <p:tgtEl>
                                          <p:spTgt spid="9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par>
                                <p:cTn id="24" presetID="10" presetClass="entr" presetSubtype="0" fill="hold" nodeType="withEffect">
                                  <p:stCondLst>
                                    <p:cond delay="0"/>
                                  </p:stCondLst>
                                  <p:childTnLst>
                                    <p:set>
                                      <p:cBhvr>
                                        <p:cTn id="25" dur="1" fill="hold">
                                          <p:stCondLst>
                                            <p:cond delay="0"/>
                                          </p:stCondLst>
                                        </p:cTn>
                                        <p:tgtEl>
                                          <p:spTgt spid="166"/>
                                        </p:tgtEl>
                                        <p:attrNameLst>
                                          <p:attrName>style.visibility</p:attrName>
                                        </p:attrNameLst>
                                      </p:cBhvr>
                                      <p:to>
                                        <p:strVal val="visible"/>
                                      </p:to>
                                    </p:set>
                                    <p:animEffect transition="in" filter="fade">
                                      <p:cBhvr>
                                        <p:cTn id="26" dur="500"/>
                                        <p:tgtEl>
                                          <p:spTgt spid="16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96"/>
                                        </p:tgtEl>
                                        <p:attrNameLst>
                                          <p:attrName>style.visibility</p:attrName>
                                        </p:attrNameLst>
                                      </p:cBhvr>
                                      <p:to>
                                        <p:strVal val="visible"/>
                                      </p:to>
                                    </p:set>
                                    <p:animEffect transition="in" filter="fade">
                                      <p:cBhvr>
                                        <p:cTn id="30"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3" grpId="0" animBg="1"/>
      <p:bldP spid="9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34</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98" name="Group 197"/>
          <p:cNvGrpSpPr/>
          <p:nvPr/>
        </p:nvGrpSpPr>
        <p:grpSpPr>
          <a:xfrm>
            <a:off x="4277813" y="2245092"/>
            <a:ext cx="3814109" cy="2241907"/>
            <a:chOff x="4277813" y="2245092"/>
            <a:chExt cx="3814109" cy="2241907"/>
          </a:xfrm>
        </p:grpSpPr>
        <p:cxnSp>
          <p:nvCxnSpPr>
            <p:cNvPr id="195" name="Straight Connector 194"/>
            <p:cNvCxnSpPr>
              <a:stCxn id="98" idx="1"/>
              <a:endCxn id="100" idx="6"/>
            </p:cNvCxnSpPr>
            <p:nvPr/>
          </p:nvCxnSpPr>
          <p:spPr>
            <a:xfrm flipH="1" flipV="1">
              <a:off x="4409673" y="3469857"/>
              <a:ext cx="399371" cy="20878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290454" y="3859458"/>
              <a:ext cx="516247" cy="310171"/>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77813" y="2638551"/>
              <a:ext cx="70745" cy="699442"/>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989865" y="3254651"/>
              <a:ext cx="462153" cy="421643"/>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89865" y="3859458"/>
              <a:ext cx="1113057" cy="62754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H="1">
              <a:off x="7235062" y="3427469"/>
              <a:ext cx="765278" cy="502700"/>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8021582" y="2973117"/>
              <a:ext cx="70340" cy="233253"/>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H="1">
              <a:off x="7263198" y="2597709"/>
              <a:ext cx="262877" cy="286732"/>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6569194" y="2245092"/>
              <a:ext cx="391919" cy="28796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6569194" y="2716220"/>
              <a:ext cx="510840" cy="16822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171616" y="3105540"/>
              <a:ext cx="66899" cy="277259"/>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0" name="Oval 9"/>
          <p:cNvSpPr/>
          <p:nvPr/>
        </p:nvSpPr>
        <p:spPr>
          <a:xfrm>
            <a:off x="7814817" y="3063627"/>
            <a:ext cx="542618" cy="542618"/>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0" idx="4"/>
            <a:endCxn id="11" idx="0"/>
          </p:cNvCxnSpPr>
          <p:nvPr/>
        </p:nvCxnSpPr>
        <p:spPr>
          <a:xfrm flipH="1">
            <a:off x="6736800" y="3606245"/>
            <a:ext cx="1349326" cy="1804645"/>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452018" y="5410890"/>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Extraneous extrema due to under-connected graph</a:t>
            </a:r>
          </a:p>
        </p:txBody>
      </p:sp>
      <p:sp>
        <p:nvSpPr>
          <p:cNvPr id="61" name="Rectangle 60">
            <a:extLst>
              <a:ext uri="{FF2B5EF4-FFF2-40B4-BE49-F238E27FC236}">
                <a16:creationId xmlns:a16="http://schemas.microsoft.com/office/drawing/2014/main" id="{37BA24DE-D8F3-41F7-B8BF-3D51CC828A6A}"/>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Tree>
    <p:extLst>
      <p:ext uri="{BB962C8B-B14F-4D97-AF65-F5344CB8AC3E}">
        <p14:creationId xmlns:p14="http://schemas.microsoft.com/office/powerpoint/2010/main" val="288619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par>
                          <p:cTn id="8" fill="hold">
                            <p:stCondLst>
                              <p:cond delay="500"/>
                            </p:stCondLst>
                            <p:childTnLst>
                              <p:par>
                                <p:cTn id="9" presetID="1" presetClass="emph" presetSubtype="2" fill="hold" nodeType="afterEffect">
                                  <p:stCondLst>
                                    <p:cond delay="0"/>
                                  </p:stCondLst>
                                  <p:childTnLst>
                                    <p:animClr clrSpc="rgb" dir="cw">
                                      <p:cBhvr>
                                        <p:cTn id="10" dur="500" fill="hold"/>
                                        <p:tgtEl>
                                          <p:spTgt spid="100"/>
                                        </p:tgtEl>
                                        <p:attrNameLst>
                                          <p:attrName>fillcolor</p:attrName>
                                        </p:attrNameLst>
                                      </p:cBhvr>
                                      <p:to>
                                        <a:srgbClr val="9CBB5A"/>
                                      </p:to>
                                    </p:animClr>
                                    <p:set>
                                      <p:cBhvr>
                                        <p:cTn id="11" dur="500" fill="hold"/>
                                        <p:tgtEl>
                                          <p:spTgt spid="100"/>
                                        </p:tgtEl>
                                        <p:attrNameLst>
                                          <p:attrName>fill.type</p:attrName>
                                        </p:attrNameLst>
                                      </p:cBhvr>
                                      <p:to>
                                        <p:strVal val="solid"/>
                                      </p:to>
                                    </p:set>
                                    <p:set>
                                      <p:cBhvr>
                                        <p:cTn id="12" dur="500" fill="hold"/>
                                        <p:tgtEl>
                                          <p:spTgt spid="100"/>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101"/>
                                        </p:tgtEl>
                                        <p:attrNameLst>
                                          <p:attrName>fillcolor</p:attrName>
                                        </p:attrNameLst>
                                      </p:cBhvr>
                                      <p:to>
                                        <a:srgbClr val="9CBB5A"/>
                                      </p:to>
                                    </p:animClr>
                                    <p:set>
                                      <p:cBhvr>
                                        <p:cTn id="15" dur="500" fill="hold"/>
                                        <p:tgtEl>
                                          <p:spTgt spid="101"/>
                                        </p:tgtEl>
                                        <p:attrNameLst>
                                          <p:attrName>fill.type</p:attrName>
                                        </p:attrNameLst>
                                      </p:cBhvr>
                                      <p:to>
                                        <p:strVal val="solid"/>
                                      </p:to>
                                    </p:set>
                                    <p:set>
                                      <p:cBhvr>
                                        <p:cTn id="16" dur="500" fill="hold"/>
                                        <p:tgtEl>
                                          <p:spTgt spid="101"/>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102"/>
                                        </p:tgtEl>
                                        <p:attrNameLst>
                                          <p:attrName>fillcolor</p:attrName>
                                        </p:attrNameLst>
                                      </p:cBhvr>
                                      <p:to>
                                        <a:srgbClr val="9CBB5A"/>
                                      </p:to>
                                    </p:animClr>
                                    <p:set>
                                      <p:cBhvr>
                                        <p:cTn id="19" dur="500" fill="hold"/>
                                        <p:tgtEl>
                                          <p:spTgt spid="102"/>
                                        </p:tgtEl>
                                        <p:attrNameLst>
                                          <p:attrName>fill.type</p:attrName>
                                        </p:attrNameLst>
                                      </p:cBhvr>
                                      <p:to>
                                        <p:strVal val="solid"/>
                                      </p:to>
                                    </p:set>
                                    <p:set>
                                      <p:cBhvr>
                                        <p:cTn id="20" dur="500" fill="hold"/>
                                        <p:tgtEl>
                                          <p:spTgt spid="10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108"/>
                                        </p:tgtEl>
                                        <p:attrNameLst>
                                          <p:attrName>fillcolor</p:attrName>
                                        </p:attrNameLst>
                                      </p:cBhvr>
                                      <p:to>
                                        <a:srgbClr val="9CBB5A"/>
                                      </p:to>
                                    </p:animClr>
                                    <p:set>
                                      <p:cBhvr>
                                        <p:cTn id="23" dur="500" fill="hold"/>
                                        <p:tgtEl>
                                          <p:spTgt spid="108"/>
                                        </p:tgtEl>
                                        <p:attrNameLst>
                                          <p:attrName>fill.type</p:attrName>
                                        </p:attrNameLst>
                                      </p:cBhvr>
                                      <p:to>
                                        <p:strVal val="solid"/>
                                      </p:to>
                                    </p:set>
                                    <p:set>
                                      <p:cBhvr>
                                        <p:cTn id="24" dur="500" fill="hold"/>
                                        <p:tgtEl>
                                          <p:spTgt spid="108"/>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111"/>
                                        </p:tgtEl>
                                        <p:attrNameLst>
                                          <p:attrName>fillcolor</p:attrName>
                                        </p:attrNameLst>
                                      </p:cBhvr>
                                      <p:to>
                                        <a:srgbClr val="9CBB5A"/>
                                      </p:to>
                                    </p:animClr>
                                    <p:set>
                                      <p:cBhvr>
                                        <p:cTn id="27" dur="500" fill="hold"/>
                                        <p:tgtEl>
                                          <p:spTgt spid="111"/>
                                        </p:tgtEl>
                                        <p:attrNameLst>
                                          <p:attrName>fill.type</p:attrName>
                                        </p:attrNameLst>
                                      </p:cBhvr>
                                      <p:to>
                                        <p:strVal val="solid"/>
                                      </p:to>
                                    </p:set>
                                    <p:set>
                                      <p:cBhvr>
                                        <p:cTn id="28" dur="500" fill="hold"/>
                                        <p:tgtEl>
                                          <p:spTgt spid="111"/>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98"/>
                                        </p:tgtEl>
                                        <p:attrNameLst>
                                          <p:attrName>fillcolor</p:attrName>
                                        </p:attrNameLst>
                                      </p:cBhvr>
                                      <p:to>
                                        <a:srgbClr val="9CBB5A"/>
                                      </p:to>
                                    </p:animClr>
                                    <p:set>
                                      <p:cBhvr>
                                        <p:cTn id="31" dur="500" fill="hold"/>
                                        <p:tgtEl>
                                          <p:spTgt spid="98"/>
                                        </p:tgtEl>
                                        <p:attrNameLst>
                                          <p:attrName>fill.type</p:attrName>
                                        </p:attrNameLst>
                                      </p:cBhvr>
                                      <p:to>
                                        <p:strVal val="solid"/>
                                      </p:to>
                                    </p:set>
                                    <p:set>
                                      <p:cBhvr>
                                        <p:cTn id="32" dur="500" fill="hold"/>
                                        <p:tgtEl>
                                          <p:spTgt spid="98"/>
                                        </p:tgtEl>
                                        <p:attrNameLst>
                                          <p:attrName>fill.on</p:attrName>
                                        </p:attrNameLst>
                                      </p:cBhvr>
                                      <p:to>
                                        <p:strVal val="true"/>
                                      </p:to>
                                    </p:set>
                                  </p:childTnLst>
                                </p:cTn>
                              </p:par>
                              <p:par>
                                <p:cTn id="33" presetID="7" presetClass="emph" presetSubtype="2" fill="hold" nodeType="withEffect">
                                  <p:stCondLst>
                                    <p:cond delay="0"/>
                                  </p:stCondLst>
                                  <p:childTnLst>
                                    <p:animClr clrSpc="rgb" dir="cw">
                                      <p:cBhvr>
                                        <p:cTn id="34" dur="500" fill="hold"/>
                                        <p:tgtEl>
                                          <p:spTgt spid="98"/>
                                        </p:tgtEl>
                                        <p:attrNameLst>
                                          <p:attrName>stroke.color</p:attrName>
                                        </p:attrNameLst>
                                      </p:cBhvr>
                                      <p:to>
                                        <a:schemeClr val="tx1"/>
                                      </p:to>
                                    </p:animClr>
                                    <p:set>
                                      <p:cBhvr>
                                        <p:cTn id="35" dur="500" fill="hold"/>
                                        <p:tgtEl>
                                          <p:spTgt spid="98"/>
                                        </p:tgtEl>
                                        <p:attrNameLst>
                                          <p:attrName>stroke.on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76D6FF"/>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04"/>
                                        </p:tgtEl>
                                        <p:attrNameLst>
                                          <p:attrName>fillcolor</p:attrName>
                                        </p:attrNameLst>
                                      </p:cBhvr>
                                      <p:to>
                                        <a:srgbClr val="76D6FF"/>
                                      </p:to>
                                    </p:animClr>
                                    <p:set>
                                      <p:cBhvr>
                                        <p:cTn id="42" dur="500" fill="hold"/>
                                        <p:tgtEl>
                                          <p:spTgt spid="104"/>
                                        </p:tgtEl>
                                        <p:attrNameLst>
                                          <p:attrName>fill.type</p:attrName>
                                        </p:attrNameLst>
                                      </p:cBhvr>
                                      <p:to>
                                        <p:strVal val="solid"/>
                                      </p:to>
                                    </p:set>
                                    <p:set>
                                      <p:cBhvr>
                                        <p:cTn id="43" dur="500" fill="hold"/>
                                        <p:tgtEl>
                                          <p:spTgt spid="10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05"/>
                                        </p:tgtEl>
                                        <p:attrNameLst>
                                          <p:attrName>fillcolor</p:attrName>
                                        </p:attrNameLst>
                                      </p:cBhvr>
                                      <p:to>
                                        <a:srgbClr val="76D6FF"/>
                                      </p:to>
                                    </p:animClr>
                                    <p:set>
                                      <p:cBhvr>
                                        <p:cTn id="46" dur="500" fill="hold"/>
                                        <p:tgtEl>
                                          <p:spTgt spid="105"/>
                                        </p:tgtEl>
                                        <p:attrNameLst>
                                          <p:attrName>fill.type</p:attrName>
                                        </p:attrNameLst>
                                      </p:cBhvr>
                                      <p:to>
                                        <p:strVal val="solid"/>
                                      </p:to>
                                    </p:set>
                                    <p:set>
                                      <p:cBhvr>
                                        <p:cTn id="47" dur="500" fill="hold"/>
                                        <p:tgtEl>
                                          <p:spTgt spid="105"/>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6"/>
                                        </p:tgtEl>
                                        <p:attrNameLst>
                                          <p:attrName>fillcolor</p:attrName>
                                        </p:attrNameLst>
                                      </p:cBhvr>
                                      <p:to>
                                        <a:srgbClr val="FFD579"/>
                                      </p:to>
                                    </p:animClr>
                                    <p:set>
                                      <p:cBhvr>
                                        <p:cTn id="50" dur="500" fill="hold"/>
                                        <p:tgtEl>
                                          <p:spTgt spid="106"/>
                                        </p:tgtEl>
                                        <p:attrNameLst>
                                          <p:attrName>fill.type</p:attrName>
                                        </p:attrNameLst>
                                      </p:cBhvr>
                                      <p:to>
                                        <p:strVal val="solid"/>
                                      </p:to>
                                    </p:set>
                                    <p:set>
                                      <p:cBhvr>
                                        <p:cTn id="51" dur="500" fill="hold"/>
                                        <p:tgtEl>
                                          <p:spTgt spid="106"/>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7"/>
                                        </p:tgtEl>
                                        <p:attrNameLst>
                                          <p:attrName>fillcolor</p:attrName>
                                        </p:attrNameLst>
                                      </p:cBhvr>
                                      <p:to>
                                        <a:srgbClr val="FFD579"/>
                                      </p:to>
                                    </p:animClr>
                                    <p:set>
                                      <p:cBhvr>
                                        <p:cTn id="54" dur="500" fill="hold"/>
                                        <p:tgtEl>
                                          <p:spTgt spid="107"/>
                                        </p:tgtEl>
                                        <p:attrNameLst>
                                          <p:attrName>fill.type</p:attrName>
                                        </p:attrNameLst>
                                      </p:cBhvr>
                                      <p:to>
                                        <p:strVal val="solid"/>
                                      </p:to>
                                    </p:set>
                                    <p:set>
                                      <p:cBhvr>
                                        <p:cTn id="55" dur="500" fill="hold"/>
                                        <p:tgtEl>
                                          <p:spTgt spid="107"/>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10"/>
                                        </p:tgtEl>
                                        <p:attrNameLst>
                                          <p:attrName>fillcolor</p:attrName>
                                        </p:attrNameLst>
                                      </p:cBhvr>
                                      <p:to>
                                        <a:srgbClr val="FFD579"/>
                                      </p:to>
                                    </p:animClr>
                                    <p:set>
                                      <p:cBhvr>
                                        <p:cTn id="58" dur="500" fill="hold"/>
                                        <p:tgtEl>
                                          <p:spTgt spid="110"/>
                                        </p:tgtEl>
                                        <p:attrNameLst>
                                          <p:attrName>fill.type</p:attrName>
                                        </p:attrNameLst>
                                      </p:cBhvr>
                                      <p:to>
                                        <p:strVal val="solid"/>
                                      </p:to>
                                    </p:set>
                                    <p:set>
                                      <p:cBhvr>
                                        <p:cTn id="59" dur="500" fill="hold"/>
                                        <p:tgtEl>
                                          <p:spTgt spid="110"/>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64"/>
                                        </p:tgtEl>
                                        <p:attrNameLst>
                                          <p:attrName>fillcolor</p:attrName>
                                        </p:attrNameLst>
                                      </p:cBhvr>
                                      <p:to>
                                        <a:srgbClr val="FFD579"/>
                                      </p:to>
                                    </p:animClr>
                                    <p:set>
                                      <p:cBhvr>
                                        <p:cTn id="62" dur="500" fill="hold"/>
                                        <p:tgtEl>
                                          <p:spTgt spid="164"/>
                                        </p:tgtEl>
                                        <p:attrNameLst>
                                          <p:attrName>fill.type</p:attrName>
                                        </p:attrNameLst>
                                      </p:cBhvr>
                                      <p:to>
                                        <p:strVal val="solid"/>
                                      </p:to>
                                    </p:set>
                                    <p:set>
                                      <p:cBhvr>
                                        <p:cTn id="63" dur="500" fill="hold"/>
                                        <p:tgtEl>
                                          <p:spTgt spid="164"/>
                                        </p:tgtEl>
                                        <p:attrNameLst>
                                          <p:attrName>fill.on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93"/>
                                        </p:tgtEl>
                                        <p:attrNameLst>
                                          <p:attrName>stroke.color</p:attrName>
                                        </p:attrNameLst>
                                      </p:cBhvr>
                                      <p:to>
                                        <a:schemeClr val="tx1"/>
                                      </p:to>
                                    </p:animClr>
                                    <p:set>
                                      <p:cBhvr>
                                        <p:cTn id="66" dur="500" fill="hold"/>
                                        <p:tgtEl>
                                          <p:spTgt spid="93"/>
                                        </p:tgtEl>
                                        <p:attrNameLst>
                                          <p:attrName>stroke.on</p:attrName>
                                        </p:attrNameLst>
                                      </p:cBhvr>
                                      <p:to>
                                        <p:strVal val="true"/>
                                      </p:to>
                                    </p:set>
                                  </p:childTnLst>
                                </p:cTn>
                              </p:par>
                              <p:par>
                                <p:cTn id="67" presetID="1" presetClass="emph" presetSubtype="2" fill="hold" nodeType="withEffect">
                                  <p:stCondLst>
                                    <p:cond delay="0"/>
                                  </p:stCondLst>
                                  <p:childTnLst>
                                    <p:animClr clrSpc="rgb" dir="cw">
                                      <p:cBhvr>
                                        <p:cTn id="68" dur="500" fill="hold"/>
                                        <p:tgtEl>
                                          <p:spTgt spid="93"/>
                                        </p:tgtEl>
                                        <p:attrNameLst>
                                          <p:attrName>fillcolor</p:attrName>
                                        </p:attrNameLst>
                                      </p:cBhvr>
                                      <p:to>
                                        <a:srgbClr val="FFD579"/>
                                      </p:to>
                                    </p:animClr>
                                    <p:set>
                                      <p:cBhvr>
                                        <p:cTn id="69" dur="500" fill="hold"/>
                                        <p:tgtEl>
                                          <p:spTgt spid="93"/>
                                        </p:tgtEl>
                                        <p:attrNameLst>
                                          <p:attrName>fill.type</p:attrName>
                                        </p:attrNameLst>
                                      </p:cBhvr>
                                      <p:to>
                                        <p:strVal val="solid"/>
                                      </p:to>
                                    </p:set>
                                    <p:set>
                                      <p:cBhvr>
                                        <p:cTn id="70" dur="500" fill="hold"/>
                                        <p:tgtEl>
                                          <p:spTgt spid="93"/>
                                        </p:tgtEl>
                                        <p:attrNameLst>
                                          <p:attrName>fill.on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104"/>
                                        </p:tgtEl>
                                        <p:attrNameLst>
                                          <p:attrName>stroke.color</p:attrName>
                                        </p:attrNameLst>
                                      </p:cBhvr>
                                      <p:to>
                                        <a:schemeClr val="tx1"/>
                                      </p:to>
                                    </p:animClr>
                                    <p:set>
                                      <p:cBhvr>
                                        <p:cTn id="73" dur="500" fill="hold"/>
                                        <p:tgtEl>
                                          <p:spTgt spid="104"/>
                                        </p:tgtEl>
                                        <p:attrNameLst>
                                          <p:attrName>stroke.on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35</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201215" y="2247439"/>
            <a:ext cx="3893050" cy="2241907"/>
            <a:chOff x="4201215" y="2247439"/>
            <a:chExt cx="3893050" cy="2241907"/>
          </a:xfrm>
        </p:grpSpPr>
        <p:cxnSp>
          <p:nvCxnSpPr>
            <p:cNvPr id="66" name="Straight Connector 65"/>
            <p:cNvCxnSpPr>
              <a:stCxn id="111" idx="1"/>
              <a:endCxn id="164" idx="2"/>
            </p:cNvCxnSpPr>
            <p:nvPr/>
          </p:nvCxnSpPr>
          <p:spPr>
            <a:xfrm flipV="1">
              <a:off x="6143200" y="3476728"/>
              <a:ext cx="876559" cy="9210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93" idx="6"/>
              <a:endCxn id="105" idx="2"/>
            </p:cNvCxnSpPr>
            <p:nvPr/>
          </p:nvCxnSpPr>
          <p:spPr>
            <a:xfrm flipV="1">
              <a:off x="7303476" y="2845947"/>
              <a:ext cx="590932" cy="13242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93" idx="5"/>
              <a:endCxn id="104" idx="2"/>
            </p:cNvCxnSpPr>
            <p:nvPr/>
          </p:nvCxnSpPr>
          <p:spPr>
            <a:xfrm>
              <a:off x="7265541" y="3069952"/>
              <a:ext cx="699207" cy="26828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98" idx="6"/>
              <a:endCxn id="93" idx="3"/>
            </p:cNvCxnSpPr>
            <p:nvPr/>
          </p:nvCxnSpPr>
          <p:spPr>
            <a:xfrm flipV="1">
              <a:off x="5030143" y="3069952"/>
              <a:ext cx="2052234" cy="700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08" idx="4"/>
              <a:endCxn id="98" idx="0"/>
            </p:cNvCxnSpPr>
            <p:nvPr/>
          </p:nvCxnSpPr>
          <p:spPr>
            <a:xfrm>
              <a:off x="4442483" y="2678833"/>
              <a:ext cx="458143" cy="96187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107" idx="4"/>
              <a:endCxn id="93" idx="0"/>
            </p:cNvCxnSpPr>
            <p:nvPr/>
          </p:nvCxnSpPr>
          <p:spPr>
            <a:xfrm>
              <a:off x="7055038" y="2285374"/>
              <a:ext cx="118921" cy="56347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110" idx="4"/>
              <a:endCxn id="111" idx="0"/>
            </p:cNvCxnSpPr>
            <p:nvPr/>
          </p:nvCxnSpPr>
          <p:spPr>
            <a:xfrm flipH="1">
              <a:off x="6234782" y="2756502"/>
              <a:ext cx="245173" cy="160332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27" name="Straight Connector 126"/>
          <p:cNvCxnSpPr/>
          <p:nvPr/>
        </p:nvCxnSpPr>
        <p:spPr>
          <a:xfrm flipV="1">
            <a:off x="5027799" y="3067604"/>
            <a:ext cx="2052234" cy="7002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4290453" y="2283026"/>
            <a:ext cx="3671951" cy="2203972"/>
            <a:chOff x="4290453" y="2283026"/>
            <a:chExt cx="3671951" cy="2203972"/>
          </a:xfrm>
        </p:grpSpPr>
        <p:cxnSp>
          <p:nvCxnSpPr>
            <p:cNvPr id="89" name="Straight Connector 88"/>
            <p:cNvCxnSpPr/>
            <p:nvPr/>
          </p:nvCxnSpPr>
          <p:spPr>
            <a:xfrm flipV="1">
              <a:off x="7301132" y="2843599"/>
              <a:ext cx="590932" cy="13242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4290453" y="3859457"/>
              <a:ext cx="516247" cy="3101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4989864" y="3254650"/>
              <a:ext cx="462153" cy="42164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989864" y="3859457"/>
              <a:ext cx="1113057" cy="62754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7263197" y="2597708"/>
              <a:ext cx="262877" cy="286732"/>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flipV="1">
              <a:off x="6569193" y="2716219"/>
              <a:ext cx="510840" cy="16822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a:off x="7051897" y="3603897"/>
              <a:ext cx="95035" cy="32627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7171615" y="3105539"/>
              <a:ext cx="66899" cy="277259"/>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H="1" flipV="1">
              <a:off x="4407329" y="3467509"/>
              <a:ext cx="399371" cy="208784"/>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7263197" y="3067604"/>
              <a:ext cx="699207" cy="268282"/>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4440139" y="2676485"/>
              <a:ext cx="458143" cy="961873"/>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052694" y="2283026"/>
              <a:ext cx="118921" cy="563479"/>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31" name="Oval 30"/>
          <p:cNvSpPr/>
          <p:nvPr/>
        </p:nvSpPr>
        <p:spPr>
          <a:xfrm rot="20414203">
            <a:off x="4575942" y="3029672"/>
            <a:ext cx="2954074" cy="696362"/>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a:stCxn id="31" idx="4"/>
            <a:endCxn id="135" idx="0"/>
          </p:cNvCxnSpPr>
          <p:nvPr/>
        </p:nvCxnSpPr>
        <p:spPr>
          <a:xfrm flipH="1">
            <a:off x="4950000" y="3705525"/>
            <a:ext cx="1220711" cy="1794613"/>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35" name="Rectangle 134"/>
          <p:cNvSpPr/>
          <p:nvPr/>
        </p:nvSpPr>
        <p:spPr>
          <a:xfrm>
            <a:off x="3665218" y="5500138"/>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Missed extrema due to over-connected graph</a:t>
            </a:r>
          </a:p>
        </p:txBody>
      </p:sp>
      <p:sp>
        <p:nvSpPr>
          <p:cNvPr id="70" name="Rectangle 69">
            <a:extLst>
              <a:ext uri="{FF2B5EF4-FFF2-40B4-BE49-F238E27FC236}">
                <a16:creationId xmlns:a16="http://schemas.microsoft.com/office/drawing/2014/main" id="{FA509050-69F0-4B3C-B044-15F3912907A2}"/>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Tree>
    <p:extLst>
      <p:ext uri="{BB962C8B-B14F-4D97-AF65-F5344CB8AC3E}">
        <p14:creationId xmlns:p14="http://schemas.microsoft.com/office/powerpoint/2010/main" val="105227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childTnLst>
                          </p:cTn>
                        </p:par>
                        <p:par>
                          <p:cTn id="11" fill="hold">
                            <p:stCondLst>
                              <p:cond delay="500"/>
                            </p:stCondLst>
                            <p:childTnLst>
                              <p:par>
                                <p:cTn id="12" presetID="1" presetClass="emph" presetSubtype="2" fill="hold" nodeType="afterEffect">
                                  <p:stCondLst>
                                    <p:cond delay="0"/>
                                  </p:stCondLst>
                                  <p:childTnLst>
                                    <p:animClr clrSpc="rgb" dir="cw">
                                      <p:cBhvr>
                                        <p:cTn id="13" dur="500" fill="hold"/>
                                        <p:tgtEl>
                                          <p:spTgt spid="100"/>
                                        </p:tgtEl>
                                        <p:attrNameLst>
                                          <p:attrName>fillcolor</p:attrName>
                                        </p:attrNameLst>
                                      </p:cBhvr>
                                      <p:to>
                                        <a:srgbClr val="FFD579"/>
                                      </p:to>
                                    </p:animClr>
                                    <p:set>
                                      <p:cBhvr>
                                        <p:cTn id="14" dur="500" fill="hold"/>
                                        <p:tgtEl>
                                          <p:spTgt spid="100"/>
                                        </p:tgtEl>
                                        <p:attrNameLst>
                                          <p:attrName>fill.type</p:attrName>
                                        </p:attrNameLst>
                                      </p:cBhvr>
                                      <p:to>
                                        <p:strVal val="solid"/>
                                      </p:to>
                                    </p:set>
                                    <p:set>
                                      <p:cBhvr>
                                        <p:cTn id="15" dur="500" fill="hold"/>
                                        <p:tgtEl>
                                          <p:spTgt spid="100"/>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500" fill="hold"/>
                                        <p:tgtEl>
                                          <p:spTgt spid="101"/>
                                        </p:tgtEl>
                                        <p:attrNameLst>
                                          <p:attrName>fillcolor</p:attrName>
                                        </p:attrNameLst>
                                      </p:cBhvr>
                                      <p:to>
                                        <a:srgbClr val="FFD579"/>
                                      </p:to>
                                    </p:animClr>
                                    <p:set>
                                      <p:cBhvr>
                                        <p:cTn id="18" dur="500" fill="hold"/>
                                        <p:tgtEl>
                                          <p:spTgt spid="101"/>
                                        </p:tgtEl>
                                        <p:attrNameLst>
                                          <p:attrName>fill.type</p:attrName>
                                        </p:attrNameLst>
                                      </p:cBhvr>
                                      <p:to>
                                        <p:strVal val="solid"/>
                                      </p:to>
                                    </p:set>
                                    <p:set>
                                      <p:cBhvr>
                                        <p:cTn id="19" dur="500" fill="hold"/>
                                        <p:tgtEl>
                                          <p:spTgt spid="101"/>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500" fill="hold"/>
                                        <p:tgtEl>
                                          <p:spTgt spid="102"/>
                                        </p:tgtEl>
                                        <p:attrNameLst>
                                          <p:attrName>fillcolor</p:attrName>
                                        </p:attrNameLst>
                                      </p:cBhvr>
                                      <p:to>
                                        <a:srgbClr val="FFD579"/>
                                      </p:to>
                                    </p:animClr>
                                    <p:set>
                                      <p:cBhvr>
                                        <p:cTn id="22" dur="500" fill="hold"/>
                                        <p:tgtEl>
                                          <p:spTgt spid="102"/>
                                        </p:tgtEl>
                                        <p:attrNameLst>
                                          <p:attrName>fill.type</p:attrName>
                                        </p:attrNameLst>
                                      </p:cBhvr>
                                      <p:to>
                                        <p:strVal val="solid"/>
                                      </p:to>
                                    </p:set>
                                    <p:set>
                                      <p:cBhvr>
                                        <p:cTn id="23" dur="500" fill="hold"/>
                                        <p:tgtEl>
                                          <p:spTgt spid="102"/>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500" fill="hold"/>
                                        <p:tgtEl>
                                          <p:spTgt spid="108"/>
                                        </p:tgtEl>
                                        <p:attrNameLst>
                                          <p:attrName>fillcolor</p:attrName>
                                        </p:attrNameLst>
                                      </p:cBhvr>
                                      <p:to>
                                        <a:srgbClr val="FFD579"/>
                                      </p:to>
                                    </p:animClr>
                                    <p:set>
                                      <p:cBhvr>
                                        <p:cTn id="26" dur="500" fill="hold"/>
                                        <p:tgtEl>
                                          <p:spTgt spid="108"/>
                                        </p:tgtEl>
                                        <p:attrNameLst>
                                          <p:attrName>fill.type</p:attrName>
                                        </p:attrNameLst>
                                      </p:cBhvr>
                                      <p:to>
                                        <p:strVal val="solid"/>
                                      </p:to>
                                    </p:set>
                                    <p:set>
                                      <p:cBhvr>
                                        <p:cTn id="27" dur="500" fill="hold"/>
                                        <p:tgtEl>
                                          <p:spTgt spid="108"/>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11"/>
                                        </p:tgtEl>
                                        <p:attrNameLst>
                                          <p:attrName>fillcolor</p:attrName>
                                        </p:attrNameLst>
                                      </p:cBhvr>
                                      <p:to>
                                        <a:srgbClr val="FFD579"/>
                                      </p:to>
                                    </p:animClr>
                                    <p:set>
                                      <p:cBhvr>
                                        <p:cTn id="30" dur="500" fill="hold"/>
                                        <p:tgtEl>
                                          <p:spTgt spid="111"/>
                                        </p:tgtEl>
                                        <p:attrNameLst>
                                          <p:attrName>fill.type</p:attrName>
                                        </p:attrNameLst>
                                      </p:cBhvr>
                                      <p:to>
                                        <p:strVal val="solid"/>
                                      </p:to>
                                    </p:set>
                                    <p:set>
                                      <p:cBhvr>
                                        <p:cTn id="31" dur="500" fill="hold"/>
                                        <p:tgtEl>
                                          <p:spTgt spid="111"/>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500" fill="hold"/>
                                        <p:tgtEl>
                                          <p:spTgt spid="98"/>
                                        </p:tgtEl>
                                        <p:attrNameLst>
                                          <p:attrName>fillcolor</p:attrName>
                                        </p:attrNameLst>
                                      </p:cBhvr>
                                      <p:to>
                                        <a:srgbClr val="FFD579"/>
                                      </p:to>
                                    </p:animClr>
                                    <p:set>
                                      <p:cBhvr>
                                        <p:cTn id="34" dur="500" fill="hold"/>
                                        <p:tgtEl>
                                          <p:spTgt spid="98"/>
                                        </p:tgtEl>
                                        <p:attrNameLst>
                                          <p:attrName>fill.type</p:attrName>
                                        </p:attrNameLst>
                                      </p:cBhvr>
                                      <p:to>
                                        <p:strVal val="solid"/>
                                      </p:to>
                                    </p:set>
                                    <p:set>
                                      <p:cBhvr>
                                        <p:cTn id="35" dur="500" fill="hold"/>
                                        <p:tgtEl>
                                          <p:spTgt spid="98"/>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FFD579"/>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64"/>
                                        </p:tgtEl>
                                        <p:attrNameLst>
                                          <p:attrName>fillcolor</p:attrName>
                                        </p:attrNameLst>
                                      </p:cBhvr>
                                      <p:to>
                                        <a:srgbClr val="FFD579"/>
                                      </p:to>
                                    </p:animClr>
                                    <p:set>
                                      <p:cBhvr>
                                        <p:cTn id="42" dur="500" fill="hold"/>
                                        <p:tgtEl>
                                          <p:spTgt spid="164"/>
                                        </p:tgtEl>
                                        <p:attrNameLst>
                                          <p:attrName>fill.type</p:attrName>
                                        </p:attrNameLst>
                                      </p:cBhvr>
                                      <p:to>
                                        <p:strVal val="solid"/>
                                      </p:to>
                                    </p:set>
                                    <p:set>
                                      <p:cBhvr>
                                        <p:cTn id="43" dur="500" fill="hold"/>
                                        <p:tgtEl>
                                          <p:spTgt spid="16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10"/>
                                        </p:tgtEl>
                                        <p:attrNameLst>
                                          <p:attrName>fillcolor</p:attrName>
                                        </p:attrNameLst>
                                      </p:cBhvr>
                                      <p:to>
                                        <a:srgbClr val="FFD579"/>
                                      </p:to>
                                    </p:animClr>
                                    <p:set>
                                      <p:cBhvr>
                                        <p:cTn id="46" dur="500" fill="hold"/>
                                        <p:tgtEl>
                                          <p:spTgt spid="110"/>
                                        </p:tgtEl>
                                        <p:attrNameLst>
                                          <p:attrName>fill.type</p:attrName>
                                        </p:attrNameLst>
                                      </p:cBhvr>
                                      <p:to>
                                        <p:strVal val="solid"/>
                                      </p:to>
                                    </p:set>
                                    <p:set>
                                      <p:cBhvr>
                                        <p:cTn id="47" dur="500" fill="hold"/>
                                        <p:tgtEl>
                                          <p:spTgt spid="11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7"/>
                                        </p:tgtEl>
                                        <p:attrNameLst>
                                          <p:attrName>fillcolor</p:attrName>
                                        </p:attrNameLst>
                                      </p:cBhvr>
                                      <p:to>
                                        <a:srgbClr val="FFD579"/>
                                      </p:to>
                                    </p:animClr>
                                    <p:set>
                                      <p:cBhvr>
                                        <p:cTn id="50" dur="500" fill="hold"/>
                                        <p:tgtEl>
                                          <p:spTgt spid="107"/>
                                        </p:tgtEl>
                                        <p:attrNameLst>
                                          <p:attrName>fill.type</p:attrName>
                                        </p:attrNameLst>
                                      </p:cBhvr>
                                      <p:to>
                                        <p:strVal val="solid"/>
                                      </p:to>
                                    </p:set>
                                    <p:set>
                                      <p:cBhvr>
                                        <p:cTn id="51" dur="500" fill="hold"/>
                                        <p:tgtEl>
                                          <p:spTgt spid="107"/>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6"/>
                                        </p:tgtEl>
                                        <p:attrNameLst>
                                          <p:attrName>fillcolor</p:attrName>
                                        </p:attrNameLst>
                                      </p:cBhvr>
                                      <p:to>
                                        <a:srgbClr val="FFD579"/>
                                      </p:to>
                                    </p:animClr>
                                    <p:set>
                                      <p:cBhvr>
                                        <p:cTn id="54" dur="500" fill="hold"/>
                                        <p:tgtEl>
                                          <p:spTgt spid="106"/>
                                        </p:tgtEl>
                                        <p:attrNameLst>
                                          <p:attrName>fill.type</p:attrName>
                                        </p:attrNameLst>
                                      </p:cBhvr>
                                      <p:to>
                                        <p:strVal val="solid"/>
                                      </p:to>
                                    </p:set>
                                    <p:set>
                                      <p:cBhvr>
                                        <p:cTn id="55" dur="500" fill="hold"/>
                                        <p:tgtEl>
                                          <p:spTgt spid="106"/>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05"/>
                                        </p:tgtEl>
                                        <p:attrNameLst>
                                          <p:attrName>fillcolor</p:attrName>
                                        </p:attrNameLst>
                                      </p:cBhvr>
                                      <p:to>
                                        <a:srgbClr val="FFD579"/>
                                      </p:to>
                                    </p:animClr>
                                    <p:set>
                                      <p:cBhvr>
                                        <p:cTn id="58" dur="500" fill="hold"/>
                                        <p:tgtEl>
                                          <p:spTgt spid="105"/>
                                        </p:tgtEl>
                                        <p:attrNameLst>
                                          <p:attrName>fill.type</p:attrName>
                                        </p:attrNameLst>
                                      </p:cBhvr>
                                      <p:to>
                                        <p:strVal val="solid"/>
                                      </p:to>
                                    </p:set>
                                    <p:set>
                                      <p:cBhvr>
                                        <p:cTn id="59" dur="500" fill="hold"/>
                                        <p:tgtEl>
                                          <p:spTgt spid="105"/>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04"/>
                                        </p:tgtEl>
                                        <p:attrNameLst>
                                          <p:attrName>fillcolor</p:attrName>
                                        </p:attrNameLst>
                                      </p:cBhvr>
                                      <p:to>
                                        <a:srgbClr val="FFD579"/>
                                      </p:to>
                                    </p:animClr>
                                    <p:set>
                                      <p:cBhvr>
                                        <p:cTn id="62" dur="500" fill="hold"/>
                                        <p:tgtEl>
                                          <p:spTgt spid="104"/>
                                        </p:tgtEl>
                                        <p:attrNameLst>
                                          <p:attrName>fill.type</p:attrName>
                                        </p:attrNameLst>
                                      </p:cBhvr>
                                      <p:to>
                                        <p:strVal val="solid"/>
                                      </p:to>
                                    </p:set>
                                    <p:set>
                                      <p:cBhvr>
                                        <p:cTn id="63" dur="500" fill="hold"/>
                                        <p:tgtEl>
                                          <p:spTgt spid="104"/>
                                        </p:tgtEl>
                                        <p:attrNameLst>
                                          <p:attrName>fill.on</p:attrName>
                                        </p:attrNameLst>
                                      </p:cBhvr>
                                      <p:to>
                                        <p:strVal val="true"/>
                                      </p:to>
                                    </p:set>
                                  </p:childTnLst>
                                </p:cTn>
                              </p:par>
                              <p:par>
                                <p:cTn id="64" presetID="1" presetClass="emph" presetSubtype="2" fill="hold" nodeType="withEffect">
                                  <p:stCondLst>
                                    <p:cond delay="0"/>
                                  </p:stCondLst>
                                  <p:childTnLst>
                                    <p:animClr clrSpc="rgb" dir="cw">
                                      <p:cBhvr>
                                        <p:cTn id="65" dur="500" fill="hold"/>
                                        <p:tgtEl>
                                          <p:spTgt spid="93"/>
                                        </p:tgtEl>
                                        <p:attrNameLst>
                                          <p:attrName>fillcolor</p:attrName>
                                        </p:attrNameLst>
                                      </p:cBhvr>
                                      <p:to>
                                        <a:srgbClr val="FFD579"/>
                                      </p:to>
                                    </p:animClr>
                                    <p:set>
                                      <p:cBhvr>
                                        <p:cTn id="66" dur="500" fill="hold"/>
                                        <p:tgtEl>
                                          <p:spTgt spid="93"/>
                                        </p:tgtEl>
                                        <p:attrNameLst>
                                          <p:attrName>fill.type</p:attrName>
                                        </p:attrNameLst>
                                      </p:cBhvr>
                                      <p:to>
                                        <p:strVal val="solid"/>
                                      </p:to>
                                    </p:set>
                                    <p:set>
                                      <p:cBhvr>
                                        <p:cTn id="67" dur="500" fill="hold"/>
                                        <p:tgtEl>
                                          <p:spTgt spid="93"/>
                                        </p:tgtEl>
                                        <p:attrNameLst>
                                          <p:attrName>fill.on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93"/>
                                        </p:tgtEl>
                                        <p:attrNameLst>
                                          <p:attrName>stroke.color</p:attrName>
                                        </p:attrNameLst>
                                      </p:cBhvr>
                                      <p:to>
                                        <a:schemeClr val="tx1"/>
                                      </p:to>
                                    </p:animClr>
                                    <p:set>
                                      <p:cBhvr>
                                        <p:cTn id="70" dur="500" fill="hold"/>
                                        <p:tgtEl>
                                          <p:spTgt spid="93"/>
                                        </p:tgtEl>
                                        <p:attrNameLst>
                                          <p:attrName>stroke.on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7" presetClass="emph" presetSubtype="2" fill="hold" nodeType="clickEffect">
                                  <p:stCondLst>
                                    <p:cond delay="0"/>
                                  </p:stCondLst>
                                  <p:childTnLst>
                                    <p:animClr clrSpc="rgb" dir="cw">
                                      <p:cBhvr>
                                        <p:cTn id="74" dur="500" fill="hold"/>
                                        <p:tgtEl>
                                          <p:spTgt spid="127"/>
                                        </p:tgtEl>
                                        <p:attrNameLst>
                                          <p:attrName>stroke.color</p:attrName>
                                        </p:attrNameLst>
                                      </p:cBhvr>
                                      <p:to>
                                        <a:schemeClr val="accent2"/>
                                      </p:to>
                                    </p:animClr>
                                    <p:set>
                                      <p:cBhvr>
                                        <p:cTn id="75" dur="500" fill="hold"/>
                                        <p:tgtEl>
                                          <p:spTgt spid="127"/>
                                        </p:tgtEl>
                                        <p:attrNameLst>
                                          <p:attrName>stroke.on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nodeType="withEffect">
                                  <p:stCondLst>
                                    <p:cond delay="0"/>
                                  </p:stCondLst>
                                  <p:childTnLst>
                                    <p:set>
                                      <p:cBhvr>
                                        <p:cTn id="80" dur="1" fill="hold">
                                          <p:stCondLst>
                                            <p:cond delay="0"/>
                                          </p:stCondLst>
                                        </p:cTn>
                                        <p:tgtEl>
                                          <p:spTgt spid="133"/>
                                        </p:tgtEl>
                                        <p:attrNameLst>
                                          <p:attrName>style.visibility</p:attrName>
                                        </p:attrNameLst>
                                      </p:cBhvr>
                                      <p:to>
                                        <p:strVal val="visible"/>
                                      </p:to>
                                    </p:set>
                                    <p:animEffect transition="in" filter="fade">
                                      <p:cBhvr>
                                        <p:cTn id="81" dur="500"/>
                                        <p:tgtEl>
                                          <p:spTgt spid="13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fade">
                                      <p:cBhvr>
                                        <p:cTn id="84"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3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https://lh4.googleusercontent.com/v4DJ1WnaGG7NWxAL6lN5vNs6D6SN1VFPx43C1tk3IgU_t7BRX00xWryuEuEthqVekZYbwFdS0nxaiBbRgHgf5sxG9Yrpzto6TH-LNqNeIFC9xjB-allqzx-4Vi9KiOfSoegbLgGLcz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055" y="2524911"/>
            <a:ext cx="2932378" cy="278669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3639" y="2284159"/>
            <a:ext cx="2880677" cy="3495822"/>
          </a:xfrm>
          <a:prstGeom prst="rect">
            <a:avLst/>
          </a:prstGeom>
        </p:spPr>
      </p:pic>
      <p:sp>
        <p:nvSpPr>
          <p:cNvPr id="3" name="Oval 2"/>
          <p:cNvSpPr/>
          <p:nvPr/>
        </p:nvSpPr>
        <p:spPr>
          <a:xfrm rot="1905631">
            <a:off x="2330038" y="3453166"/>
            <a:ext cx="551425" cy="1747911"/>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rot="1035793">
            <a:off x="5755551" y="2829581"/>
            <a:ext cx="532247" cy="2263136"/>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flipH="1">
            <a:off x="1083733" y="1914827"/>
            <a:ext cx="3180583" cy="369332"/>
          </a:xfrm>
          <a:prstGeom prst="rect">
            <a:avLst/>
          </a:prstGeom>
          <a:noFill/>
        </p:spPr>
        <p:txBody>
          <a:bodyPr wrap="square" rtlCol="0">
            <a:spAutoFit/>
          </a:bodyPr>
          <a:lstStyle/>
          <a:p>
            <a:pPr algn="ctr"/>
            <a:r>
              <a:rPr lang="en-US"/>
              <a:t>Nuclear Fuel Data</a:t>
            </a:r>
          </a:p>
        </p:txBody>
      </p:sp>
      <p:sp>
        <p:nvSpPr>
          <p:cNvPr id="47" name="TextBox 46"/>
          <p:cNvSpPr txBox="1"/>
          <p:nvPr/>
        </p:nvSpPr>
        <p:spPr>
          <a:xfrm flipH="1">
            <a:off x="5384054" y="1914827"/>
            <a:ext cx="2932377" cy="369332"/>
          </a:xfrm>
          <a:prstGeom prst="rect">
            <a:avLst/>
          </a:prstGeom>
          <a:noFill/>
        </p:spPr>
        <p:txBody>
          <a:bodyPr wrap="square" rtlCol="0">
            <a:spAutoFit/>
          </a:bodyPr>
          <a:lstStyle/>
          <a:p>
            <a:pPr algn="ctr"/>
            <a:r>
              <a:rPr lang="en-US" dirty="0"/>
              <a:t>Hydrology Data</a:t>
            </a:r>
          </a:p>
        </p:txBody>
      </p:sp>
      <p:sp>
        <p:nvSpPr>
          <p:cNvPr id="4" name="Slide Number Placeholder 3"/>
          <p:cNvSpPr>
            <a:spLocks noGrp="1"/>
          </p:cNvSpPr>
          <p:nvPr>
            <p:ph type="sldNum" sz="quarter" idx="12"/>
          </p:nvPr>
        </p:nvSpPr>
        <p:spPr/>
        <p:txBody>
          <a:bodyPr/>
          <a:lstStyle/>
          <a:p>
            <a:fld id="{0C9D9FE6-5D08-3B48-9104-2B1B3E27A71F}" type="slidenum">
              <a:rPr lang="en-US" smtClean="0"/>
              <a:t>36</a:t>
            </a:fld>
            <a:endParaRPr lang="en-US" dirty="0"/>
          </a:p>
        </p:txBody>
      </p:sp>
      <p:sp>
        <p:nvSpPr>
          <p:cNvPr id="20" name="Title 1">
            <a:extLst>
              <a:ext uri="{FF2B5EF4-FFF2-40B4-BE49-F238E27FC236}">
                <a16:creationId xmlns:a16="http://schemas.microsoft.com/office/drawing/2014/main" id="{CA33E01E-D348-48C2-9C2E-B62F95C1A46D}"/>
              </a:ext>
            </a:extLst>
          </p:cNvPr>
          <p:cNvSpPr txBox="1">
            <a:spLocks/>
          </p:cNvSpPr>
          <p:nvPr/>
        </p:nvSpPr>
        <p:spPr>
          <a:xfrm>
            <a:off x="6100" y="-4350"/>
            <a:ext cx="9144000" cy="704851"/>
          </a:xfrm>
          <a:prstGeom prst="rect">
            <a:avLst/>
          </a:prstGeom>
          <a:solidFill>
            <a:schemeClr val="accent3"/>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Persistence Alone Cannot Save Us</a:t>
            </a:r>
          </a:p>
        </p:txBody>
      </p:sp>
      <p:sp>
        <p:nvSpPr>
          <p:cNvPr id="21" name="Rectangle 20">
            <a:extLst>
              <a:ext uri="{FF2B5EF4-FFF2-40B4-BE49-F238E27FC236}">
                <a16:creationId xmlns:a16="http://schemas.microsoft.com/office/drawing/2014/main" id="{AD21D7BD-C55D-455C-AF6B-F7DD2C7AD5FD}"/>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This happens in real-world datasets</a:t>
            </a:r>
          </a:p>
        </p:txBody>
      </p:sp>
      <p:sp>
        <p:nvSpPr>
          <p:cNvPr id="11" name="Rectangle 10">
            <a:extLst>
              <a:ext uri="{FF2B5EF4-FFF2-40B4-BE49-F238E27FC236}">
                <a16:creationId xmlns:a16="http://schemas.microsoft.com/office/drawing/2014/main" id="{8B5343EA-C8C5-4EC6-B73F-F351E6A5EDD0}"/>
              </a:ext>
            </a:extLst>
          </p:cNvPr>
          <p:cNvSpPr/>
          <p:nvPr/>
        </p:nvSpPr>
        <p:spPr>
          <a:xfrm>
            <a:off x="564099" y="1914827"/>
            <a:ext cx="8015802" cy="4133548"/>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a:p>
            <a:pPr marL="460375" indent="-460375"/>
            <a:endParaRPr lang="en-US" dirty="0">
              <a:solidFill>
                <a:schemeClr val="bg1"/>
              </a:solidFill>
            </a:endParaRPr>
          </a:p>
          <a:p>
            <a:pPr marL="460375" indent="-460375"/>
            <a:r>
              <a:rPr lang="en-US" dirty="0"/>
              <a:t>A Comparative Study of Morse Complex Approximation Using Different Neighborhood Graphs. </a:t>
            </a:r>
            <a:br>
              <a:rPr lang="en-US" dirty="0"/>
            </a:br>
            <a:r>
              <a:rPr lang="en-US" dirty="0">
                <a:solidFill>
                  <a:schemeClr val="bg1"/>
                </a:solidFill>
              </a:rPr>
              <a:t>Dan Maljovec</a:t>
            </a:r>
            <a:r>
              <a:rPr lang="en-US" dirty="0"/>
              <a:t>, </a:t>
            </a:r>
            <a:r>
              <a:rPr lang="en-US" dirty="0" err="1"/>
              <a:t>Avishek</a:t>
            </a:r>
            <a:r>
              <a:rPr lang="en-US" dirty="0"/>
              <a:t> </a:t>
            </a:r>
            <a:r>
              <a:rPr lang="en-US" dirty="0" err="1"/>
              <a:t>Saha</a:t>
            </a:r>
            <a:r>
              <a:rPr lang="en-US" dirty="0"/>
              <a:t>, Peter Lindstrom, Peer-Timo Bremer, Bei Wang, Carlos Correa, and Valerio </a:t>
            </a:r>
            <a:r>
              <a:rPr lang="en-US" dirty="0" err="1"/>
              <a:t>Pascucci</a:t>
            </a:r>
            <a:r>
              <a:rPr lang="en-US" dirty="0"/>
              <a:t>. </a:t>
            </a:r>
            <a:br>
              <a:rPr lang="en-US" dirty="0"/>
            </a:br>
            <a:r>
              <a:rPr lang="en-US" i="1" dirty="0"/>
              <a:t>Topology-Based Methods in Visualization (</a:t>
            </a:r>
            <a:r>
              <a:rPr lang="en-US" i="1" dirty="0" err="1"/>
              <a:t>TopoInVis</a:t>
            </a:r>
            <a:r>
              <a:rPr lang="en-US" i="1" dirty="0"/>
              <a:t>)</a:t>
            </a:r>
            <a:r>
              <a:rPr lang="en-US" dirty="0"/>
              <a:t>, 2013. </a:t>
            </a:r>
          </a:p>
          <a:p>
            <a:pPr marL="460375" indent="-460375"/>
            <a:endParaRPr lang="en-US" dirty="0"/>
          </a:p>
          <a:p>
            <a:pPr marL="460375" indent="-460375"/>
            <a:r>
              <a:rPr lang="en-US" dirty="0"/>
              <a:t>Watershed-Scale Life Cycle Assessment Of Rainwater Harvesting Systems to  Control Combined Sewer Overflows.</a:t>
            </a:r>
          </a:p>
          <a:p>
            <a:pPr marL="460375" indent="-460375"/>
            <a:r>
              <a:rPr lang="en-US" dirty="0"/>
              <a:t>	Hassan </a:t>
            </a:r>
            <a:r>
              <a:rPr lang="en-US" dirty="0" err="1"/>
              <a:t>Tavakol-Davani</a:t>
            </a:r>
            <a:r>
              <a:rPr lang="en-US" dirty="0"/>
              <a:t>, PhD Thesis. University of Utah, 2016.</a:t>
            </a:r>
          </a:p>
        </p:txBody>
      </p:sp>
    </p:spTree>
    <p:extLst>
      <p:ext uri="{BB962C8B-B14F-4D97-AF65-F5344CB8AC3E}">
        <p14:creationId xmlns:p14="http://schemas.microsoft.com/office/powerpoint/2010/main" val="1899116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5"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4573790" y="704850"/>
            <a:ext cx="4570210" cy="6153149"/>
          </a:xfrm>
        </p:spPr>
        <p:txBody>
          <a:bodyPr>
            <a:normAutofit/>
          </a:bodyPr>
          <a:lstStyle/>
          <a:p>
            <a:pPr lvl="1"/>
            <a:endParaRPr lang="en-US" dirty="0"/>
          </a:p>
          <a:p>
            <a:pPr lvl="2"/>
            <a:endParaRPr lang="en-US" dirty="0"/>
          </a:p>
          <a:p>
            <a:pPr lvl="2"/>
            <a:endParaRPr lang="en-US" dirty="0"/>
          </a:p>
          <a:p>
            <a:pPr marL="914400" lvl="2" indent="0">
              <a:buNone/>
            </a:pPr>
            <a:endParaRPr lang="en-US" dirty="0"/>
          </a:p>
          <a:p>
            <a:pPr marL="457200" lvl="1" indent="0">
              <a:buNone/>
            </a:pPr>
            <a:r>
              <a:rPr lang="en-US" dirty="0"/>
              <a:t>Contributions to the field:</a:t>
            </a:r>
          </a:p>
          <a:p>
            <a:pPr lvl="2"/>
            <a:r>
              <a:rPr lang="en-US" dirty="0"/>
              <a:t>Considering alternative graphs</a:t>
            </a:r>
          </a:p>
          <a:p>
            <a:pPr lvl="2"/>
            <a:r>
              <a:rPr lang="en-US" dirty="0"/>
              <a:t>GPU framework allowing for </a:t>
            </a:r>
            <a:r>
              <a:rPr lang="en-US"/>
              <a:t>faster a</a:t>
            </a:r>
            <a:endParaRPr lang="en-US" dirty="0"/>
          </a:p>
          <a:p>
            <a:pPr lvl="2"/>
            <a:r>
              <a:rPr lang="en-US" dirty="0"/>
              <a:t>Comparing proximity graphs in practice</a:t>
            </a:r>
          </a:p>
        </p:txBody>
      </p:sp>
      <p:sp>
        <p:nvSpPr>
          <p:cNvPr id="2" name="Slide Number Placeholder 1"/>
          <p:cNvSpPr>
            <a:spLocks noGrp="1"/>
          </p:cNvSpPr>
          <p:nvPr>
            <p:ph type="sldNum" sz="quarter" idx="12"/>
          </p:nvPr>
        </p:nvSpPr>
        <p:spPr/>
        <p:txBody>
          <a:bodyPr/>
          <a:lstStyle/>
          <a:p>
            <a:fld id="{0C9D9FE6-5D08-3B48-9104-2B1B3E27A71F}" type="slidenum">
              <a:rPr lang="en-US" smtClean="0"/>
              <a:t>37</a:t>
            </a:fld>
            <a:endParaRPr lang="en-US"/>
          </a:p>
        </p:txBody>
      </p:sp>
      <p:grpSp>
        <p:nvGrpSpPr>
          <p:cNvPr id="10" name="Group 9"/>
          <p:cNvGrpSpPr/>
          <p:nvPr/>
        </p:nvGrpSpPr>
        <p:grpSpPr>
          <a:xfrm>
            <a:off x="-625789" y="970135"/>
            <a:ext cx="6049108" cy="5452314"/>
            <a:chOff x="-625789" y="895725"/>
            <a:chExt cx="6049108" cy="5452314"/>
          </a:xfrm>
        </p:grpSpPr>
        <p:graphicFrame>
          <p:nvGraphicFramePr>
            <p:cNvPr id="11" name="Diagram 10"/>
            <p:cNvGraphicFramePr/>
            <p:nvPr>
              <p:extLst/>
            </p:nvPr>
          </p:nvGraphicFramePr>
          <p:xfrm>
            <a:off x="-625789" y="220902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p:cNvSpPr/>
            <p:nvPr/>
          </p:nvSpPr>
          <p:spPr>
            <a:xfrm>
              <a:off x="254501" y="8957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13" name="Rectangle 12"/>
            <p:cNvSpPr/>
            <p:nvPr/>
          </p:nvSpPr>
          <p:spPr>
            <a:xfrm>
              <a:off x="256224" y="563480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Enhanced Approximation or Theory</a:t>
              </a:r>
            </a:p>
          </p:txBody>
        </p:sp>
        <p:sp>
          <p:nvSpPr>
            <p:cNvPr id="14" name="Down Arrow 13"/>
            <p:cNvSpPr/>
            <p:nvPr/>
          </p:nvSpPr>
          <p:spPr>
            <a:xfrm>
              <a:off x="2204956" y="17348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Down Arrow 14"/>
            <p:cNvSpPr/>
            <p:nvPr/>
          </p:nvSpPr>
          <p:spPr>
            <a:xfrm>
              <a:off x="2204956" y="516065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itle 1"/>
          <p:cNvSpPr>
            <a:spLocks noGrp="1"/>
          </p:cNvSpPr>
          <p:nvPr>
            <p:ph type="title"/>
          </p:nvPr>
        </p:nvSpPr>
        <p:spPr>
          <a:xfrm>
            <a:off x="0" y="0"/>
            <a:ext cx="9144000" cy="704851"/>
          </a:xfrm>
          <a:solidFill>
            <a:schemeClr val="accent1"/>
          </a:solidFill>
        </p:spPr>
        <p:txBody>
          <a:bodyPr>
            <a:normAutofit fontScale="90000"/>
          </a:bodyPr>
          <a:lstStyle/>
          <a:p>
            <a:r>
              <a:rPr lang="en-US" dirty="0"/>
              <a:t>Synthesize: Overview</a:t>
            </a:r>
          </a:p>
        </p:txBody>
      </p:sp>
    </p:spTree>
    <p:extLst>
      <p:ext uri="{BB962C8B-B14F-4D97-AF65-F5344CB8AC3E}">
        <p14:creationId xmlns:p14="http://schemas.microsoft.com/office/powerpoint/2010/main" val="3112284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fade">
                                      <p:cBhvr>
                                        <p:cTn id="7" dur="500"/>
                                        <p:tgtEl>
                                          <p:spTgt spid="17">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5" end="5"/>
                                            </p:txEl>
                                          </p:spTgt>
                                        </p:tgtEl>
                                        <p:attrNameLst>
                                          <p:attrName>style.visibility</p:attrName>
                                        </p:attrNameLst>
                                      </p:cBhvr>
                                      <p:to>
                                        <p:strVal val="visible"/>
                                      </p:to>
                                    </p:set>
                                    <p:animEffect transition="in" filter="fade">
                                      <p:cBhvr>
                                        <p:cTn id="10" dur="500"/>
                                        <p:tgtEl>
                                          <p:spTgt spid="17">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6" end="6"/>
                                            </p:txEl>
                                          </p:spTgt>
                                        </p:tgtEl>
                                        <p:attrNameLst>
                                          <p:attrName>style.visibility</p:attrName>
                                        </p:attrNameLst>
                                      </p:cBhvr>
                                      <p:to>
                                        <p:strVal val="visible"/>
                                      </p:to>
                                    </p:set>
                                    <p:animEffect transition="in" filter="fade">
                                      <p:cBhvr>
                                        <p:cTn id="13" dur="500"/>
                                        <p:tgtEl>
                                          <p:spTgt spid="17">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xEl>
                                              <p:pRg st="7" end="7"/>
                                            </p:txEl>
                                          </p:spTgt>
                                        </p:tgtEl>
                                        <p:attrNameLst>
                                          <p:attrName>style.visibility</p:attrName>
                                        </p:attrNameLst>
                                      </p:cBhvr>
                                      <p:to>
                                        <p:strVal val="visible"/>
                                      </p:to>
                                    </p:set>
                                    <p:animEffect transition="in" filter="fade">
                                      <p:cBhvr>
                                        <p:cTn id="16" dur="500"/>
                                        <p:tgtEl>
                                          <p:spTgt spid="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943600" y="2590800"/>
            <a:ext cx="3124200" cy="2743200"/>
            <a:chOff x="3657600" y="2590800"/>
            <a:chExt cx="3124200" cy="2743200"/>
          </a:xfrm>
        </p:grpSpPr>
        <p:sp>
          <p:nvSpPr>
            <p:cNvPr id="81" name="Oval 80"/>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61"/>
            <p:cNvGrpSpPr/>
            <p:nvPr/>
          </p:nvGrpSpPr>
          <p:grpSpPr>
            <a:xfrm>
              <a:off x="3657600" y="2590800"/>
              <a:ext cx="3124200" cy="2743200"/>
              <a:chOff x="3657600" y="2590800"/>
              <a:chExt cx="3124200" cy="2743200"/>
            </a:xfrm>
          </p:grpSpPr>
          <p:sp>
            <p:nvSpPr>
              <p:cNvPr id="87" name="Oval 86"/>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Rectangle 25"/>
          <p:cNvSpPr/>
          <p:nvPr/>
        </p:nvSpPr>
        <p:spPr>
          <a:xfrm>
            <a:off x="0" y="685800"/>
            <a:ext cx="9144000" cy="2222147"/>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p>
          <a:p>
            <a:pPr marL="800100" lvl="1" indent="-342900">
              <a:spcBef>
                <a:spcPct val="20000"/>
              </a:spcBef>
              <a:buFont typeface="Arial" pitchFamily="34" charset="0"/>
              <a:buChar char="•"/>
              <a:defRPr/>
            </a:pPr>
            <a:r>
              <a:rPr lang="en-US" sz="2400" dirty="0">
                <a:latin typeface="Arial" pitchFamily="34" charset="0"/>
                <a:cs typeface="Arial" pitchFamily="34" charset="0"/>
              </a:rPr>
              <a:t>Can create long edges on the boundary of domain</a:t>
            </a:r>
          </a:p>
          <a:p>
            <a:pPr marL="1257300" lvl="2" indent="-342900">
              <a:spcBef>
                <a:spcPct val="20000"/>
              </a:spcBef>
              <a:buFont typeface="Arial" pitchFamily="34" charset="0"/>
              <a:buChar char="•"/>
              <a:defRPr/>
            </a:pPr>
            <a:r>
              <a:rPr lang="en-US" sz="2400" dirty="0">
                <a:latin typeface="Arial" pitchFamily="34" charset="0"/>
                <a:cs typeface="Arial" pitchFamily="34" charset="0"/>
              </a:rPr>
              <a:t>Number of points on the boundary increases with dimensionality</a:t>
            </a:r>
          </a:p>
          <a:p>
            <a:pPr marL="800100" lvl="1" indent="-342900">
              <a:spcBef>
                <a:spcPct val="20000"/>
              </a:spcBef>
              <a:buFont typeface="Arial" pitchFamily="34" charset="0"/>
              <a:buChar char="•"/>
              <a:defRPr/>
            </a:pPr>
            <a:r>
              <a:rPr lang="en-US" sz="2400" dirty="0">
                <a:latin typeface="Arial" pitchFamily="34" charset="0"/>
                <a:cs typeface="Arial" pitchFamily="34" charset="0"/>
              </a:rPr>
              <a:t>Curse of dimensionality</a:t>
            </a:r>
          </a:p>
        </p:txBody>
      </p:sp>
      <p:cxnSp>
        <p:nvCxnSpPr>
          <p:cNvPr id="465" name="Straight Connector 464"/>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flipH="1">
            <a:off x="6172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flipH="1" flipV="1">
            <a:off x="7597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flipH="1">
            <a:off x="6629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6759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H="1" flipV="1">
            <a:off x="6607082" y="3482882"/>
            <a:ext cx="8828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6553200" y="3505200"/>
            <a:ext cx="457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flipH="1">
            <a:off x="7521482" y="2743200"/>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a:off x="6149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H="1" flipV="1">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p:nvPr/>
        </p:nvCxnSpPr>
        <p:spPr>
          <a:xfrm flipV="1">
            <a:off x="7543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flipV="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flipH="1">
            <a:off x="6781800" y="2667000"/>
            <a:ext cx="685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flipV="1">
            <a:off x="6226082" y="4854482"/>
            <a:ext cx="1187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7848600" y="2743200"/>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flipH="1">
            <a:off x="5965918" y="3025682"/>
            <a:ext cx="76200" cy="1721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flipH="1">
            <a:off x="7521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flipV="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8" name="Straight Connector 497"/>
          <p:cNvCxnSpPr/>
          <p:nvPr/>
        </p:nvCxnSpPr>
        <p:spPr>
          <a:xfrm>
            <a:off x="8588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flipH="1">
            <a:off x="7086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0" name="Straight Connector 499"/>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V="1">
            <a:off x="7620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flipV="1">
            <a:off x="7750082" y="3657600"/>
            <a:ext cx="555718" cy="55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V="1">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flipV="1">
            <a:off x="7772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0" name="Straight Connector 509"/>
          <p:cNvCxnSpPr/>
          <p:nvPr/>
        </p:nvCxnSpPr>
        <p:spPr>
          <a:xfrm flipH="1" flipV="1">
            <a:off x="8359682" y="3635282"/>
            <a:ext cx="3271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flipV="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flipV="1">
            <a:off x="8763000" y="3352800"/>
            <a:ext cx="2286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7521482" y="3025682"/>
            <a:ext cx="708118" cy="555718"/>
          </a:xfrm>
          <a:prstGeom prst="line">
            <a:avLst/>
          </a:prstGeom>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5638800" y="3505200"/>
            <a:ext cx="1371600" cy="1371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5943600" y="2895600"/>
            <a:ext cx="685800" cy="6858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553200" y="2743200"/>
            <a:ext cx="990600" cy="990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Slide Number Placeholder 81"/>
          <p:cNvSpPr>
            <a:spLocks noGrp="1"/>
          </p:cNvSpPr>
          <p:nvPr>
            <p:ph type="sldNum" sz="quarter" idx="12"/>
          </p:nvPr>
        </p:nvSpPr>
        <p:spPr/>
        <p:txBody>
          <a:bodyPr/>
          <a:lstStyle/>
          <a:p>
            <a:fld id="{275D382F-3FEB-49B7-AA8F-75D024147BE8}" type="slidenum">
              <a:rPr lang="en-US" smtClean="0"/>
              <a:pPr/>
              <a:t>38</a:t>
            </a:fld>
            <a:endParaRPr lang="en-US"/>
          </a:p>
        </p:txBody>
      </p:sp>
      <p:sp>
        <p:nvSpPr>
          <p:cNvPr id="85" name="Title 1">
            <a:extLst>
              <a:ext uri="{FF2B5EF4-FFF2-40B4-BE49-F238E27FC236}">
                <a16:creationId xmlns:a16="http://schemas.microsoft.com/office/drawing/2014/main" id="{D340148D-EE6B-4B1D-B2AE-8F5C5806D9F5}"/>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0"/>
                                        </p:tgtEl>
                                      </p:cBhvr>
                                    </p:animEffect>
                                    <p:set>
                                      <p:cBhvr>
                                        <p:cTn id="12" dur="1" fill="hold">
                                          <p:stCondLst>
                                            <p:cond delay="499"/>
                                          </p:stCondLst>
                                        </p:cTn>
                                        <p:tgtEl>
                                          <p:spTgt spid="8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9"/>
                                        </p:tgtEl>
                                      </p:cBhvr>
                                    </p:animEffect>
                                    <p:set>
                                      <p:cBhvr>
                                        <p:cTn id="20" dur="1" fill="hold">
                                          <p:stCondLst>
                                            <p:cond delay="499"/>
                                          </p:stCondLst>
                                        </p:cTn>
                                        <p:tgtEl>
                                          <p:spTgt spid="7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xEl>
                                              <p:pRg st="1" end="1"/>
                                            </p:txEl>
                                          </p:spTgt>
                                        </p:tgtEl>
                                        <p:attrNameLst>
                                          <p:attrName>style.visibility</p:attrName>
                                        </p:attrNameLst>
                                      </p:cBhvr>
                                      <p:to>
                                        <p:strVal val="visible"/>
                                      </p:to>
                                    </p:set>
                                    <p:animEffect transition="in" filter="fade">
                                      <p:cBhvr>
                                        <p:cTn id="27" dur="500"/>
                                        <p:tgtEl>
                                          <p:spTgt spid="26">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xEl>
                                              <p:pRg st="2" end="2"/>
                                            </p:txEl>
                                          </p:spTgt>
                                        </p:tgtEl>
                                        <p:attrNameLst>
                                          <p:attrName>style.visibility</p:attrName>
                                        </p:attrNameLst>
                                      </p:cBhvr>
                                      <p:to>
                                        <p:strVal val="visible"/>
                                      </p:to>
                                    </p:set>
                                    <p:animEffect transition="in" filter="fade">
                                      <p:cBhvr>
                                        <p:cTn id="30" dur="500"/>
                                        <p:tgtEl>
                                          <p:spTgt spid="26">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xEl>
                                              <p:pRg st="3" end="3"/>
                                            </p:txEl>
                                          </p:spTgt>
                                        </p:tgtEl>
                                        <p:attrNameLst>
                                          <p:attrName>style.visibility</p:attrName>
                                        </p:attrNameLst>
                                      </p:cBhvr>
                                      <p:to>
                                        <p:strVal val="visible"/>
                                      </p:to>
                                    </p:set>
                                    <p:animEffect transition="in" filter="fade">
                                      <p:cBhvr>
                                        <p:cTn id="33" dur="500"/>
                                        <p:tgtEl>
                                          <p:spTgt spid="26">
                                            <p:txEl>
                                              <p:pRg st="3" end="3"/>
                                            </p:txEl>
                                          </p:spTgt>
                                        </p:tgtEl>
                                      </p:cBhvr>
                                    </p:animEffect>
                                  </p:childTnLst>
                                </p:cTn>
                              </p:par>
                              <p:par>
                                <p:cTn id="34" presetID="7" presetClass="emph" presetSubtype="2" fill="hold" nodeType="withEffect">
                                  <p:stCondLst>
                                    <p:cond delay="0"/>
                                  </p:stCondLst>
                                  <p:childTnLst>
                                    <p:animClr clrSpc="rgb" dir="cw">
                                      <p:cBhvr>
                                        <p:cTn id="35" dur="500" fill="hold"/>
                                        <p:tgtEl>
                                          <p:spTgt spid="493"/>
                                        </p:tgtEl>
                                        <p:attrNameLst>
                                          <p:attrName>stroke.color</p:attrName>
                                        </p:attrNameLst>
                                      </p:cBhvr>
                                      <p:to>
                                        <a:schemeClr val="accent2"/>
                                      </p:to>
                                    </p:animClr>
                                    <p:set>
                                      <p:cBhvr>
                                        <p:cTn id="36" dur="500" fill="hold"/>
                                        <p:tgtEl>
                                          <p:spTgt spid="493"/>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512"/>
                                        </p:tgtEl>
                                        <p:attrNameLst>
                                          <p:attrName>stroke.color</p:attrName>
                                        </p:attrNameLst>
                                      </p:cBhvr>
                                      <p:to>
                                        <a:schemeClr val="accent2"/>
                                      </p:to>
                                    </p:animClr>
                                    <p:set>
                                      <p:cBhvr>
                                        <p:cTn id="39" dur="500" fill="hold"/>
                                        <p:tgtEl>
                                          <p:spTgt spid="51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80" grpId="0" animBg="1"/>
      <p:bldP spid="80" grpId="1" animBg="1"/>
      <p:bldP spid="8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7467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8229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2369880"/>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400"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800100" lvl="1" indent="-342900">
              <a:spcBef>
                <a:spcPct val="20000"/>
              </a:spcBef>
              <a:buFont typeface="Arial" pitchFamily="34" charset="0"/>
              <a:buChar char="•"/>
              <a:defRPr/>
            </a:pPr>
            <a:r>
              <a:rPr lang="en-US" sz="2400" dirty="0">
                <a:latin typeface="Arial" pitchFamily="34" charset="0"/>
                <a:cs typeface="Arial" pitchFamily="34" charset="0"/>
              </a:rPr>
              <a:t>Using ANN (</a:t>
            </a:r>
            <a:r>
              <a:rPr lang="en-US" sz="2400" i="1" dirty="0">
                <a:latin typeface="Arial" pitchFamily="34" charset="0"/>
                <a:cs typeface="Arial" pitchFamily="34" charset="0"/>
              </a:rPr>
              <a:t>approximate</a:t>
            </a:r>
            <a:r>
              <a:rPr lang="en-US" sz="2400" dirty="0">
                <a:latin typeface="Arial" pitchFamily="34" charset="0"/>
                <a:cs typeface="Arial" pitchFamily="34" charset="0"/>
              </a:rPr>
              <a:t> </a:t>
            </a:r>
            <a:r>
              <a:rPr lang="en-US" sz="2400" dirty="0" err="1">
                <a:latin typeface="Arial" pitchFamily="34" charset="0"/>
                <a:cs typeface="Arial" pitchFamily="34" charset="0"/>
              </a:rPr>
              <a:t>kNN</a:t>
            </a:r>
            <a:r>
              <a:rPr lang="en-US" sz="2400" dirty="0">
                <a:latin typeface="Arial" pitchFamily="34" charset="0"/>
                <a:cs typeface="Arial" pitchFamily="34" charset="0"/>
              </a:rPr>
              <a:t>) </a:t>
            </a:r>
            <a:r>
              <a:rPr lang="en-US" sz="2000" dirty="0">
                <a:solidFill>
                  <a:schemeClr val="bg1">
                    <a:lumMod val="50000"/>
                  </a:schemeClr>
                </a:solidFill>
              </a:rPr>
              <a:t>Mount and Arya</a:t>
            </a:r>
            <a:r>
              <a:rPr lang="en-US" sz="2000">
                <a:solidFill>
                  <a:schemeClr val="bg1">
                    <a:lumMod val="50000"/>
                  </a:schemeClr>
                </a:solidFill>
              </a:rPr>
              <a:t>, 2010</a:t>
            </a:r>
            <a:endParaRPr lang="en-US" sz="2400" dirty="0">
              <a:solidFill>
                <a:schemeClr val="bg1">
                  <a:lumMod val="50000"/>
                </a:schemeClr>
              </a:solidFill>
              <a:latin typeface="Arial" pitchFamily="34" charset="0"/>
              <a:cs typeface="Arial" pitchFamily="34" charset="0"/>
            </a:endParaRPr>
          </a:p>
          <a:p>
            <a:pPr marL="800100" lvl="1" indent="-342900">
              <a:spcBef>
                <a:spcPct val="20000"/>
              </a:spcBef>
              <a:buFont typeface="Arial" pitchFamily="34" charset="0"/>
              <a:buChar char="•"/>
              <a:defRPr/>
            </a:pPr>
            <a:r>
              <a:rPr lang="en-US" sz="2400" dirty="0">
                <a:latin typeface="Arial" pitchFamily="34" charset="0"/>
                <a:cs typeface="Arial" pitchFamily="34" charset="0"/>
              </a:rPr>
              <a:t>k is sensitive to dimensionality and density of points</a:t>
            </a:r>
          </a:p>
          <a:p>
            <a:pPr marL="800100" lvl="1" indent="-342900">
              <a:spcBef>
                <a:spcPct val="20000"/>
              </a:spcBef>
              <a:defRPr/>
            </a:pPr>
            <a:r>
              <a:rPr lang="en-US" sz="2400" dirty="0">
                <a:latin typeface="Arial" pitchFamily="34" charset="0"/>
                <a:cs typeface="Arial" pitchFamily="34" charset="0"/>
              </a:rPr>
              <a:t>	(can be hard to get right)</a:t>
            </a:r>
          </a:p>
        </p:txBody>
      </p:sp>
      <p:cxnSp>
        <p:nvCxnSpPr>
          <p:cNvPr id="515" name="Straight Connector 514"/>
          <p:cNvCxnSpPr>
            <a:stCxn id="99" idx="4"/>
            <a:endCxn id="132"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99" idx="7"/>
            <a:endCxn id="102" idx="2"/>
          </p:cNvCxnSpPr>
          <p:nvPr/>
        </p:nvCxnSpPr>
        <p:spPr>
          <a:xfrm flipV="1">
            <a:off x="6149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99" idx="5"/>
            <a:endCxn id="111"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8" name="Straight Connector 517"/>
          <p:cNvCxnSpPr>
            <a:stCxn id="111" idx="3"/>
            <a:endCxn id="132" idx="6"/>
          </p:cNvCxnSpPr>
          <p:nvPr/>
        </p:nvCxnSpPr>
        <p:spPr>
          <a:xfrm flipH="1">
            <a:off x="6172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9" name="Straight Connector 518"/>
          <p:cNvCxnSpPr>
            <a:stCxn id="132" idx="4"/>
            <a:endCxn id="136"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142" idx="3"/>
            <a:endCxn id="118" idx="6"/>
          </p:cNvCxnSpPr>
          <p:nvPr/>
        </p:nvCxnSpPr>
        <p:spPr>
          <a:xfrm flipH="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28" idx="2"/>
            <a:endCxn id="136" idx="6"/>
          </p:cNvCxnSpPr>
          <p:nvPr/>
        </p:nvCxnSpPr>
        <p:spPr>
          <a:xfrm flipH="1">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 name="Straight Connector 521"/>
          <p:cNvCxnSpPr>
            <a:stCxn id="102" idx="4"/>
            <a:endCxn id="111"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3" name="Straight Connector 522"/>
          <p:cNvCxnSpPr>
            <a:stCxn id="102" idx="5"/>
            <a:endCxn id="121" idx="1"/>
          </p:cNvCxnSpPr>
          <p:nvPr/>
        </p:nvCxnSpPr>
        <p:spPr>
          <a:xfrm>
            <a:off x="6759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4" name="Straight Connector 523"/>
          <p:cNvCxnSpPr>
            <a:stCxn id="121" idx="2"/>
            <a:endCxn id="99" idx="6"/>
          </p:cNvCxnSpPr>
          <p:nvPr/>
        </p:nvCxnSpPr>
        <p:spPr>
          <a:xfrm flipH="1">
            <a:off x="6172200" y="29718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5" name="Straight Connector 524"/>
          <p:cNvCxnSpPr>
            <a:stCxn id="132" idx="5"/>
            <a:endCxn id="90" idx="1"/>
          </p:cNvCxnSpPr>
          <p:nvPr/>
        </p:nvCxnSpPr>
        <p:spPr>
          <a:xfrm>
            <a:off x="6149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6" name="Straight Connector 525"/>
          <p:cNvCxnSpPr>
            <a:stCxn id="125" idx="2"/>
            <a:endCxn id="105" idx="6"/>
          </p:cNvCxnSpPr>
          <p:nvPr/>
        </p:nvCxnSpPr>
        <p:spPr>
          <a:xfrm flipH="1">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7" name="Straight Connector 526"/>
          <p:cNvCxnSpPr>
            <a:stCxn id="104" idx="4"/>
            <a:endCxn id="12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121" idx="4"/>
            <a:endCxn id="114"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9" name="Straight Connector 528"/>
          <p:cNvCxnSpPr>
            <a:stCxn id="90" idx="5"/>
            <a:endCxn id="93" idx="1"/>
          </p:cNvCxnSpPr>
          <p:nvPr/>
        </p:nvCxnSpPr>
        <p:spPr>
          <a:xfrm>
            <a:off x="7064282" y="4473482"/>
            <a:ext cx="6542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0" name="Straight Connector 529"/>
          <p:cNvCxnSpPr>
            <a:stCxn id="109" idx="5"/>
            <a:endCxn id="142" idx="2"/>
          </p:cNvCxnSpPr>
          <p:nvPr/>
        </p:nvCxnSpPr>
        <p:spPr>
          <a:xfrm>
            <a:off x="8588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87" idx="2"/>
            <a:endCxn id="90" idx="6"/>
          </p:cNvCxnSpPr>
          <p:nvPr/>
        </p:nvCxnSpPr>
        <p:spPr>
          <a:xfrm flipH="1">
            <a:off x="7086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2" name="Straight Connector 531"/>
          <p:cNvCxnSpPr>
            <a:stCxn id="90" idx="3"/>
            <a:endCxn id="141" idx="7"/>
          </p:cNvCxnSpPr>
          <p:nvPr/>
        </p:nvCxnSpPr>
        <p:spPr>
          <a:xfrm flipH="1">
            <a:off x="6226082" y="4473482"/>
            <a:ext cx="730436" cy="730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3" name="Straight Connector 532"/>
          <p:cNvCxnSpPr>
            <a:stCxn id="108" idx="3"/>
            <a:endCxn id="118" idx="7"/>
          </p:cNvCxnSpPr>
          <p:nvPr/>
        </p:nvCxnSpPr>
        <p:spPr>
          <a:xfrm flipH="1">
            <a:off x="8359682" y="2873282"/>
            <a:ext cx="578036" cy="65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4" name="Straight Connector 533"/>
          <p:cNvCxnSpPr>
            <a:stCxn id="109" idx="3"/>
            <a:endCxn id="118" idx="0"/>
          </p:cNvCxnSpPr>
          <p:nvPr/>
        </p:nvCxnSpPr>
        <p:spPr>
          <a:xfrm flipH="1">
            <a:off x="8305800" y="3178082"/>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5" name="Straight Connector 534"/>
          <p:cNvCxnSpPr>
            <a:stCxn id="125" idx="4"/>
            <a:endCxn id="109" idx="0"/>
          </p:cNvCxnSpPr>
          <p:nvPr/>
        </p:nvCxnSpPr>
        <p:spPr>
          <a:xfrm>
            <a:off x="8382000" y="2743200"/>
            <a:ext cx="1524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6" name="Straight Connector 535"/>
          <p:cNvCxnSpPr>
            <a:stCxn id="114" idx="6"/>
            <a:endCxn id="118"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7" name="Straight Connector 536"/>
          <p:cNvCxnSpPr>
            <a:stCxn id="125" idx="6"/>
            <a:endCxn id="108"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8" name="Straight Connector 537"/>
          <p:cNvCxnSpPr>
            <a:stCxn id="96" idx="3"/>
            <a:endCxn id="93" idx="6"/>
          </p:cNvCxnSpPr>
          <p:nvPr/>
        </p:nvCxnSpPr>
        <p:spPr>
          <a:xfrm flipH="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9" name="Straight Connector 538"/>
          <p:cNvCxnSpPr>
            <a:stCxn id="87" idx="5"/>
            <a:endCxn id="96" idx="2"/>
          </p:cNvCxnSpPr>
          <p:nvPr/>
        </p:nvCxnSpPr>
        <p:spPr>
          <a:xfrm>
            <a:off x="7750082" y="4321082"/>
            <a:ext cx="8605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0" name="Straight Connector 539"/>
          <p:cNvCxnSpPr>
            <a:stCxn id="87" idx="6"/>
            <a:endCxn id="81" idx="2"/>
          </p:cNvCxnSpPr>
          <p:nvPr/>
        </p:nvCxnSpPr>
        <p:spPr>
          <a:xfrm flipV="1">
            <a:off x="7772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1" name="Straight Connector 540"/>
          <p:cNvCxnSpPr>
            <a:stCxn id="87" idx="4"/>
            <a:endCxn id="93"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2" name="Straight Connector 541"/>
          <p:cNvCxnSpPr>
            <a:stCxn id="118" idx="4"/>
            <a:endCxn id="96" idx="1"/>
          </p:cNvCxnSpPr>
          <p:nvPr/>
        </p:nvCxnSpPr>
        <p:spPr>
          <a:xfrm>
            <a:off x="8305800" y="3657600"/>
            <a:ext cx="327118" cy="1012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3" name="Straight Connector 542"/>
          <p:cNvCxnSpPr>
            <a:stCxn id="142" idx="4"/>
            <a:endCxn id="81"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4" name="Straight Connector 543"/>
          <p:cNvCxnSpPr>
            <a:stCxn id="105" idx="3"/>
            <a:endCxn id="121" idx="6"/>
          </p:cNvCxnSpPr>
          <p:nvPr/>
        </p:nvCxnSpPr>
        <p:spPr>
          <a:xfrm flipH="1">
            <a:off x="7543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5" name="Straight Connector 544"/>
          <p:cNvCxnSpPr>
            <a:stCxn id="104" idx="7"/>
            <a:endCxn id="125" idx="1"/>
          </p:cNvCxnSpPr>
          <p:nvPr/>
        </p:nvCxnSpPr>
        <p:spPr>
          <a:xfrm>
            <a:off x="7597682" y="2613118"/>
            <a:ext cx="7304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6" name="Straight Connector 545"/>
          <p:cNvCxnSpPr>
            <a:stCxn id="114" idx="5"/>
            <a:endCxn id="87" idx="0"/>
          </p:cNvCxnSpPr>
          <p:nvPr/>
        </p:nvCxnSpPr>
        <p:spPr>
          <a:xfrm>
            <a:off x="7597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7" name="Straight Connector 546"/>
          <p:cNvCxnSpPr>
            <a:stCxn id="118" idx="5"/>
            <a:endCxn id="81"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8" name="Straight Connector 547"/>
          <p:cNvCxnSpPr>
            <a:stCxn id="105" idx="5"/>
            <a:endCxn id="109"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9" name="Straight Connector 548"/>
          <p:cNvCxnSpPr>
            <a:stCxn id="114" idx="3"/>
            <a:endCxn id="90"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0" name="Straight Connector 549"/>
          <p:cNvCxnSpPr>
            <a:stCxn id="81" idx="4"/>
            <a:endCxn id="96"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1" name="Straight Connector 550"/>
          <p:cNvCxnSpPr>
            <a:stCxn id="102" idx="3"/>
            <a:endCxn id="132" idx="7"/>
          </p:cNvCxnSpPr>
          <p:nvPr/>
        </p:nvCxnSpPr>
        <p:spPr>
          <a:xfrm flipH="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2" name="Straight Connector 551"/>
          <p:cNvCxnSpPr>
            <a:stCxn id="136" idx="4"/>
            <a:endCxn id="141" idx="1"/>
          </p:cNvCxnSpPr>
          <p:nvPr/>
        </p:nvCxnSpPr>
        <p:spPr>
          <a:xfrm>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3" name="Straight Connector 552"/>
          <p:cNvCxnSpPr>
            <a:stCxn id="90" idx="2"/>
            <a:endCxn id="136" idx="7"/>
          </p:cNvCxnSpPr>
          <p:nvPr/>
        </p:nvCxnSpPr>
        <p:spPr>
          <a:xfrm flipH="1">
            <a:off x="6073682" y="4419600"/>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4" name="Straight Connector 553"/>
          <p:cNvCxnSpPr>
            <a:stCxn id="128" idx="3"/>
            <a:endCxn id="141" idx="6"/>
          </p:cNvCxnSpPr>
          <p:nvPr/>
        </p:nvCxnSpPr>
        <p:spPr>
          <a:xfrm flipH="1">
            <a:off x="6248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5" name="Straight Connector 554"/>
          <p:cNvCxnSpPr>
            <a:stCxn id="93" idx="3"/>
            <a:endCxn id="141" idx="5"/>
          </p:cNvCxnSpPr>
          <p:nvPr/>
        </p:nvCxnSpPr>
        <p:spPr>
          <a:xfrm flipH="1">
            <a:off x="6226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6" name="Straight Connector 555"/>
          <p:cNvCxnSpPr>
            <a:stCxn id="102" idx="7"/>
            <a:endCxn id="10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7" name="Straight Connector 556"/>
          <p:cNvCxnSpPr>
            <a:stCxn id="121" idx="3"/>
            <a:endCxn id="111" idx="6"/>
          </p:cNvCxnSpPr>
          <p:nvPr/>
        </p:nvCxnSpPr>
        <p:spPr>
          <a:xfrm flipH="1">
            <a:off x="6629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8" name="Straight Connector 557"/>
          <p:cNvCxnSpPr>
            <a:stCxn id="105" idx="2"/>
            <a:endCxn id="104"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9" name="Straight Connector 558"/>
          <p:cNvCxnSpPr>
            <a:stCxn id="90" idx="4"/>
            <a:endCxn id="128" idx="2"/>
          </p:cNvCxnSpPr>
          <p:nvPr/>
        </p:nvCxnSpPr>
        <p:spPr>
          <a:xfrm>
            <a:off x="7010400" y="4495800"/>
            <a:ext cx="381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0" name="Straight Connector 559"/>
          <p:cNvCxnSpPr>
            <a:stCxn id="128" idx="4"/>
            <a:endCxn id="93" idx="2"/>
          </p:cNvCxnSpPr>
          <p:nvPr/>
        </p:nvCxnSpPr>
        <p:spPr>
          <a:xfrm>
            <a:off x="7467600" y="4876800"/>
            <a:ext cx="2286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1" name="Straight Connector 560"/>
          <p:cNvCxnSpPr>
            <a:stCxn id="128" idx="7"/>
            <a:endCxn id="87" idx="3"/>
          </p:cNvCxnSpPr>
          <p:nvPr/>
        </p:nvCxnSpPr>
        <p:spPr>
          <a:xfrm flipV="1">
            <a:off x="7521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2" name="Straight Connector 561"/>
          <p:cNvCxnSpPr>
            <a:stCxn id="128" idx="0"/>
            <a:endCxn id="114" idx="4"/>
          </p:cNvCxnSpPr>
          <p:nvPr/>
        </p:nvCxnSpPr>
        <p:spPr>
          <a:xfrm flipV="1">
            <a:off x="7467600" y="3886200"/>
            <a:ext cx="76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3" name="Straight Connector 562"/>
          <p:cNvCxnSpPr>
            <a:stCxn id="108" idx="2"/>
            <a:endCxn id="109" idx="7"/>
          </p:cNvCxnSpPr>
          <p:nvPr/>
        </p:nvCxnSpPr>
        <p:spPr>
          <a:xfrm flipH="1">
            <a:off x="8588282" y="2819400"/>
            <a:ext cx="3271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4" name="Straight Connector 563"/>
          <p:cNvCxnSpPr>
            <a:stCxn id="108" idx="4"/>
            <a:endCxn id="142"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5" name="Straight Connector 564"/>
          <p:cNvCxnSpPr>
            <a:stCxn id="142" idx="1"/>
            <a:endCxn id="125" idx="5"/>
          </p:cNvCxnSpPr>
          <p:nvPr/>
        </p:nvCxnSpPr>
        <p:spPr>
          <a:xfrm flipH="1" flipV="1">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6096000" y="3048000"/>
            <a:ext cx="0" cy="381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6149882" y="2819400"/>
            <a:ext cx="479518" cy="985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149882" y="3025682"/>
            <a:ext cx="349436" cy="34943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6172200" y="2971800"/>
            <a:ext cx="121920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7064282" y="4473482"/>
            <a:ext cx="654236" cy="50183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7086600" y="4267200"/>
            <a:ext cx="533400" cy="152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H="1">
            <a:off x="7064282" y="3863882"/>
            <a:ext cx="425636" cy="50183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7010400" y="4495800"/>
            <a:ext cx="381000" cy="3048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Slide Number Placeholder 83"/>
          <p:cNvSpPr>
            <a:spLocks noGrp="1"/>
          </p:cNvSpPr>
          <p:nvPr>
            <p:ph type="sldNum" sz="quarter" idx="12"/>
          </p:nvPr>
        </p:nvSpPr>
        <p:spPr/>
        <p:txBody>
          <a:bodyPr/>
          <a:lstStyle/>
          <a:p>
            <a:fld id="{275D382F-3FEB-49B7-AA8F-75D024147BE8}" type="slidenum">
              <a:rPr lang="en-US" smtClean="0"/>
              <a:pPr/>
              <a:t>39</a:t>
            </a:fld>
            <a:endParaRPr lang="en-US"/>
          </a:p>
        </p:txBody>
      </p:sp>
      <p:sp>
        <p:nvSpPr>
          <p:cNvPr id="85" name="Title 1">
            <a:extLst>
              <a:ext uri="{FF2B5EF4-FFF2-40B4-BE49-F238E27FC236}">
                <a16:creationId xmlns:a16="http://schemas.microsoft.com/office/drawing/2014/main" id="{533032DC-DFB0-4204-A29C-845CB2235963}"/>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9"/>
                                        </p:tgtEl>
                                        <p:attrNameLst>
                                          <p:attrName>fillcolor</p:attrName>
                                        </p:attrNameLst>
                                      </p:cBhvr>
                                      <p:to>
                                        <a:schemeClr val="accent2"/>
                                      </p:to>
                                    </p:animClr>
                                    <p:set>
                                      <p:cBhvr>
                                        <p:cTn id="7" dur="500" fill="hold"/>
                                        <p:tgtEl>
                                          <p:spTgt spid="99"/>
                                        </p:tgtEl>
                                        <p:attrNameLst>
                                          <p:attrName>fill.type</p:attrName>
                                        </p:attrNameLst>
                                      </p:cBhvr>
                                      <p:to>
                                        <p:strVal val="solid"/>
                                      </p:to>
                                    </p:set>
                                    <p:set>
                                      <p:cBhvr>
                                        <p:cTn id="8" dur="500" fill="hold"/>
                                        <p:tgtEl>
                                          <p:spTgt spid="99"/>
                                        </p:tgtEl>
                                        <p:attrNameLst>
                                          <p:attrName>fill.on</p:attrName>
                                        </p:attrNameLst>
                                      </p:cBhvr>
                                      <p:to>
                                        <p:strVal val="true"/>
                                      </p:to>
                                    </p:se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500"/>
                                        <p:tgtEl>
                                          <p:spTgt spid="239"/>
                                        </p:tgtEl>
                                      </p:cBhvr>
                                    </p:animEffect>
                                  </p:childTnLst>
                                </p:cTn>
                              </p:par>
                              <p:par>
                                <p:cTn id="13" presetID="10" presetClass="entr" presetSubtype="0" fill="hold" nodeType="with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241"/>
                                        </p:tgtEl>
                                        <p:attrNameLst>
                                          <p:attrName>style.visibility</p:attrName>
                                        </p:attrNameLst>
                                      </p:cBhvr>
                                      <p:to>
                                        <p:strVal val="visible"/>
                                      </p:to>
                                    </p:set>
                                    <p:animEffect transition="in" filter="fade">
                                      <p:cBhvr>
                                        <p:cTn id="18" dur="500"/>
                                        <p:tgtEl>
                                          <p:spTgt spid="241"/>
                                        </p:tgtEl>
                                      </p:cBhvr>
                                    </p:animEffect>
                                  </p:childTnLst>
                                </p:cTn>
                              </p:par>
                              <p:par>
                                <p:cTn id="19" presetID="10" presetClass="entr" presetSubtype="0" fill="hold" nodeType="withEffect">
                                  <p:stCondLst>
                                    <p:cond delay="0"/>
                                  </p:stCondLst>
                                  <p:childTnLst>
                                    <p:set>
                                      <p:cBhvr>
                                        <p:cTn id="20" dur="1" fill="hold">
                                          <p:stCondLst>
                                            <p:cond delay="0"/>
                                          </p:stCondLst>
                                        </p:cTn>
                                        <p:tgtEl>
                                          <p:spTgt spid="242"/>
                                        </p:tgtEl>
                                        <p:attrNameLst>
                                          <p:attrName>style.visibility</p:attrName>
                                        </p:attrNameLst>
                                      </p:cBhvr>
                                      <p:to>
                                        <p:strVal val="visible"/>
                                      </p:to>
                                    </p:set>
                                    <p:animEffect transition="in" filter="fade">
                                      <p:cBhvr>
                                        <p:cTn id="21" dur="500"/>
                                        <p:tgtEl>
                                          <p:spTgt spid="24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500" fill="hold"/>
                                        <p:tgtEl>
                                          <p:spTgt spid="90"/>
                                        </p:tgtEl>
                                        <p:attrNameLst>
                                          <p:attrName>fillcolor</p:attrName>
                                        </p:attrNameLst>
                                      </p:cBhvr>
                                      <p:to>
                                        <a:schemeClr val="accent2"/>
                                      </p:to>
                                    </p:animClr>
                                    <p:set>
                                      <p:cBhvr>
                                        <p:cTn id="26" dur="500" fill="hold"/>
                                        <p:tgtEl>
                                          <p:spTgt spid="90"/>
                                        </p:tgtEl>
                                        <p:attrNameLst>
                                          <p:attrName>fill.type</p:attrName>
                                        </p:attrNameLst>
                                      </p:cBhvr>
                                      <p:to>
                                        <p:strVal val="solid"/>
                                      </p:to>
                                    </p:set>
                                    <p:set>
                                      <p:cBhvr>
                                        <p:cTn id="27" dur="500" fill="hold"/>
                                        <p:tgtEl>
                                          <p:spTgt spid="90"/>
                                        </p:tgtEl>
                                        <p:attrNameLst>
                                          <p:attrName>fill.on</p:attrName>
                                        </p:attrNameLst>
                                      </p:cBhvr>
                                      <p:to>
                                        <p:strVal val="true"/>
                                      </p:to>
                                    </p:set>
                                  </p:childTnLst>
                                </p:cTn>
                              </p:par>
                              <p:par>
                                <p:cTn id="28" presetID="10" presetClass="exit" presetSubtype="0" fill="hold" nodeType="withEffect">
                                  <p:stCondLst>
                                    <p:cond delay="0"/>
                                  </p:stCondLst>
                                  <p:childTnLst>
                                    <p:animEffect transition="out" filter="fade">
                                      <p:cBhvr>
                                        <p:cTn id="29" dur="500"/>
                                        <p:tgtEl>
                                          <p:spTgt spid="240"/>
                                        </p:tgtEl>
                                      </p:cBhvr>
                                    </p:animEffect>
                                    <p:set>
                                      <p:cBhvr>
                                        <p:cTn id="30" dur="1" fill="hold">
                                          <p:stCondLst>
                                            <p:cond delay="499"/>
                                          </p:stCondLst>
                                        </p:cTn>
                                        <p:tgtEl>
                                          <p:spTgt spid="24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42"/>
                                        </p:tgtEl>
                                      </p:cBhvr>
                                    </p:animEffect>
                                    <p:set>
                                      <p:cBhvr>
                                        <p:cTn id="33" dur="1" fill="hold">
                                          <p:stCondLst>
                                            <p:cond delay="499"/>
                                          </p:stCondLst>
                                        </p:cTn>
                                        <p:tgtEl>
                                          <p:spTgt spid="24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41"/>
                                        </p:tgtEl>
                                      </p:cBhvr>
                                    </p:animEffect>
                                    <p:set>
                                      <p:cBhvr>
                                        <p:cTn id="36" dur="1" fill="hold">
                                          <p:stCondLst>
                                            <p:cond delay="499"/>
                                          </p:stCondLst>
                                        </p:cTn>
                                        <p:tgtEl>
                                          <p:spTgt spid="24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9"/>
                                        </p:tgtEl>
                                      </p:cBhvr>
                                    </p:animEffect>
                                    <p:set>
                                      <p:cBhvr>
                                        <p:cTn id="39" dur="1" fill="hold">
                                          <p:stCondLst>
                                            <p:cond delay="499"/>
                                          </p:stCondLst>
                                        </p:cTn>
                                        <p:tgtEl>
                                          <p:spTgt spid="239"/>
                                        </p:tgtEl>
                                        <p:attrNameLst>
                                          <p:attrName>style.visibility</p:attrName>
                                        </p:attrNameLst>
                                      </p:cBhvr>
                                      <p:to>
                                        <p:strVal val="hidden"/>
                                      </p:to>
                                    </p:set>
                                  </p:childTnLst>
                                </p:cTn>
                              </p:par>
                              <p:par>
                                <p:cTn id="40" presetID="1" presetClass="emph" presetSubtype="2" fill="hold" nodeType="withEffect">
                                  <p:stCondLst>
                                    <p:cond delay="0"/>
                                  </p:stCondLst>
                                  <p:childTnLst>
                                    <p:animClr clrSpc="rgb" dir="cw">
                                      <p:cBhvr>
                                        <p:cTn id="41" dur="500" fill="hold"/>
                                        <p:tgtEl>
                                          <p:spTgt spid="99"/>
                                        </p:tgtEl>
                                        <p:attrNameLst>
                                          <p:attrName>fillcolor</p:attrName>
                                        </p:attrNameLst>
                                      </p:cBhvr>
                                      <p:to>
                                        <a:srgbClr val="808080"/>
                                      </p:to>
                                    </p:animClr>
                                    <p:set>
                                      <p:cBhvr>
                                        <p:cTn id="42" dur="500" fill="hold"/>
                                        <p:tgtEl>
                                          <p:spTgt spid="99"/>
                                        </p:tgtEl>
                                        <p:attrNameLst>
                                          <p:attrName>fill.type</p:attrName>
                                        </p:attrNameLst>
                                      </p:cBhvr>
                                      <p:to>
                                        <p:strVal val="solid"/>
                                      </p:to>
                                    </p:set>
                                    <p:set>
                                      <p:cBhvr>
                                        <p:cTn id="43" dur="500" fill="hold"/>
                                        <p:tgtEl>
                                          <p:spTgt spid="99"/>
                                        </p:tgtEl>
                                        <p:attrNameLst>
                                          <p:attrName>fill.on</p:attrName>
                                        </p:attrNameLst>
                                      </p:cBhvr>
                                      <p:to>
                                        <p:strVal val="true"/>
                                      </p:to>
                                    </p:set>
                                  </p:childTnLst>
                                </p:cTn>
                              </p:par>
                              <p:par>
                                <p:cTn id="44" presetID="10" presetClass="entr" presetSubtype="0" fill="hold" nodeType="withEffect">
                                  <p:stCondLst>
                                    <p:cond delay="0"/>
                                  </p:stCondLst>
                                  <p:childTnLst>
                                    <p:set>
                                      <p:cBhvr>
                                        <p:cTn id="45" dur="1" fill="hold">
                                          <p:stCondLst>
                                            <p:cond delay="0"/>
                                          </p:stCondLst>
                                        </p:cTn>
                                        <p:tgtEl>
                                          <p:spTgt spid="245"/>
                                        </p:tgtEl>
                                        <p:attrNameLst>
                                          <p:attrName>style.visibility</p:attrName>
                                        </p:attrNameLst>
                                      </p:cBhvr>
                                      <p:to>
                                        <p:strVal val="visible"/>
                                      </p:to>
                                    </p:set>
                                    <p:animEffect transition="in" filter="fade">
                                      <p:cBhvr>
                                        <p:cTn id="46" dur="500"/>
                                        <p:tgtEl>
                                          <p:spTgt spid="245"/>
                                        </p:tgtEl>
                                      </p:cBhvr>
                                    </p:animEffect>
                                  </p:childTnLst>
                                </p:cTn>
                              </p:par>
                              <p:par>
                                <p:cTn id="47" presetID="10" presetClass="entr" presetSubtype="0" fill="hold" nodeType="withEffect">
                                  <p:stCondLst>
                                    <p:cond delay="0"/>
                                  </p:stCondLst>
                                  <p:childTnLst>
                                    <p:set>
                                      <p:cBhvr>
                                        <p:cTn id="48" dur="1" fill="hold">
                                          <p:stCondLst>
                                            <p:cond delay="0"/>
                                          </p:stCondLst>
                                        </p:cTn>
                                        <p:tgtEl>
                                          <p:spTgt spid="244"/>
                                        </p:tgtEl>
                                        <p:attrNameLst>
                                          <p:attrName>style.visibility</p:attrName>
                                        </p:attrNameLst>
                                      </p:cBhvr>
                                      <p:to>
                                        <p:strVal val="visible"/>
                                      </p:to>
                                    </p:set>
                                    <p:animEffect transition="in" filter="fade">
                                      <p:cBhvr>
                                        <p:cTn id="49" dur="500"/>
                                        <p:tgtEl>
                                          <p:spTgt spid="244"/>
                                        </p:tgtEl>
                                      </p:cBhvr>
                                    </p:animEffect>
                                  </p:childTnLst>
                                </p:cTn>
                              </p:par>
                              <p:par>
                                <p:cTn id="50" presetID="10" presetClass="entr" presetSubtype="0" fill="hold" nodeType="withEffect">
                                  <p:stCondLst>
                                    <p:cond delay="0"/>
                                  </p:stCondLst>
                                  <p:childTnLst>
                                    <p:set>
                                      <p:cBhvr>
                                        <p:cTn id="51" dur="1" fill="hold">
                                          <p:stCondLst>
                                            <p:cond delay="0"/>
                                          </p:stCondLst>
                                        </p:cTn>
                                        <p:tgtEl>
                                          <p:spTgt spid="243"/>
                                        </p:tgtEl>
                                        <p:attrNameLst>
                                          <p:attrName>style.visibility</p:attrName>
                                        </p:attrNameLst>
                                      </p:cBhvr>
                                      <p:to>
                                        <p:strVal val="visible"/>
                                      </p:to>
                                    </p:set>
                                    <p:animEffect transition="in" filter="fade">
                                      <p:cBhvr>
                                        <p:cTn id="52" dur="500"/>
                                        <p:tgtEl>
                                          <p:spTgt spid="243"/>
                                        </p:tgtEl>
                                      </p:cBhvr>
                                    </p:animEffect>
                                  </p:childTnLst>
                                </p:cTn>
                              </p:par>
                              <p:par>
                                <p:cTn id="53" presetID="10" presetClass="entr" presetSubtype="0" fill="hold" nodeType="withEffect">
                                  <p:stCondLst>
                                    <p:cond delay="0"/>
                                  </p:stCondLst>
                                  <p:childTnLst>
                                    <p:set>
                                      <p:cBhvr>
                                        <p:cTn id="54" dur="1" fill="hold">
                                          <p:stCondLst>
                                            <p:cond delay="0"/>
                                          </p:stCondLst>
                                        </p:cTn>
                                        <p:tgtEl>
                                          <p:spTgt spid="246"/>
                                        </p:tgtEl>
                                        <p:attrNameLst>
                                          <p:attrName>style.visibility</p:attrName>
                                        </p:attrNameLst>
                                      </p:cBhvr>
                                      <p:to>
                                        <p:strVal val="visible"/>
                                      </p:to>
                                    </p:set>
                                    <p:animEffect transition="in" filter="fade">
                                      <p:cBhvr>
                                        <p:cTn id="55" dur="500"/>
                                        <p:tgtEl>
                                          <p:spTgt spid="2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6">
                                            <p:txEl>
                                              <p:pRg st="3" end="3"/>
                                            </p:txEl>
                                          </p:spTgt>
                                        </p:tgtEl>
                                        <p:attrNameLst>
                                          <p:attrName>style.visibility</p:attrName>
                                        </p:attrNameLst>
                                      </p:cBhvr>
                                      <p:to>
                                        <p:strVal val="visible"/>
                                      </p:to>
                                    </p:set>
                                    <p:animEffect transition="in" filter="fade">
                                      <p:cBhvr>
                                        <p:cTn id="60" dur="500"/>
                                        <p:tgtEl>
                                          <p:spTgt spid="26">
                                            <p:txEl>
                                              <p:pRg st="3" end="3"/>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xEl>
                                              <p:pRg st="4" end="4"/>
                                            </p:txEl>
                                          </p:spTgt>
                                        </p:tgtEl>
                                        <p:attrNameLst>
                                          <p:attrName>style.visibility</p:attrName>
                                        </p:attrNameLst>
                                      </p:cBhvr>
                                      <p:to>
                                        <p:strVal val="visible"/>
                                      </p:to>
                                    </p:set>
                                    <p:animEffect transition="in" filter="fade">
                                      <p:cBhvr>
                                        <p:cTn id="63" dur="500"/>
                                        <p:tgtEl>
                                          <p:spTgt spid="26">
                                            <p:txEl>
                                              <p:pRg st="4" end="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26">
                                            <p:txEl>
                                              <p:pRg st="2" end="2"/>
                                            </p:txEl>
                                          </p:spTgt>
                                        </p:tgtEl>
                                        <p:attrNameLst>
                                          <p:attrName>style.visibility</p:attrName>
                                        </p:attrNameLst>
                                      </p:cBhvr>
                                      <p:to>
                                        <p:strVal val="visible"/>
                                      </p:to>
                                    </p:set>
                                    <p:animEffect transition="in" filter="fade">
                                      <p:cBhvr>
                                        <p:cTn id="66"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Contributions: Projects</a:t>
            </a:r>
          </a:p>
        </p:txBody>
      </p:sp>
      <p:sp>
        <p:nvSpPr>
          <p:cNvPr id="3" name="Slide Number Placeholder 2"/>
          <p:cNvSpPr>
            <a:spLocks noGrp="1"/>
          </p:cNvSpPr>
          <p:nvPr>
            <p:ph type="sldNum" sz="quarter" idx="12"/>
          </p:nvPr>
        </p:nvSpPr>
        <p:spPr/>
        <p:txBody>
          <a:bodyPr/>
          <a:lstStyle/>
          <a:p>
            <a:fld id="{0C9D9FE6-5D08-3B48-9104-2B1B3E27A71F}" type="slidenum">
              <a:rPr lang="en-US" smtClean="0"/>
              <a:t>4</a:t>
            </a:fld>
            <a:endParaRPr lang="en-US"/>
          </a:p>
        </p:txBody>
      </p:sp>
    </p:spTree>
    <p:extLst>
      <p:ext uri="{BB962C8B-B14F-4D97-AF65-F5344CB8AC3E}">
        <p14:creationId xmlns:p14="http://schemas.microsoft.com/office/powerpoint/2010/main" val="393658437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Freeform 657"/>
          <p:cNvSpPr/>
          <p:nvPr/>
        </p:nvSpPr>
        <p:spPr>
          <a:xfrm>
            <a:off x="2773680" y="5036820"/>
            <a:ext cx="1383030" cy="598170"/>
          </a:xfrm>
          <a:custGeom>
            <a:avLst/>
            <a:gdLst>
              <a:gd name="connsiteX0" fmla="*/ 0 w 1383030"/>
              <a:gd name="connsiteY0" fmla="*/ 255270 h 598170"/>
              <a:gd name="connsiteX1" fmla="*/ 129540 w 1383030"/>
              <a:gd name="connsiteY1" fmla="*/ 220980 h 598170"/>
              <a:gd name="connsiteX2" fmla="*/ 384810 w 1383030"/>
              <a:gd name="connsiteY2" fmla="*/ 72390 h 598170"/>
              <a:gd name="connsiteX3" fmla="*/ 590550 w 1383030"/>
              <a:gd name="connsiteY3" fmla="*/ 11430 h 598170"/>
              <a:gd name="connsiteX4" fmla="*/ 811530 w 1383030"/>
              <a:gd name="connsiteY4" fmla="*/ 0 h 598170"/>
              <a:gd name="connsiteX5" fmla="*/ 1055370 w 1383030"/>
              <a:gd name="connsiteY5" fmla="*/ 49530 h 598170"/>
              <a:gd name="connsiteX6" fmla="*/ 1283970 w 1383030"/>
              <a:gd name="connsiteY6" fmla="*/ 175260 h 598170"/>
              <a:gd name="connsiteX7" fmla="*/ 1383030 w 1383030"/>
              <a:gd name="connsiteY7" fmla="*/ 274320 h 598170"/>
              <a:gd name="connsiteX8" fmla="*/ 1299210 w 1383030"/>
              <a:gd name="connsiteY8" fmla="*/ 403860 h 598170"/>
              <a:gd name="connsiteX9" fmla="*/ 1123950 w 1383030"/>
              <a:gd name="connsiteY9" fmla="*/ 510540 h 598170"/>
              <a:gd name="connsiteX10" fmla="*/ 891540 w 1383030"/>
              <a:gd name="connsiteY10" fmla="*/ 590550 h 598170"/>
              <a:gd name="connsiteX11" fmla="*/ 586740 w 1383030"/>
              <a:gd name="connsiteY11" fmla="*/ 598170 h 598170"/>
              <a:gd name="connsiteX12" fmla="*/ 285750 w 1383030"/>
              <a:gd name="connsiteY12" fmla="*/ 495300 h 598170"/>
              <a:gd name="connsiteX13" fmla="*/ 0 w 1383030"/>
              <a:gd name="connsiteY13" fmla="*/ 255270 h 59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030" h="598170">
                <a:moveTo>
                  <a:pt x="0" y="255270"/>
                </a:moveTo>
                <a:lnTo>
                  <a:pt x="129540" y="220980"/>
                </a:lnTo>
                <a:lnTo>
                  <a:pt x="384810" y="72390"/>
                </a:lnTo>
                <a:lnTo>
                  <a:pt x="590550" y="11430"/>
                </a:lnTo>
                <a:lnTo>
                  <a:pt x="811530" y="0"/>
                </a:lnTo>
                <a:lnTo>
                  <a:pt x="1055370" y="49530"/>
                </a:lnTo>
                <a:lnTo>
                  <a:pt x="1283970" y="175260"/>
                </a:lnTo>
                <a:lnTo>
                  <a:pt x="1383030" y="274320"/>
                </a:lnTo>
                <a:lnTo>
                  <a:pt x="1299210" y="403860"/>
                </a:lnTo>
                <a:lnTo>
                  <a:pt x="1123950" y="510540"/>
                </a:lnTo>
                <a:lnTo>
                  <a:pt x="891540" y="590550"/>
                </a:lnTo>
                <a:lnTo>
                  <a:pt x="586740" y="598170"/>
                </a:lnTo>
                <a:lnTo>
                  <a:pt x="285750" y="495300"/>
                </a:lnTo>
                <a:lnTo>
                  <a:pt x="0" y="25527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2" name="Group 581"/>
          <p:cNvGrpSpPr/>
          <p:nvPr/>
        </p:nvGrpSpPr>
        <p:grpSpPr>
          <a:xfrm>
            <a:off x="5943600" y="2590800"/>
            <a:ext cx="3124200" cy="2743200"/>
            <a:chOff x="3657600" y="2590800"/>
            <a:chExt cx="3124200" cy="2743200"/>
          </a:xfrm>
        </p:grpSpPr>
        <p:sp>
          <p:nvSpPr>
            <p:cNvPr id="583" name="Oval 58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4" name="Group 61"/>
            <p:cNvGrpSpPr/>
            <p:nvPr/>
          </p:nvGrpSpPr>
          <p:grpSpPr>
            <a:xfrm>
              <a:off x="3657600" y="2590800"/>
              <a:ext cx="3124200" cy="2743200"/>
              <a:chOff x="3657600" y="2590800"/>
              <a:chExt cx="3124200" cy="2743200"/>
            </a:xfrm>
          </p:grpSpPr>
          <p:sp>
            <p:nvSpPr>
              <p:cNvPr id="585" name="Oval 58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9" name="Oval 58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Oval 58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Oval 59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4" name="Group 543"/>
          <p:cNvGrpSpPr/>
          <p:nvPr/>
        </p:nvGrpSpPr>
        <p:grpSpPr>
          <a:xfrm>
            <a:off x="6073682" y="2667000"/>
            <a:ext cx="2864036" cy="2590800"/>
            <a:chOff x="6073682" y="2667000"/>
            <a:chExt cx="2864036" cy="2590800"/>
          </a:xfrm>
        </p:grpSpPr>
        <p:cxnSp>
          <p:nvCxnSpPr>
            <p:cNvPr id="431" name="Straight Connector 430"/>
            <p:cNvCxnSpPr>
              <a:stCxn id="418" idx="2"/>
              <a:endCxn id="42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424" idx="7"/>
              <a:endCxn id="413" idx="3"/>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424" idx="5"/>
              <a:endCxn id="409" idx="2"/>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425" idx="6"/>
              <a:endCxn id="423" idx="2"/>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425" idx="7"/>
              <a:endCxn id="418" idx="3"/>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426" idx="7"/>
              <a:endCxn id="409" idx="4"/>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26" idx="6"/>
              <a:endCxn id="423" idx="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426" idx="6"/>
              <a:endCxn id="410" idx="3"/>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13" idx="7"/>
              <a:endCxn id="41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413" idx="5"/>
              <a:endCxn id="419" idx="1"/>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418" idx="7"/>
              <a:endCxn id="421" idx="3"/>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418" idx="5"/>
              <a:endCxn id="408" idx="2"/>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414" idx="5"/>
              <a:endCxn id="420" idx="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421" idx="7"/>
              <a:endCxn id="415" idx="3"/>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21" idx="6"/>
              <a:endCxn id="417" idx="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23" idx="6"/>
              <a:endCxn id="411" idx="2"/>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23" idx="7"/>
              <a:endCxn id="406" idx="3"/>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19" idx="0"/>
              <a:endCxn id="415" idx="4"/>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19" idx="5"/>
              <a:endCxn id="406" idx="2"/>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19" idx="7"/>
              <a:endCxn id="422" idx="3"/>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08" idx="4"/>
              <a:endCxn id="410"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10" idx="7"/>
              <a:endCxn id="406" idx="3"/>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17" idx="4"/>
              <a:endCxn id="406" idx="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20" idx="6"/>
              <a:endCxn id="427" idx="3"/>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415" idx="5"/>
              <a:endCxn id="420" idx="0"/>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415" idx="5"/>
              <a:endCxn id="417"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422" idx="5"/>
              <a:endCxn id="427" idx="1"/>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sp>
        <p:nvSpPr>
          <p:cNvPr id="84" name="Oval 83"/>
          <p:cNvSpPr/>
          <p:nvPr/>
        </p:nvSpPr>
        <p:spPr>
          <a:xfrm>
            <a:off x="2590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963614"/>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p:txBody>
      </p:sp>
      <p:sp>
        <p:nvSpPr>
          <p:cNvPr id="78" name="Oval 77"/>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545" name="Group 544"/>
          <p:cNvGrpSpPr/>
          <p:nvPr/>
        </p:nvGrpSpPr>
        <p:grpSpPr>
          <a:xfrm>
            <a:off x="6019800" y="2667000"/>
            <a:ext cx="2971800" cy="2536918"/>
            <a:chOff x="6019800" y="2667000"/>
            <a:chExt cx="2971800" cy="2536918"/>
          </a:xfrm>
        </p:grpSpPr>
        <p:cxnSp>
          <p:nvCxnSpPr>
            <p:cNvPr id="546" name="Straight Connector 545"/>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p:cNvCxnSpPr/>
            <p:nvPr/>
          </p:nvCxnSpPr>
          <p:spPr>
            <a:xfrm flipV="1">
              <a:off x="6172200" y="28194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flipH="1">
              <a:off x="6096000" y="44734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p:nvCxnSpPr>
          <p:spPr>
            <a:xfrm flipH="1">
              <a:off x="6553200" y="28956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p:nvCxnSpPr>
          <p:spPr>
            <a:xfrm flipH="1" flipV="1">
              <a:off x="6607082" y="3482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flipH="1">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flipH="1">
              <a:off x="7467600" y="27432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7467600" y="30480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7521482" y="30256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flipH="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H="1">
              <a:off x="7064282" y="38638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7543800" y="3886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flipV="1">
              <a:off x="7620000" y="35814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flipV="1">
              <a:off x="7750082" y="36352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flipH="1">
              <a:off x="7772400" y="41686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p:nvCxnSpPr>
          <p:spPr>
            <a:xfrm>
              <a:off x="7750082" y="43210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flipV="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8359682" y="36352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flipH="1">
              <a:off x="8359682" y="32004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8435882" y="27208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8610600" y="31242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flipH="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660" name="Straight Connector 659"/>
          <p:cNvCxnSpPr>
            <a:stCxn id="78" idx="6"/>
            <a:endCxn id="81" idx="2"/>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3" name="Slide Number Placeholder 102"/>
          <p:cNvSpPr>
            <a:spLocks noGrp="1"/>
          </p:cNvSpPr>
          <p:nvPr>
            <p:ph type="sldNum" sz="quarter" idx="12"/>
          </p:nvPr>
        </p:nvSpPr>
        <p:spPr/>
        <p:txBody>
          <a:bodyPr/>
          <a:lstStyle/>
          <a:p>
            <a:fld id="{275D382F-3FEB-49B7-AA8F-75D024147BE8}" type="slidenum">
              <a:rPr lang="en-US" smtClean="0"/>
              <a:pPr/>
              <a:t>40</a:t>
            </a:fld>
            <a:endParaRPr lang="en-US"/>
          </a:p>
        </p:txBody>
      </p:sp>
      <p:sp>
        <p:nvSpPr>
          <p:cNvPr id="99" name="Title 1">
            <a:extLst>
              <a:ext uri="{FF2B5EF4-FFF2-40B4-BE49-F238E27FC236}">
                <a16:creationId xmlns:a16="http://schemas.microsoft.com/office/drawing/2014/main" id="{9BE93FA0-74CE-4648-A227-2CF087896587}"/>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3" end="3"/>
                                            </p:txEl>
                                          </p:spTgt>
                                        </p:tgtEl>
                                        <p:attrNameLst>
                                          <p:attrName>style.visibility</p:attrName>
                                        </p:attrNameLst>
                                      </p:cBhvr>
                                      <p:to>
                                        <p:strVal val="visible"/>
                                      </p:to>
                                    </p:set>
                                    <p:animEffect transition="in" filter="fade">
                                      <p:cBhvr>
                                        <p:cTn id="7" dur="500"/>
                                        <p:tgtEl>
                                          <p:spTgt spid="26">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8"/>
                                        </p:tgtEl>
                                        <p:attrNameLst>
                                          <p:attrName>style.visibility</p:attrName>
                                        </p:attrNameLst>
                                      </p:cBhvr>
                                      <p:to>
                                        <p:strVal val="visible"/>
                                      </p:to>
                                    </p:set>
                                    <p:animEffect transition="in" filter="fade">
                                      <p:cBhvr>
                                        <p:cTn id="10" dur="500"/>
                                        <p:tgtEl>
                                          <p:spTgt spid="658"/>
                                        </p:tgtEl>
                                      </p:cBhvr>
                                    </p:animEffect>
                                  </p:childTnLst>
                                </p:cTn>
                              </p:par>
                              <p:par>
                                <p:cTn id="11" presetID="10" presetClass="entr" presetSubtype="0" fill="hold" nodeType="withEffect">
                                  <p:stCondLst>
                                    <p:cond delay="0"/>
                                  </p:stCondLst>
                                  <p:childTnLst>
                                    <p:set>
                                      <p:cBhvr>
                                        <p:cTn id="12" dur="1" fill="hold">
                                          <p:stCondLst>
                                            <p:cond delay="0"/>
                                          </p:stCondLst>
                                        </p:cTn>
                                        <p:tgtEl>
                                          <p:spTgt spid="545"/>
                                        </p:tgtEl>
                                        <p:attrNameLst>
                                          <p:attrName>style.visibility</p:attrName>
                                        </p:attrNameLst>
                                      </p:cBhvr>
                                      <p:to>
                                        <p:strVal val="visible"/>
                                      </p:to>
                                    </p:set>
                                    <p:animEffect transition="in" filter="fade">
                                      <p:cBhvr>
                                        <p:cTn id="13" dur="500"/>
                                        <p:tgtEl>
                                          <p:spTgt spid="545"/>
                                        </p:tgtEl>
                                      </p:cBhvr>
                                    </p:animEffect>
                                  </p:childTnLst>
                                </p:cTn>
                              </p:par>
                              <p:par>
                                <p:cTn id="14" presetID="10" presetClass="entr" presetSubtype="0" fill="hold" nodeType="withEffect">
                                  <p:stCondLst>
                                    <p:cond delay="0"/>
                                  </p:stCondLst>
                                  <p:childTnLst>
                                    <p:set>
                                      <p:cBhvr>
                                        <p:cTn id="15" dur="1" fill="hold">
                                          <p:stCondLst>
                                            <p:cond delay="0"/>
                                          </p:stCondLst>
                                        </p:cTn>
                                        <p:tgtEl>
                                          <p:spTgt spid="544"/>
                                        </p:tgtEl>
                                        <p:attrNameLst>
                                          <p:attrName>style.visibility</p:attrName>
                                        </p:attrNameLst>
                                      </p:cBhvr>
                                      <p:to>
                                        <p:strVal val="visible"/>
                                      </p:to>
                                    </p:set>
                                    <p:animEffect transition="in" filter="fade">
                                      <p:cBhvr>
                                        <p:cTn id="16" dur="500"/>
                                        <p:tgtEl>
                                          <p:spTgt spid="5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animBg="1"/>
      <p:bldP spid="84" grpId="0" animBg="1"/>
      <p:bldP spid="6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5" name="Group 294"/>
          <p:cNvGrpSpPr/>
          <p:nvPr/>
        </p:nvGrpSpPr>
        <p:grpSpPr>
          <a:xfrm>
            <a:off x="5943600" y="2590800"/>
            <a:ext cx="3124200" cy="2743200"/>
            <a:chOff x="3657600" y="2590800"/>
            <a:chExt cx="3124200" cy="2743200"/>
          </a:xfrm>
        </p:grpSpPr>
        <p:sp>
          <p:nvSpPr>
            <p:cNvPr id="296" name="Oval 295"/>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7" name="Group 61"/>
            <p:cNvGrpSpPr/>
            <p:nvPr/>
          </p:nvGrpSpPr>
          <p:grpSpPr>
            <a:xfrm>
              <a:off x="3657600" y="2590800"/>
              <a:ext cx="3124200" cy="2743200"/>
              <a:chOff x="3657600" y="2590800"/>
              <a:chExt cx="3124200" cy="2743200"/>
            </a:xfrm>
          </p:grpSpPr>
          <p:sp>
            <p:nvSpPr>
              <p:cNvPr id="298" name="Oval 29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Oval 301"/>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3" name="Oval 92"/>
          <p:cNvSpPr/>
          <p:nvPr/>
        </p:nvSpPr>
        <p:spPr>
          <a:xfrm>
            <a:off x="2761488" y="4599432"/>
            <a:ext cx="1447800" cy="1447800"/>
          </a:xfrm>
          <a:prstGeom prst="ellipse">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590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2886944"/>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endParaRPr lang="en-US" sz="2400" dirty="0">
              <a:latin typeface="Arial" pitchFamily="34" charset="0"/>
              <a:cs typeface="Arial" pitchFamily="34" charset="0"/>
            </a:endParaRPr>
          </a:p>
        </p:txBody>
      </p:sp>
      <p:sp>
        <p:nvSpPr>
          <p:cNvPr id="78" name="Oval 77"/>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294" name="Group 293"/>
          <p:cNvGrpSpPr/>
          <p:nvPr/>
        </p:nvGrpSpPr>
        <p:grpSpPr>
          <a:xfrm>
            <a:off x="6019800" y="2667000"/>
            <a:ext cx="2971800" cy="2536918"/>
            <a:chOff x="6019800" y="2667000"/>
            <a:chExt cx="2971800" cy="2536918"/>
          </a:xfrm>
        </p:grpSpPr>
        <p:cxnSp>
          <p:nvCxnSpPr>
            <p:cNvPr id="178" name="Straight Connector 177"/>
            <p:cNvCxnSpPr>
              <a:stCxn id="161" idx="4"/>
              <a:endCxn id="174"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1" idx="6"/>
              <a:endCxn id="162" idx="2"/>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61" idx="5"/>
              <a:endCxn id="168"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8" idx="2"/>
              <a:endCxn id="17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4" idx="4"/>
              <a:endCxn id="175"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6" idx="1"/>
              <a:endCxn id="175" idx="4"/>
            </p:cNvCxnSpPr>
            <p:nvPr/>
          </p:nvCxnSpPr>
          <p:spPr>
            <a:xfrm flipH="1" flipV="1">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53" idx="3"/>
              <a:endCxn id="175" idx="6"/>
            </p:cNvCxnSpPr>
            <p:nvPr/>
          </p:nvCxnSpPr>
          <p:spPr>
            <a:xfrm flipH="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2" idx="4"/>
              <a:endCxn id="168"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2" idx="6"/>
              <a:endCxn id="171" idx="1"/>
            </p:cNvCxnSpPr>
            <p:nvPr/>
          </p:nvCxnSpPr>
          <p:spPr>
            <a:xfrm>
              <a:off x="6781800" y="2819400"/>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69" idx="2"/>
              <a:endCxn id="168" idx="5"/>
            </p:cNvCxnSpPr>
            <p:nvPr/>
          </p:nvCxnSpPr>
          <p:spPr>
            <a:xfrm flipH="1" flipV="1">
              <a:off x="6607082" y="34828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68" idx="4"/>
              <a:endCxn id="153" idx="1"/>
            </p:cNvCxnSpPr>
            <p:nvPr/>
          </p:nvCxnSpPr>
          <p:spPr>
            <a:xfrm>
              <a:off x="6553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65" idx="2"/>
              <a:endCxn id="163"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63" idx="4"/>
              <a:endCxn id="17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71" idx="4"/>
              <a:endCxn id="169"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71" idx="5"/>
              <a:endCxn id="170" idx="1"/>
            </p:cNvCxnSpPr>
            <p:nvPr/>
          </p:nvCxnSpPr>
          <p:spPr>
            <a:xfrm>
              <a:off x="7521482" y="3025682"/>
              <a:ext cx="7304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53" idx="5"/>
              <a:endCxn id="173" idx="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52" idx="3"/>
              <a:endCxn id="153" idx="6"/>
            </p:cNvCxnSpPr>
            <p:nvPr/>
          </p:nvCxnSpPr>
          <p:spPr>
            <a:xfrm flipH="1">
              <a:off x="7086600" y="4321082"/>
              <a:ext cx="5557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9" idx="3"/>
              <a:endCxn id="153"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73" idx="5"/>
              <a:endCxn id="155" idx="1"/>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52" idx="4"/>
              <a:endCxn id="173" idx="7"/>
            </p:cNvCxnSpPr>
            <p:nvPr/>
          </p:nvCxnSpPr>
          <p:spPr>
            <a:xfrm flipH="1">
              <a:off x="7521482" y="4343400"/>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9" idx="4"/>
              <a:endCxn id="152" idx="1"/>
            </p:cNvCxnSpPr>
            <p:nvPr/>
          </p:nvCxnSpPr>
          <p:spPr>
            <a:xfrm>
              <a:off x="7543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69" idx="6"/>
              <a:endCxn id="170"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52" idx="7"/>
              <a:endCxn id="170" idx="3"/>
            </p:cNvCxnSpPr>
            <p:nvPr/>
          </p:nvCxnSpPr>
          <p:spPr>
            <a:xfrm flipV="1">
              <a:off x="7750082" y="3635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50" idx="3"/>
              <a:endCxn id="152" idx="6"/>
            </p:cNvCxnSpPr>
            <p:nvPr/>
          </p:nvCxnSpPr>
          <p:spPr>
            <a:xfrm flipH="1">
              <a:off x="7772400" y="4168682"/>
              <a:ext cx="860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52" idx="5"/>
              <a:endCxn id="159" idx="1"/>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55" idx="6"/>
              <a:endCxn id="159" idx="3"/>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50" idx="4"/>
              <a:endCxn id="159"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70" idx="5"/>
              <a:endCxn id="150"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77" idx="4"/>
              <a:endCxn id="150"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67" idx="4"/>
              <a:endCxn id="170" idx="7"/>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65" idx="6"/>
              <a:endCxn id="172" idx="2"/>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72" idx="5"/>
              <a:endCxn id="167" idx="0"/>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72" idx="6"/>
              <a:endCxn id="166"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67" idx="6"/>
              <a:endCxn id="177" idx="2"/>
            </p:cNvCxnSpPr>
            <p:nvPr/>
          </p:nvCxnSpPr>
          <p:spPr>
            <a:xfrm>
              <a:off x="8610600" y="3124200"/>
              <a:ext cx="304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166" idx="3"/>
              <a:endCxn id="167" idx="7"/>
            </p:cNvCxnSpPr>
            <p:nvPr/>
          </p:nvCxnSpPr>
          <p:spPr>
            <a:xfrm flipH="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166" idx="4"/>
              <a:endCxn id="177"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6073682" y="2667000"/>
            <a:ext cx="2864036" cy="2590800"/>
            <a:chOff x="6073682" y="2667000"/>
            <a:chExt cx="2864036" cy="2590800"/>
          </a:xfrm>
        </p:grpSpPr>
        <p:cxnSp>
          <p:nvCxnSpPr>
            <p:cNvPr id="319" name="Straight Connector 318"/>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98" name="Straight Connector 397"/>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9" name="Slide Number Placeholder 98"/>
          <p:cNvSpPr>
            <a:spLocks noGrp="1"/>
          </p:cNvSpPr>
          <p:nvPr>
            <p:ph type="sldNum" sz="quarter" idx="12"/>
          </p:nvPr>
        </p:nvSpPr>
        <p:spPr/>
        <p:txBody>
          <a:bodyPr/>
          <a:lstStyle/>
          <a:p>
            <a:fld id="{275D382F-3FEB-49B7-AA8F-75D024147BE8}" type="slidenum">
              <a:rPr lang="en-US" smtClean="0"/>
              <a:pPr/>
              <a:t>41</a:t>
            </a:fld>
            <a:endParaRPr lang="en-US"/>
          </a:p>
        </p:txBody>
      </p:sp>
      <p:sp>
        <p:nvSpPr>
          <p:cNvPr id="100" name="Title 1">
            <a:extLst>
              <a:ext uri="{FF2B5EF4-FFF2-40B4-BE49-F238E27FC236}">
                <a16:creationId xmlns:a16="http://schemas.microsoft.com/office/drawing/2014/main" id="{5F7AC431-1A1D-4D0E-96D4-91903EFB8200}"/>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4" end="4"/>
                                            </p:txEl>
                                          </p:spTgt>
                                        </p:tgtEl>
                                        <p:attrNameLst>
                                          <p:attrName>style.visibility</p:attrName>
                                        </p:attrNameLst>
                                      </p:cBhvr>
                                      <p:to>
                                        <p:strVal val="visible"/>
                                      </p:to>
                                    </p:set>
                                    <p:animEffect transition="in" filter="fade">
                                      <p:cBhvr>
                                        <p:cTn id="7" dur="500"/>
                                        <p:tgtEl>
                                          <p:spTgt spid="26">
                                            <p:txEl>
                                              <p:pRg st="4" end="4"/>
                                            </p:txEl>
                                          </p:spTgt>
                                        </p:tgtEl>
                                      </p:cBhvr>
                                    </p:animEffect>
                                  </p:childTnLst>
                                </p:cTn>
                              </p:par>
                              <p:par>
                                <p:cTn id="8" presetID="6" presetClass="emph" presetSubtype="0" fill="hold" grpId="0" nodeType="withEffect">
                                  <p:stCondLst>
                                    <p:cond delay="0"/>
                                  </p:stCondLst>
                                  <p:childTnLst>
                                    <p:animScale>
                                      <p:cBhvr>
                                        <p:cTn id="9" dur="2000" fill="hold"/>
                                        <p:tgtEl>
                                          <p:spTgt spid="60"/>
                                        </p:tgtEl>
                                      </p:cBhvr>
                                      <p:by x="79000" y="79000"/>
                                    </p:animScale>
                                  </p:childTnLst>
                                </p:cTn>
                              </p:par>
                              <p:par>
                                <p:cTn id="10" presetID="6" presetClass="emph" presetSubtype="0" fill="hold" grpId="0" nodeType="withEffect">
                                  <p:stCondLst>
                                    <p:cond delay="0"/>
                                  </p:stCondLst>
                                  <p:childTnLst>
                                    <p:animScale>
                                      <p:cBhvr>
                                        <p:cTn id="11" dur="2000" fill="hold"/>
                                        <p:tgtEl>
                                          <p:spTgt spid="84"/>
                                        </p:tgtEl>
                                      </p:cBhvr>
                                      <p:by x="79000" y="79000"/>
                                    </p:animScale>
                                  </p:childTnLst>
                                </p:cTn>
                              </p:par>
                              <p:par>
                                <p:cTn id="12" presetID="64" presetClass="path" presetSubtype="0" accel="50000" decel="50000" fill="hold" grpId="1" nodeType="withEffect">
                                  <p:stCondLst>
                                    <p:cond delay="0"/>
                                  </p:stCondLst>
                                  <p:childTnLst>
                                    <p:animMotion origin="layout" path="M -3.33333E-6 3.33333E-6 L -3.33333E-6 -0.08889 " pathEditMode="relative" rAng="0" ptsTypes="AA">
                                      <p:cBhvr>
                                        <p:cTn id="13" dur="2000" fill="hold"/>
                                        <p:tgtEl>
                                          <p:spTgt spid="84"/>
                                        </p:tgtEl>
                                        <p:attrNameLst>
                                          <p:attrName>ppt_x</p:attrName>
                                          <p:attrName>ppt_y</p:attrName>
                                        </p:attrNameLst>
                                      </p:cBhvr>
                                      <p:rCtr x="0" y="-44"/>
                                    </p:animMotion>
                                  </p:childTnLst>
                                </p:cTn>
                              </p:par>
                              <p:par>
                                <p:cTn id="14" presetID="42" presetClass="path" presetSubtype="0" accel="50000" decel="50000" fill="hold" grpId="1" nodeType="withEffect">
                                  <p:stCondLst>
                                    <p:cond delay="0"/>
                                  </p:stCondLst>
                                  <p:childTnLst>
                                    <p:animMotion origin="layout" path="M -3.33333E-6 1.11111E-6 L -3.33333E-6 0.08889 " pathEditMode="relative" rAng="0" ptsTypes="AA">
                                      <p:cBhvr>
                                        <p:cTn id="15" dur="2000" fill="hold"/>
                                        <p:tgtEl>
                                          <p:spTgt spid="60"/>
                                        </p:tgtEl>
                                        <p:attrNameLst>
                                          <p:attrName>ppt_x</p:attrName>
                                          <p:attrName>ppt_y</p:attrName>
                                        </p:attrNameLst>
                                      </p:cBhvr>
                                      <p:rCtr x="0" y="44"/>
                                    </p:animMotion>
                                  </p:childTnLst>
                                </p:cTn>
                              </p:par>
                            </p:childTnLst>
                          </p:cTn>
                        </p:par>
                        <p:par>
                          <p:cTn id="16" fill="hold">
                            <p:stCondLst>
                              <p:cond delay="2000"/>
                            </p:stCondLst>
                            <p:childTnLst>
                              <p:par>
                                <p:cTn id="17" presetID="10" presetClass="exit" presetSubtype="0" fill="hold" grpId="2" nodeType="afterEffect">
                                  <p:stCondLst>
                                    <p:cond delay="0"/>
                                  </p:stCondLst>
                                  <p:childTnLst>
                                    <p:animEffect transition="out" filter="fade">
                                      <p:cBhvr>
                                        <p:cTn id="18" dur="2000"/>
                                        <p:tgtEl>
                                          <p:spTgt spid="60"/>
                                        </p:tgtEl>
                                      </p:cBhvr>
                                    </p:animEffect>
                                    <p:set>
                                      <p:cBhvr>
                                        <p:cTn id="19" dur="1" fill="hold">
                                          <p:stCondLst>
                                            <p:cond delay="1999"/>
                                          </p:stCondLst>
                                        </p:cTn>
                                        <p:tgtEl>
                                          <p:spTgt spid="60"/>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0"/>
                                        <p:tgtEl>
                                          <p:spTgt spid="93"/>
                                        </p:tgtEl>
                                      </p:cBhvr>
                                    </p:animEffect>
                                  </p:childTnLst>
                                </p:cTn>
                              </p:par>
                              <p:par>
                                <p:cTn id="23" presetID="10" presetClass="exit" presetSubtype="0" fill="hold" grpId="2" nodeType="withEffect">
                                  <p:stCondLst>
                                    <p:cond delay="0"/>
                                  </p:stCondLst>
                                  <p:childTnLst>
                                    <p:animEffect transition="out" filter="fade">
                                      <p:cBhvr>
                                        <p:cTn id="24" dur="2000"/>
                                        <p:tgtEl>
                                          <p:spTgt spid="84"/>
                                        </p:tgtEl>
                                      </p:cBhvr>
                                    </p:animEffect>
                                    <p:set>
                                      <p:cBhvr>
                                        <p:cTn id="25" dur="1" fill="hold">
                                          <p:stCondLst>
                                            <p:cond delay="1999"/>
                                          </p:stCondLst>
                                        </p:cTn>
                                        <p:tgtEl>
                                          <p:spTgt spid="8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18"/>
                                        </p:tgtEl>
                                      </p:cBhvr>
                                    </p:animEffect>
                                    <p:set>
                                      <p:cBhvr>
                                        <p:cTn id="28" dur="1" fill="hold">
                                          <p:stCondLst>
                                            <p:cond delay="499"/>
                                          </p:stCondLst>
                                        </p:cTn>
                                        <p:tgtEl>
                                          <p:spTgt spid="3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4" grpId="0" animBg="1"/>
      <p:bldP spid="84" grpId="1" animBg="1"/>
      <p:bldP spid="84" grpId="2" animBg="1"/>
      <p:bldP spid="60" grpId="0" animBg="1"/>
      <p:bldP spid="60" grpId="1" animBg="1"/>
      <p:bldP spid="60"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Freeform 298"/>
          <p:cNvSpPr/>
          <p:nvPr/>
        </p:nvSpPr>
        <p:spPr>
          <a:xfrm>
            <a:off x="2748280" y="4084320"/>
            <a:ext cx="1452880" cy="2504440"/>
          </a:xfrm>
          <a:custGeom>
            <a:avLst/>
            <a:gdLst>
              <a:gd name="connsiteX0" fmla="*/ 716280 w 1452880"/>
              <a:gd name="connsiteY0" fmla="*/ 0 h 2504440"/>
              <a:gd name="connsiteX1" fmla="*/ 543560 w 1452880"/>
              <a:gd name="connsiteY1" fmla="*/ 121920 h 2504440"/>
              <a:gd name="connsiteX2" fmla="*/ 350520 w 1452880"/>
              <a:gd name="connsiteY2" fmla="*/ 309880 h 2504440"/>
              <a:gd name="connsiteX3" fmla="*/ 198120 w 1452880"/>
              <a:gd name="connsiteY3" fmla="*/ 523240 h 2504440"/>
              <a:gd name="connsiteX4" fmla="*/ 91440 w 1452880"/>
              <a:gd name="connsiteY4" fmla="*/ 751840 h 2504440"/>
              <a:gd name="connsiteX5" fmla="*/ 20320 w 1452880"/>
              <a:gd name="connsiteY5" fmla="*/ 1000760 h 2504440"/>
              <a:gd name="connsiteX6" fmla="*/ 0 w 1452880"/>
              <a:gd name="connsiteY6" fmla="*/ 1198880 h 2504440"/>
              <a:gd name="connsiteX7" fmla="*/ 15240 w 1452880"/>
              <a:gd name="connsiteY7" fmla="*/ 1452880 h 2504440"/>
              <a:gd name="connsiteX8" fmla="*/ 91440 w 1452880"/>
              <a:gd name="connsiteY8" fmla="*/ 1772920 h 2504440"/>
              <a:gd name="connsiteX9" fmla="*/ 213360 w 1452880"/>
              <a:gd name="connsiteY9" fmla="*/ 2006600 h 2504440"/>
              <a:gd name="connsiteX10" fmla="*/ 340360 w 1452880"/>
              <a:gd name="connsiteY10" fmla="*/ 2189480 h 2504440"/>
              <a:gd name="connsiteX11" fmla="*/ 533400 w 1452880"/>
              <a:gd name="connsiteY11" fmla="*/ 2372360 h 2504440"/>
              <a:gd name="connsiteX12" fmla="*/ 711200 w 1452880"/>
              <a:gd name="connsiteY12" fmla="*/ 2504440 h 2504440"/>
              <a:gd name="connsiteX13" fmla="*/ 812800 w 1452880"/>
              <a:gd name="connsiteY13" fmla="*/ 2453640 h 2504440"/>
              <a:gd name="connsiteX14" fmla="*/ 1056640 w 1452880"/>
              <a:gd name="connsiteY14" fmla="*/ 2250440 h 2504440"/>
              <a:gd name="connsiteX15" fmla="*/ 1214120 w 1452880"/>
              <a:gd name="connsiteY15" fmla="*/ 2042160 h 2504440"/>
              <a:gd name="connsiteX16" fmla="*/ 1325880 w 1452880"/>
              <a:gd name="connsiteY16" fmla="*/ 1849120 h 2504440"/>
              <a:gd name="connsiteX17" fmla="*/ 1402080 w 1452880"/>
              <a:gd name="connsiteY17" fmla="*/ 1615440 h 2504440"/>
              <a:gd name="connsiteX18" fmla="*/ 1452880 w 1452880"/>
              <a:gd name="connsiteY18" fmla="*/ 1315720 h 2504440"/>
              <a:gd name="connsiteX19" fmla="*/ 1427480 w 1452880"/>
              <a:gd name="connsiteY19" fmla="*/ 995680 h 2504440"/>
              <a:gd name="connsiteX20" fmla="*/ 1325880 w 1452880"/>
              <a:gd name="connsiteY20" fmla="*/ 650240 h 2504440"/>
              <a:gd name="connsiteX21" fmla="*/ 1193800 w 1452880"/>
              <a:gd name="connsiteY21" fmla="*/ 421640 h 2504440"/>
              <a:gd name="connsiteX22" fmla="*/ 990600 w 1452880"/>
              <a:gd name="connsiteY22" fmla="*/ 198120 h 2504440"/>
              <a:gd name="connsiteX23" fmla="*/ 833120 w 1452880"/>
              <a:gd name="connsiteY23" fmla="*/ 71120 h 2504440"/>
              <a:gd name="connsiteX24" fmla="*/ 716280 w 1452880"/>
              <a:gd name="connsiteY24" fmla="*/ 0 h 250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0" h="2504440">
                <a:moveTo>
                  <a:pt x="716280" y="0"/>
                </a:moveTo>
                <a:lnTo>
                  <a:pt x="543560" y="121920"/>
                </a:lnTo>
                <a:lnTo>
                  <a:pt x="350520" y="309880"/>
                </a:lnTo>
                <a:lnTo>
                  <a:pt x="198120" y="523240"/>
                </a:lnTo>
                <a:lnTo>
                  <a:pt x="91440" y="751840"/>
                </a:lnTo>
                <a:lnTo>
                  <a:pt x="20320" y="1000760"/>
                </a:lnTo>
                <a:lnTo>
                  <a:pt x="0" y="1198880"/>
                </a:lnTo>
                <a:lnTo>
                  <a:pt x="15240" y="1452880"/>
                </a:lnTo>
                <a:lnTo>
                  <a:pt x="91440" y="1772920"/>
                </a:lnTo>
                <a:lnTo>
                  <a:pt x="213360" y="2006600"/>
                </a:lnTo>
                <a:lnTo>
                  <a:pt x="340360" y="2189480"/>
                </a:lnTo>
                <a:lnTo>
                  <a:pt x="533400" y="2372360"/>
                </a:lnTo>
                <a:lnTo>
                  <a:pt x="711200" y="2504440"/>
                </a:lnTo>
                <a:lnTo>
                  <a:pt x="812800" y="2453640"/>
                </a:lnTo>
                <a:lnTo>
                  <a:pt x="1056640" y="2250440"/>
                </a:lnTo>
                <a:lnTo>
                  <a:pt x="1214120" y="2042160"/>
                </a:lnTo>
                <a:lnTo>
                  <a:pt x="1325880" y="1849120"/>
                </a:lnTo>
                <a:lnTo>
                  <a:pt x="1402080" y="1615440"/>
                </a:lnTo>
                <a:lnTo>
                  <a:pt x="1452880" y="1315720"/>
                </a:lnTo>
                <a:lnTo>
                  <a:pt x="1427480" y="995680"/>
                </a:lnTo>
                <a:lnTo>
                  <a:pt x="1325880" y="650240"/>
                </a:lnTo>
                <a:lnTo>
                  <a:pt x="1193800" y="421640"/>
                </a:lnTo>
                <a:lnTo>
                  <a:pt x="990600" y="198120"/>
                </a:lnTo>
                <a:lnTo>
                  <a:pt x="833120" y="71120"/>
                </a:lnTo>
                <a:lnTo>
                  <a:pt x="716280" y="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2954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7432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761488" y="4599432"/>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3625608"/>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800100" lvl="1" indent="-342900">
              <a:spcBef>
                <a:spcPct val="20000"/>
              </a:spcBef>
              <a:defRPr/>
            </a:pPr>
            <a:endParaRPr lang="en-US" sz="2400" dirty="0">
              <a:latin typeface="Arial" pitchFamily="34" charset="0"/>
              <a:cs typeface="Arial" pitchFamily="34" charset="0"/>
            </a:endParaRPr>
          </a:p>
        </p:txBody>
      </p:sp>
      <p:sp>
        <p:nvSpPr>
          <p:cNvPr id="60" name="Oval 59"/>
          <p:cNvSpPr/>
          <p:nvPr/>
        </p:nvSpPr>
        <p:spPr>
          <a:xfrm>
            <a:off x="2761488" y="4590288"/>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5" name="Group 294"/>
          <p:cNvGrpSpPr/>
          <p:nvPr/>
        </p:nvGrpSpPr>
        <p:grpSpPr>
          <a:xfrm>
            <a:off x="6019800" y="2667000"/>
            <a:ext cx="2971800" cy="2057400"/>
            <a:chOff x="6019800" y="152400"/>
            <a:chExt cx="2971800" cy="2057400"/>
          </a:xfrm>
        </p:grpSpPr>
        <p:cxnSp>
          <p:nvCxnSpPr>
            <p:cNvPr id="212" name="Straight Connector 211"/>
            <p:cNvCxnSpPr/>
            <p:nvPr/>
          </p:nvCxnSpPr>
          <p:spPr>
            <a:xfrm>
              <a:off x="6149882" y="5110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a:off x="6019800" y="10668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6607082" y="9682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6553200" y="9906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7521482" y="5110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7086600" y="18064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H="1">
              <a:off x="7064282" y="13492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7750082" y="11206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H="1">
              <a:off x="7772400" y="16540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7750082" y="18064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H="1">
              <a:off x="8740682" y="8382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8458200" y="152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8588282" y="3586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a:off x="6019800" y="2667000"/>
            <a:ext cx="2971800" cy="2536918"/>
            <a:chOff x="6019800" y="152400"/>
            <a:chExt cx="2971800" cy="2536918"/>
          </a:xfrm>
        </p:grpSpPr>
        <p:cxnSp>
          <p:nvCxnSpPr>
            <p:cNvPr id="249" name="Straight Connector 248"/>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p:nvGrpSpPr>
        <p:grpSpPr>
          <a:xfrm>
            <a:off x="5943600" y="2590800"/>
            <a:ext cx="3124200" cy="2743200"/>
            <a:chOff x="3657600" y="2590800"/>
            <a:chExt cx="3124200" cy="2743200"/>
          </a:xfrm>
        </p:grpSpPr>
        <p:sp>
          <p:nvSpPr>
            <p:cNvPr id="273" name="Oval 27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4" name="Group 61"/>
            <p:cNvGrpSpPr/>
            <p:nvPr/>
          </p:nvGrpSpPr>
          <p:grpSpPr>
            <a:xfrm>
              <a:off x="3657600" y="2590800"/>
              <a:ext cx="3124200" cy="2743200"/>
              <a:chOff x="3657600" y="2590800"/>
              <a:chExt cx="3124200" cy="2743200"/>
            </a:xfrm>
          </p:grpSpPr>
          <p:sp>
            <p:nvSpPr>
              <p:cNvPr id="275" name="Oval 27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Oval 27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66"/>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8" name="Oval 67"/>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cxnSp>
        <p:nvCxnSpPr>
          <p:cNvPr id="296" name="Straight Connector 295"/>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42</a:t>
            </a:fld>
            <a:endParaRPr lang="en-US"/>
          </a:p>
        </p:txBody>
      </p:sp>
      <p:sp>
        <p:nvSpPr>
          <p:cNvPr id="79" name="Rectangle 78"/>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75" name="Title 1">
            <a:extLst>
              <a:ext uri="{FF2B5EF4-FFF2-40B4-BE49-F238E27FC236}">
                <a16:creationId xmlns:a16="http://schemas.microsoft.com/office/drawing/2014/main" id="{21A2C8C2-914D-41EA-8A99-472457628BD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xEl>
                                              <p:pRg st="5" end="5"/>
                                            </p:txEl>
                                          </p:spTgt>
                                        </p:tgtEl>
                                        <p:attrNameLst>
                                          <p:attrName>style.visibility</p:attrName>
                                        </p:attrNameLst>
                                      </p:cBhvr>
                                      <p:to>
                                        <p:strVal val="visible"/>
                                      </p:to>
                                    </p:set>
                                    <p:animEffect transition="in" filter="fade">
                                      <p:cBhvr>
                                        <p:cTn id="7" dur="1000"/>
                                        <p:tgtEl>
                                          <p:spTgt spid="26">
                                            <p:txEl>
                                              <p:pRg st="5" end="5"/>
                                            </p:txEl>
                                          </p:spTgt>
                                        </p:tgtEl>
                                      </p:cBhvr>
                                    </p:animEffect>
                                  </p:childTnLst>
                                </p:cTn>
                              </p:par>
                              <p:par>
                                <p:cTn id="8" presetID="35" presetClass="path" presetSubtype="0" accel="50000" decel="50000" fill="hold" grpId="0" nodeType="withEffect">
                                  <p:stCondLst>
                                    <p:cond delay="0"/>
                                  </p:stCondLst>
                                  <p:childTnLst>
                                    <p:animMotion origin="layout" path="M 0 2.59259E-6 L -0.08125 2.59259E-6 " pathEditMode="relative" rAng="0" ptsTypes="AA">
                                      <p:cBhvr>
                                        <p:cTn id="9" dur="1000" fill="hold"/>
                                        <p:tgtEl>
                                          <p:spTgt spid="69"/>
                                        </p:tgtEl>
                                        <p:attrNameLst>
                                          <p:attrName>ppt_x</p:attrName>
                                          <p:attrName>ppt_y</p:attrName>
                                        </p:attrNameLst>
                                      </p:cBhvr>
                                      <p:rCtr x="-41" y="0"/>
                                    </p:animMotion>
                                  </p:childTnLst>
                                </p:cTn>
                              </p:par>
                              <p:par>
                                <p:cTn id="10" presetID="63" presetClass="path" presetSubtype="0" accel="50000" decel="50000" fill="hold" grpId="0" nodeType="withEffect">
                                  <p:stCondLst>
                                    <p:cond delay="0"/>
                                  </p:stCondLst>
                                  <p:childTnLst>
                                    <p:animMotion origin="layout" path="M 0 0 L 0.07708 0 " pathEditMode="relative" rAng="0" ptsTypes="AA">
                                      <p:cBhvr>
                                        <p:cTn id="11" dur="1000" fill="hold"/>
                                        <p:tgtEl>
                                          <p:spTgt spid="60"/>
                                        </p:tgtEl>
                                        <p:attrNameLst>
                                          <p:attrName>ppt_x</p:attrName>
                                          <p:attrName>ppt_y</p:attrName>
                                        </p:attrNameLst>
                                      </p:cBhvr>
                                      <p:rCtr x="39" y="0"/>
                                    </p:animMotion>
                                  </p:childTnLst>
                                </p:cTn>
                              </p:par>
                              <p:par>
                                <p:cTn id="12" presetID="6" presetClass="emph" presetSubtype="0" fill="hold" grpId="1" nodeType="withEffect">
                                  <p:stCondLst>
                                    <p:cond delay="0"/>
                                  </p:stCondLst>
                                  <p:childTnLst>
                                    <p:animScale>
                                      <p:cBhvr>
                                        <p:cTn id="13" dur="1000" fill="hold"/>
                                        <p:tgtEl>
                                          <p:spTgt spid="69"/>
                                        </p:tgtEl>
                                      </p:cBhvr>
                                      <p:by x="200000" y="200000"/>
                                    </p:animScale>
                                  </p:childTnLst>
                                </p:cTn>
                              </p:par>
                              <p:par>
                                <p:cTn id="14" presetID="6" presetClass="emph" presetSubtype="0" fill="hold" grpId="1" nodeType="withEffect">
                                  <p:stCondLst>
                                    <p:cond delay="0"/>
                                  </p:stCondLst>
                                  <p:childTnLst>
                                    <p:animScale>
                                      <p:cBhvr>
                                        <p:cTn id="15" dur="1000" fill="hold"/>
                                        <p:tgtEl>
                                          <p:spTgt spid="60"/>
                                        </p:tgtEl>
                                      </p:cBhvr>
                                      <p:by x="200000" y="200000"/>
                                    </p:animScale>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6">
                                            <p:txEl>
                                              <p:pRg st="6" end="6"/>
                                            </p:txEl>
                                          </p:spTgt>
                                        </p:tgtEl>
                                        <p:attrNameLst>
                                          <p:attrName>style.visibility</p:attrName>
                                        </p:attrNameLst>
                                      </p:cBhvr>
                                      <p:to>
                                        <p:strVal val="visible"/>
                                      </p:to>
                                    </p:set>
                                    <p:animEffect transition="in" filter="fade">
                                      <p:cBhvr>
                                        <p:cTn id="19" dur="1000"/>
                                        <p:tgtEl>
                                          <p:spTgt spid="26">
                                            <p:txEl>
                                              <p:pRg st="6" end="6"/>
                                            </p:txEl>
                                          </p:spTgt>
                                        </p:tgtEl>
                                      </p:cBhvr>
                                    </p:animEffect>
                                  </p:childTnLst>
                                </p:cTn>
                              </p:par>
                              <p:par>
                                <p:cTn id="20" presetID="10" presetClass="exit" presetSubtype="0" fill="hold" grpId="2" nodeType="withEffect">
                                  <p:stCondLst>
                                    <p:cond delay="0"/>
                                  </p:stCondLst>
                                  <p:childTnLst>
                                    <p:animEffect transition="out" filter="fade">
                                      <p:cBhvr>
                                        <p:cTn id="21" dur="2000"/>
                                        <p:tgtEl>
                                          <p:spTgt spid="69"/>
                                        </p:tgtEl>
                                      </p:cBhvr>
                                    </p:animEffect>
                                    <p:set>
                                      <p:cBhvr>
                                        <p:cTn id="22" dur="1" fill="hold">
                                          <p:stCondLst>
                                            <p:cond delay="1999"/>
                                          </p:stCondLst>
                                        </p:cTn>
                                        <p:tgtEl>
                                          <p:spTgt spid="69"/>
                                        </p:tgtEl>
                                        <p:attrNameLst>
                                          <p:attrName>style.visibility</p:attrName>
                                        </p:attrNameLst>
                                      </p:cBhvr>
                                      <p:to>
                                        <p:strVal val="hidden"/>
                                      </p:to>
                                    </p:set>
                                  </p:childTnLst>
                                </p:cTn>
                              </p:par>
                              <p:par>
                                <p:cTn id="23" presetID="10" presetClass="exit" presetSubtype="0" fill="hold" grpId="2" nodeType="withEffect">
                                  <p:stCondLst>
                                    <p:cond delay="0"/>
                                  </p:stCondLst>
                                  <p:childTnLst>
                                    <p:animEffect transition="out" filter="fade">
                                      <p:cBhvr>
                                        <p:cTn id="24" dur="2000"/>
                                        <p:tgtEl>
                                          <p:spTgt spid="60"/>
                                        </p:tgtEl>
                                      </p:cBhvr>
                                    </p:animEffect>
                                    <p:set>
                                      <p:cBhvr>
                                        <p:cTn id="25" dur="1" fill="hold">
                                          <p:stCondLst>
                                            <p:cond delay="1999"/>
                                          </p:stCondLst>
                                        </p:cTn>
                                        <p:tgtEl>
                                          <p:spTgt spid="60"/>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0"/>
                                        <p:tgtEl>
                                          <p:spTgt spid="6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1000"/>
                                        <p:tgtEl>
                                          <p:spTgt spid="61"/>
                                        </p:tgtEl>
                                      </p:cBhvr>
                                    </p:animEffect>
                                  </p:childTnLst>
                                </p:cTn>
                              </p:par>
                              <p:par>
                                <p:cTn id="32" presetID="10" presetClass="exit" presetSubtype="0" fill="hold" nodeType="withEffect">
                                  <p:stCondLst>
                                    <p:cond delay="0"/>
                                  </p:stCondLst>
                                  <p:childTnLst>
                                    <p:animEffect transition="out" filter="fade">
                                      <p:cBhvr>
                                        <p:cTn id="33" dur="500"/>
                                        <p:tgtEl>
                                          <p:spTgt spid="295"/>
                                        </p:tgtEl>
                                      </p:cBhvr>
                                    </p:animEffect>
                                    <p:set>
                                      <p:cBhvr>
                                        <p:cTn id="34" dur="1" fill="hold">
                                          <p:stCondLst>
                                            <p:cond delay="499"/>
                                          </p:stCondLst>
                                        </p:cTn>
                                        <p:tgtEl>
                                          <p:spTgt spid="295"/>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299"/>
                                        </p:tgtEl>
                                        <p:attrNameLst>
                                          <p:attrName>style.visibility</p:attrName>
                                        </p:attrNameLst>
                                      </p:cBhvr>
                                      <p:to>
                                        <p:strVal val="visible"/>
                                      </p:to>
                                    </p:set>
                                    <p:animEffect transition="in" filter="fade">
                                      <p:cBhvr>
                                        <p:cTn id="37" dur="500"/>
                                        <p:tgtEl>
                                          <p:spTgt spid="29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61" grpId="0" animBg="1"/>
      <p:bldP spid="62" grpId="0" animBg="1"/>
      <p:bldP spid="69" grpId="0" animBg="1"/>
      <p:bldP spid="69" grpId="1" animBg="1"/>
      <p:bldP spid="69" grpId="2" animBg="1"/>
      <p:bldP spid="60" grpId="0" animBg="1"/>
      <p:bldP spid="60" grpId="1" animBg="1"/>
      <p:bldP spid="60" grpId="2" animBg="1"/>
      <p:bldP spid="7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131"/>
          <p:cNvSpPr/>
          <p:nvPr/>
        </p:nvSpPr>
        <p:spPr>
          <a:xfrm>
            <a:off x="6101862" y="3909646"/>
            <a:ext cx="1447800" cy="2239108"/>
          </a:xfrm>
          <a:custGeom>
            <a:avLst/>
            <a:gdLst>
              <a:gd name="connsiteX0" fmla="*/ 316523 w 1447800"/>
              <a:gd name="connsiteY0" fmla="*/ 0 h 2239108"/>
              <a:gd name="connsiteX1" fmla="*/ 152400 w 1447800"/>
              <a:gd name="connsiteY1" fmla="*/ 252046 h 2239108"/>
              <a:gd name="connsiteX2" fmla="*/ 17584 w 1447800"/>
              <a:gd name="connsiteY2" fmla="*/ 603739 h 2239108"/>
              <a:gd name="connsiteX3" fmla="*/ 0 w 1447800"/>
              <a:gd name="connsiteY3" fmla="*/ 990600 h 2239108"/>
              <a:gd name="connsiteX4" fmla="*/ 64476 w 1447800"/>
              <a:gd name="connsiteY4" fmla="*/ 1348154 h 2239108"/>
              <a:gd name="connsiteX5" fmla="*/ 304800 w 1447800"/>
              <a:gd name="connsiteY5" fmla="*/ 1770185 h 2239108"/>
              <a:gd name="connsiteX6" fmla="*/ 615461 w 1447800"/>
              <a:gd name="connsiteY6" fmla="*/ 2039816 h 2239108"/>
              <a:gd name="connsiteX7" fmla="*/ 967153 w 1447800"/>
              <a:gd name="connsiteY7" fmla="*/ 2198077 h 2239108"/>
              <a:gd name="connsiteX8" fmla="*/ 1119553 w 1447800"/>
              <a:gd name="connsiteY8" fmla="*/ 2239108 h 2239108"/>
              <a:gd name="connsiteX9" fmla="*/ 1336430 w 1447800"/>
              <a:gd name="connsiteY9" fmla="*/ 1893277 h 2239108"/>
              <a:gd name="connsiteX10" fmla="*/ 1424353 w 1447800"/>
              <a:gd name="connsiteY10" fmla="*/ 1594339 h 2239108"/>
              <a:gd name="connsiteX11" fmla="*/ 1447800 w 1447800"/>
              <a:gd name="connsiteY11" fmla="*/ 1266092 h 2239108"/>
              <a:gd name="connsiteX12" fmla="*/ 1365738 w 1447800"/>
              <a:gd name="connsiteY12" fmla="*/ 885092 h 2239108"/>
              <a:gd name="connsiteX13" fmla="*/ 1207476 w 1447800"/>
              <a:gd name="connsiteY13" fmla="*/ 568569 h 2239108"/>
              <a:gd name="connsiteX14" fmla="*/ 990600 w 1447800"/>
              <a:gd name="connsiteY14" fmla="*/ 316523 h 2239108"/>
              <a:gd name="connsiteX15" fmla="*/ 732692 w 1447800"/>
              <a:gd name="connsiteY15" fmla="*/ 140677 h 2239108"/>
              <a:gd name="connsiteX16" fmla="*/ 439615 w 1447800"/>
              <a:gd name="connsiteY16" fmla="*/ 29308 h 2239108"/>
              <a:gd name="connsiteX17" fmla="*/ 316523 w 1447800"/>
              <a:gd name="connsiteY17" fmla="*/ 0 h 223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47800" h="2239108">
                <a:moveTo>
                  <a:pt x="316523" y="0"/>
                </a:moveTo>
                <a:lnTo>
                  <a:pt x="152400" y="252046"/>
                </a:lnTo>
                <a:lnTo>
                  <a:pt x="17584" y="603739"/>
                </a:lnTo>
                <a:lnTo>
                  <a:pt x="0" y="990600"/>
                </a:lnTo>
                <a:lnTo>
                  <a:pt x="64476" y="1348154"/>
                </a:lnTo>
                <a:lnTo>
                  <a:pt x="304800" y="1770185"/>
                </a:lnTo>
                <a:lnTo>
                  <a:pt x="615461" y="2039816"/>
                </a:lnTo>
                <a:lnTo>
                  <a:pt x="967153" y="2198077"/>
                </a:lnTo>
                <a:lnTo>
                  <a:pt x="1119553" y="2239108"/>
                </a:lnTo>
                <a:lnTo>
                  <a:pt x="1336430" y="1893277"/>
                </a:lnTo>
                <a:lnTo>
                  <a:pt x="1424353" y="1594339"/>
                </a:lnTo>
                <a:lnTo>
                  <a:pt x="1447800" y="1266092"/>
                </a:lnTo>
                <a:lnTo>
                  <a:pt x="1365738" y="885092"/>
                </a:lnTo>
                <a:lnTo>
                  <a:pt x="1207476" y="568569"/>
                </a:lnTo>
                <a:lnTo>
                  <a:pt x="990600" y="316523"/>
                </a:lnTo>
                <a:lnTo>
                  <a:pt x="732692" y="140677"/>
                </a:lnTo>
                <a:lnTo>
                  <a:pt x="439615" y="29308"/>
                </a:lnTo>
                <a:lnTo>
                  <a:pt x="316523" y="0"/>
                </a:lnTo>
                <a:close/>
              </a:path>
            </a:pathLst>
          </a:custGeom>
          <a:solidFill>
            <a:schemeClr val="tx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3699474"/>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endParaRPr lang="en-US" sz="2400" dirty="0">
              <a:latin typeface="Arial" pitchFamily="34" charset="0"/>
              <a:cs typeface="Arial" pitchFamily="34" charset="0"/>
            </a:endParaRPr>
          </a:p>
        </p:txBody>
      </p:sp>
      <p:grpSp>
        <p:nvGrpSpPr>
          <p:cNvPr id="2" name="Group 129"/>
          <p:cNvGrpSpPr/>
          <p:nvPr/>
        </p:nvGrpSpPr>
        <p:grpSpPr>
          <a:xfrm>
            <a:off x="6019800" y="2667000"/>
            <a:ext cx="2971800" cy="2536918"/>
            <a:chOff x="6019800" y="152400"/>
            <a:chExt cx="2971800" cy="2536918"/>
          </a:xfrm>
        </p:grpSpPr>
        <p:cxnSp>
          <p:nvCxnSpPr>
            <p:cNvPr id="131" name="Straight Connector 130"/>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6019800" y="2667000"/>
            <a:ext cx="2917918" cy="2590800"/>
            <a:chOff x="4267200" y="1219200"/>
            <a:chExt cx="2917918" cy="2590800"/>
          </a:xfrm>
        </p:grpSpPr>
        <p:cxnSp>
          <p:nvCxnSpPr>
            <p:cNvPr id="63" name="Straight Connector 62"/>
            <p:cNvCxnSpPr>
              <a:stCxn id="209" idx="4"/>
              <a:endCxn id="210" idx="0"/>
            </p:cNvCxnSpPr>
            <p:nvPr/>
          </p:nvCxnSpPr>
          <p:spPr>
            <a:xfrm flipH="1">
              <a:off x="4267200" y="21336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04" idx="1"/>
              <a:endCxn id="203" idx="6"/>
            </p:cNvCxnSpPr>
            <p:nvPr/>
          </p:nvCxnSpPr>
          <p:spPr>
            <a:xfrm flipH="1" flipV="1">
              <a:off x="4876800" y="1981200"/>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209" idx="5"/>
              <a:endCxn id="194" idx="1"/>
            </p:cNvCxnSpPr>
            <p:nvPr/>
          </p:nvCxnSpPr>
          <p:spPr>
            <a:xfrm>
              <a:off x="4397282" y="21112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00" idx="4"/>
              <a:endCxn id="195" idx="0"/>
            </p:cNvCxnSpPr>
            <p:nvPr/>
          </p:nvCxnSpPr>
          <p:spPr>
            <a:xfrm flipH="1">
              <a:off x="6019800" y="1295400"/>
              <a:ext cx="76200" cy="2209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01" idx="2"/>
              <a:endCxn id="207" idx="6"/>
            </p:cNvCxnSpPr>
            <p:nvPr/>
          </p:nvCxnSpPr>
          <p:spPr>
            <a:xfrm flipH="1" flipV="1">
              <a:off x="6705600" y="12192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91" idx="2"/>
              <a:endCxn id="193" idx="6"/>
            </p:cNvCxnSpPr>
            <p:nvPr/>
          </p:nvCxnSpPr>
          <p:spPr>
            <a:xfrm flipH="1">
              <a:off x="6019800" y="2667000"/>
              <a:ext cx="838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94" idx="7"/>
              <a:endCxn id="204" idx="3"/>
            </p:cNvCxnSpPr>
            <p:nvPr/>
          </p:nvCxnSpPr>
          <p:spPr>
            <a:xfrm flipV="1">
              <a:off x="5311682" y="24160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06" idx="6"/>
              <a:endCxn id="202" idx="2"/>
            </p:cNvCxnSpPr>
            <p:nvPr/>
          </p:nvCxnSpPr>
          <p:spPr>
            <a:xfrm>
              <a:off x="5791200" y="1524000"/>
              <a:ext cx="9144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11" idx="6"/>
              <a:endCxn id="208" idx="3"/>
            </p:cNvCxnSpPr>
            <p:nvPr/>
          </p:nvCxnSpPr>
          <p:spPr>
            <a:xfrm flipV="1">
              <a:off x="4495800" y="34066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212" idx="3"/>
              <a:endCxn id="191" idx="7"/>
            </p:cNvCxnSpPr>
            <p:nvPr/>
          </p:nvCxnSpPr>
          <p:spPr>
            <a:xfrm flipH="1">
              <a:off x="6988082" y="1882682"/>
              <a:ext cx="197036" cy="730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6" name="Oval 105"/>
          <p:cNvSpPr/>
          <p:nvPr/>
        </p:nvSpPr>
        <p:spPr>
          <a:xfrm>
            <a:off x="4800600" y="38862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6096000" y="34290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229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Multiply 107"/>
          <p:cNvSpPr/>
          <p:nvPr/>
        </p:nvSpPr>
        <p:spPr>
          <a:xfrm>
            <a:off x="6781800" y="41910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p:cNvCxnSpPr>
            <a:stCxn id="211" idx="7"/>
          </p:cNvCxnSpPr>
          <p:nvPr/>
        </p:nvCxnSpPr>
        <p:spPr>
          <a:xfrm flipV="1">
            <a:off x="6226082" y="4495800"/>
            <a:ext cx="784318" cy="708118"/>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43</a:t>
            </a:fld>
            <a:endParaRPr lang="en-US"/>
          </a:p>
        </p:txBody>
      </p:sp>
      <p:sp>
        <p:nvSpPr>
          <p:cNvPr id="81" name="TextBox 80"/>
          <p:cNvSpPr txBox="1"/>
          <p:nvPr/>
        </p:nvSpPr>
        <p:spPr>
          <a:xfrm>
            <a:off x="6858000" y="4202668"/>
            <a:ext cx="300082"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c</a:t>
            </a:r>
          </a:p>
        </p:txBody>
      </p:sp>
      <p:sp>
        <p:nvSpPr>
          <p:cNvPr id="79" name="TextBox 78"/>
          <p:cNvSpPr txBox="1"/>
          <p:nvPr/>
        </p:nvSpPr>
        <p:spPr>
          <a:xfrm>
            <a:off x="6019800" y="502920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a</a:t>
            </a:r>
          </a:p>
        </p:txBody>
      </p:sp>
      <p:sp>
        <p:nvSpPr>
          <p:cNvPr id="80" name="TextBox 79"/>
          <p:cNvSpPr txBox="1"/>
          <p:nvPr/>
        </p:nvSpPr>
        <p:spPr>
          <a:xfrm>
            <a:off x="7315200" y="461772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b</a:t>
            </a:r>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211"/>
                                        </p:tgtEl>
                                      </p:cBhvr>
                                      <p:by x="200000" y="200000"/>
                                    </p:animScale>
                                  </p:childTnLst>
                                </p:cTn>
                              </p:par>
                              <p:par>
                                <p:cTn id="7" presetID="6" presetClass="emph" presetSubtype="0" fill="hold" grpId="0" nodeType="withEffect">
                                  <p:stCondLst>
                                    <p:cond delay="0"/>
                                  </p:stCondLst>
                                  <p:childTnLst>
                                    <p:animScale>
                                      <p:cBhvr>
                                        <p:cTn id="8" dur="500" fill="hold"/>
                                        <p:tgtEl>
                                          <p:spTgt spid="208"/>
                                        </p:tgtEl>
                                      </p:cBhvr>
                                      <p:by x="200000" y="200000"/>
                                    </p:animScale>
                                  </p:childTnLst>
                                </p:cTn>
                              </p:par>
                              <p:par>
                                <p:cTn id="9" presetID="10"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1000"/>
                                        <p:tgtEl>
                                          <p:spTgt spid="7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1000"/>
                                        <p:tgtEl>
                                          <p:spTgt spid="8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500"/>
                                        <p:tgtEl>
                                          <p:spTgt spid="1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142"/>
                                        </p:tgtEl>
                                        <p:attrNameLst>
                                          <p:attrName>style.visibility</p:attrName>
                                        </p:attrNameLst>
                                      </p:cBhvr>
                                      <p:to>
                                        <p:strVal val="visible"/>
                                      </p:to>
                                    </p:set>
                                    <p:animEffect transition="in" filter="wipe(down)">
                                      <p:cBhvr>
                                        <p:cTn id="33" dur="500"/>
                                        <p:tgtEl>
                                          <p:spTgt spid="1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6"/>
                                        </p:tgtEl>
                                      </p:cBhvr>
                                    </p:animEffect>
                                    <p:set>
                                      <p:cBhvr>
                                        <p:cTn id="38" dur="1" fill="hold">
                                          <p:stCondLst>
                                            <p:cond delay="499"/>
                                          </p:stCondLst>
                                        </p:cTn>
                                        <p:tgtEl>
                                          <p:spTgt spid="10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28"/>
                                        </p:tgtEl>
                                      </p:cBhvr>
                                    </p:animEffect>
                                    <p:set>
                                      <p:cBhvr>
                                        <p:cTn id="41" dur="1" fill="hold">
                                          <p:stCondLst>
                                            <p:cond delay="499"/>
                                          </p:stCondLst>
                                        </p:cTn>
                                        <p:tgtEl>
                                          <p:spTgt spid="12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32"/>
                                        </p:tgtEl>
                                      </p:cBhvr>
                                    </p:animEffect>
                                    <p:set>
                                      <p:cBhvr>
                                        <p:cTn id="44" dur="1" fill="hold">
                                          <p:stCondLst>
                                            <p:cond delay="499"/>
                                          </p:stCondLst>
                                        </p:cTn>
                                        <p:tgtEl>
                                          <p:spTgt spid="13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8"/>
                                        </p:tgtEl>
                                      </p:cBhvr>
                                    </p:animEffect>
                                    <p:set>
                                      <p:cBhvr>
                                        <p:cTn id="47" dur="1" fill="hold">
                                          <p:stCondLst>
                                            <p:cond delay="499"/>
                                          </p:stCondLst>
                                        </p:cTn>
                                        <p:tgtEl>
                                          <p:spTgt spid="10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42"/>
                                        </p:tgtEl>
                                      </p:cBhvr>
                                    </p:animEffect>
                                    <p:set>
                                      <p:cBhvr>
                                        <p:cTn id="50" dur="1" fill="hold">
                                          <p:stCondLst>
                                            <p:cond delay="499"/>
                                          </p:stCondLst>
                                        </p:cTn>
                                        <p:tgtEl>
                                          <p:spTgt spid="14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9"/>
                                        </p:tgtEl>
                                      </p:cBhvr>
                                    </p:animEffect>
                                    <p:set>
                                      <p:cBhvr>
                                        <p:cTn id="53" dur="1" fill="hold">
                                          <p:stCondLst>
                                            <p:cond delay="499"/>
                                          </p:stCondLst>
                                        </p:cTn>
                                        <p:tgtEl>
                                          <p:spTgt spid="7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81"/>
                                        </p:tgtEl>
                                      </p:cBhvr>
                                    </p:animEffect>
                                    <p:set>
                                      <p:cBhvr>
                                        <p:cTn id="56" dur="1" fill="hold">
                                          <p:stCondLst>
                                            <p:cond delay="499"/>
                                          </p:stCondLst>
                                        </p:cTn>
                                        <p:tgtEl>
                                          <p:spTgt spid="81"/>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80"/>
                                        </p:tgtEl>
                                      </p:cBhvr>
                                    </p:animEffect>
                                    <p:set>
                                      <p:cBhvr>
                                        <p:cTn id="59" dur="1" fill="hold">
                                          <p:stCondLst>
                                            <p:cond delay="499"/>
                                          </p:stCondLst>
                                        </p:cTn>
                                        <p:tgtEl>
                                          <p:spTgt spid="80"/>
                                        </p:tgtEl>
                                        <p:attrNameLst>
                                          <p:attrName>style.visibility</p:attrName>
                                        </p:attrNameLst>
                                      </p:cBhvr>
                                      <p:to>
                                        <p:strVal val="hidden"/>
                                      </p:to>
                                    </p:set>
                                  </p:childTnLst>
                                </p:cTn>
                              </p:par>
                              <p:par>
                                <p:cTn id="60" presetID="6" presetClass="emph" presetSubtype="0" fill="hold" grpId="1" nodeType="withEffect">
                                  <p:stCondLst>
                                    <p:cond delay="0"/>
                                  </p:stCondLst>
                                  <p:childTnLst>
                                    <p:animScale>
                                      <p:cBhvr>
                                        <p:cTn id="61" dur="500" fill="hold"/>
                                        <p:tgtEl>
                                          <p:spTgt spid="211"/>
                                        </p:tgtEl>
                                      </p:cBhvr>
                                      <p:by x="50000" y="50000"/>
                                    </p:animScale>
                                  </p:childTnLst>
                                </p:cTn>
                              </p:par>
                              <p:par>
                                <p:cTn id="62" presetID="6" presetClass="emph" presetSubtype="0" fill="hold" grpId="1" nodeType="withEffect">
                                  <p:stCondLst>
                                    <p:cond delay="0"/>
                                  </p:stCondLst>
                                  <p:childTnLst>
                                    <p:animScale>
                                      <p:cBhvr>
                                        <p:cTn id="63" dur="500" fill="hold"/>
                                        <p:tgtEl>
                                          <p:spTgt spid="208"/>
                                        </p:tgtEl>
                                      </p:cBhvr>
                                      <p:by x="50000" y="50000"/>
                                    </p:animScale>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P spid="106" grpId="0" animBg="1"/>
      <p:bldP spid="106" grpId="1" animBg="1"/>
      <p:bldP spid="128" grpId="0" animBg="1"/>
      <p:bldP spid="128" grpId="1" animBg="1"/>
      <p:bldP spid="208" grpId="0" animBg="1"/>
      <p:bldP spid="208" grpId="1" animBg="1"/>
      <p:bldP spid="211" grpId="0" animBg="1"/>
      <p:bldP spid="211" grpId="1" animBg="1"/>
      <p:bldP spid="108" grpId="0" animBg="1"/>
      <p:bldP spid="108" grpId="1" animBg="1"/>
      <p:bldP spid="81" grpId="0"/>
      <p:bldP spid="81" grpId="1"/>
      <p:bldP spid="79" grpId="0"/>
      <p:bldP spid="79" grpId="1"/>
      <p:bldP spid="80" grpId="0"/>
      <p:bldP spid="80"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4733604"/>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7467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7543800"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6492774"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7467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AC466247-60EC-41CD-B8D6-298C39431BCD}"/>
              </a:ext>
            </a:extLst>
          </p:cNvPr>
          <p:cNvCxnSpPr>
            <a:cxnSpLocks/>
            <a:stCxn id="198" idx="6"/>
            <a:endCxn id="206" idx="1"/>
          </p:cNvCxnSpPr>
          <p:nvPr/>
        </p:nvCxnSpPr>
        <p:spPr>
          <a:xfrm>
            <a:off x="6781800" y="2819400"/>
            <a:ext cx="631918" cy="985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AD2408C-7414-4353-91FF-C56E203ED0AA}"/>
              </a:ext>
            </a:extLst>
          </p:cNvPr>
          <p:cNvCxnSpPr>
            <a:cxnSpLocks/>
            <a:stCxn id="206" idx="7"/>
            <a:endCxn id="199" idx="4"/>
          </p:cNvCxnSpPr>
          <p:nvPr/>
        </p:nvCxnSpPr>
        <p:spPr>
          <a:xfrm flipV="1">
            <a:off x="7521482" y="2743200"/>
            <a:ext cx="22318" cy="1747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BF83EFB-4FC2-42CE-A365-C79B2FA4AAF9}"/>
              </a:ext>
            </a:extLst>
          </p:cNvPr>
          <p:cNvCxnSpPr>
            <a:cxnSpLocks/>
            <a:stCxn id="206" idx="5"/>
            <a:endCxn id="205" idx="1"/>
          </p:cNvCxnSpPr>
          <p:nvPr/>
        </p:nvCxnSpPr>
        <p:spPr>
          <a:xfrm>
            <a:off x="7521482" y="3025682"/>
            <a:ext cx="624509" cy="44887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ECE47FF-4E0D-4687-8E28-88E6BECB34CA}"/>
              </a:ext>
            </a:extLst>
          </p:cNvPr>
          <p:cNvCxnSpPr>
            <a:cxnSpLocks/>
            <a:stCxn id="206" idx="3"/>
            <a:endCxn id="203" idx="7"/>
          </p:cNvCxnSpPr>
          <p:nvPr/>
        </p:nvCxnSpPr>
        <p:spPr>
          <a:xfrm flipH="1">
            <a:off x="6607082" y="3025682"/>
            <a:ext cx="806636" cy="34943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00CAFF9C-E235-4C9C-8AF4-B8334C9F41E7}"/>
              </a:ext>
            </a:extLst>
          </p:cNvPr>
          <p:cNvGrpSpPr/>
          <p:nvPr/>
        </p:nvGrpSpPr>
        <p:grpSpPr>
          <a:xfrm>
            <a:off x="6019800" y="2667000"/>
            <a:ext cx="2971800" cy="2644682"/>
            <a:chOff x="6019800" y="2667000"/>
            <a:chExt cx="2971800" cy="2644682"/>
          </a:xfrm>
        </p:grpSpPr>
        <p:cxnSp>
          <p:nvCxnSpPr>
            <p:cNvPr id="170" name="Straight Connector 169">
              <a:extLst>
                <a:ext uri="{FF2B5EF4-FFF2-40B4-BE49-F238E27FC236}">
                  <a16:creationId xmlns:a16="http://schemas.microsoft.com/office/drawing/2014/main" id="{EDB7E503-5FA1-40DB-AECF-BFCFC8AEE4BF}"/>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66731CA-5B0A-45AD-8D84-0CAF03852067}"/>
                </a:ext>
              </a:extLst>
            </p:cNvPr>
            <p:cNvCxnSpPr>
              <a:cxnSpLocks/>
            </p:cNvCxnSpPr>
            <p:nvPr/>
          </p:nvCxnSpPr>
          <p:spPr>
            <a:xfrm flipH="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FDAF226-5F62-4D90-8855-E94A3A3F0D42}"/>
                </a:ext>
              </a:extLst>
            </p:cNvPr>
            <p:cNvCxnSpPr>
              <a:cxnSpLocks/>
            </p:cNvCxnSpPr>
            <p:nvPr/>
          </p:nvCxnSpPr>
          <p:spPr>
            <a:xfrm>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41768B2-3C63-433A-A6E0-701DF3AC4D6F}"/>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6E89272-DF54-4C91-BFA5-92451BAEA61F}"/>
                </a:ext>
              </a:extLst>
            </p:cNvPr>
            <p:cNvCxnSpPr>
              <a:cxnSpLocks/>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D1580F3-1C53-49D7-BD5C-BEFE01A76CB9}"/>
                </a:ext>
              </a:extLst>
            </p:cNvPr>
            <p:cNvCxnSpPr>
              <a:cxnSpLocks/>
            </p:cNvCxnSpPr>
            <p:nvPr/>
          </p:nvCxnSpPr>
          <p:spPr>
            <a:xfrm flipH="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AFAFA32-0E4C-4DEE-AA13-B29369DA558C}"/>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66147A64-A575-4EB4-88FD-5673D783CA5C}"/>
                </a:ext>
              </a:extLst>
            </p:cNvPr>
            <p:cNvCxnSpPr>
              <a:cxnSpLocks/>
            </p:cNvCxnSpPr>
            <p:nvPr/>
          </p:nvCxnSpPr>
          <p:spPr>
            <a:xfrm flipV="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73C5C13-D58B-4BA0-B608-BD60DFA4585D}"/>
                </a:ext>
              </a:extLst>
            </p:cNvPr>
            <p:cNvCxnSpPr>
              <a:cxnSpLocks/>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FF80138-1B73-4348-836F-854087A2CEF8}"/>
                </a:ext>
              </a:extLst>
            </p:cNvPr>
            <p:cNvCxnSpPr>
              <a:cxnSpLocks/>
            </p:cNvCxnSpPr>
            <p:nvPr/>
          </p:nvCxnSpPr>
          <p:spPr>
            <a:xfrm flipV="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ABCEB1C-8EF2-4387-AE39-E0B1ED839514}"/>
                </a:ext>
              </a:extLst>
            </p:cNvPr>
            <p:cNvCxnSpPr>
              <a:cxnSpLocks/>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F716470-486C-455D-9136-CA82A9BE6BB4}"/>
                </a:ext>
              </a:extLst>
            </p:cNvPr>
            <p:cNvCxnSpPr>
              <a:cxnSpLocks/>
            </p:cNvCxnSpPr>
            <p:nvPr/>
          </p:nvCxnSpPr>
          <p:spPr>
            <a:xfrm>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0E549CC-A622-4778-94C5-9FE4C93FC4FE}"/>
                </a:ext>
              </a:extLst>
            </p:cNvPr>
            <p:cNvCxnSpPr>
              <a:cxnSpLocks/>
              <a:endCxn id="204" idx="2"/>
            </p:cNvCxnSpPr>
            <p:nvPr/>
          </p:nvCxnSpPr>
          <p:spPr>
            <a:xfrm>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04BEA3C-CF64-45F4-9682-589B66B6FE62}"/>
                </a:ext>
              </a:extLst>
            </p:cNvPr>
            <p:cNvCxnSpPr>
              <a:cxnSpLocks/>
            </p:cNvCxnSpPr>
            <p:nvPr/>
          </p:nvCxnSpPr>
          <p:spPr>
            <a:xfrm flipV="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F9A772D-7228-4AE6-A0C0-7FD29F584158}"/>
                </a:ext>
              </a:extLst>
            </p:cNvPr>
            <p:cNvCxnSpPr>
              <a:cxnSpLocks/>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F871CF5-89FC-4812-AD64-AED601BDAFAD}"/>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491BD85-4A23-4093-8870-BD11B98FE49A}"/>
                </a:ext>
              </a:extLst>
            </p:cNvPr>
            <p:cNvCxnSpPr>
              <a:cxnSpLocks/>
              <a:endCxn id="210" idx="4"/>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B51CB33-C5DA-426D-9126-00E40997DE85}"/>
                </a:ext>
              </a:extLst>
            </p:cNvPr>
            <p:cNvCxnSpPr>
              <a:cxnSpLocks/>
            </p:cNvCxnSpPr>
            <p:nvPr/>
          </p:nvCxnSpPr>
          <p:spPr>
            <a:xfrm flipV="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29AF9032-75E7-4E66-A47F-592D827AFED6}"/>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76F6D42-51E7-4B12-9005-485CFDDF7CD2}"/>
                </a:ext>
              </a:extLst>
            </p:cNvPr>
            <p:cNvCxnSpPr>
              <a:cxnSpLocks/>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56267B-8856-4F3D-AC55-82A664747A14}"/>
                </a:ext>
              </a:extLst>
            </p:cNvPr>
            <p:cNvCxnSpPr>
              <a:cxnSpLocks/>
              <a:endCxn id="195" idx="6"/>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AF528DB-3349-48C2-BBF5-337A2F09BEF6}"/>
                </a:ext>
              </a:extLst>
            </p:cNvPr>
            <p:cNvCxnSpPr>
              <a:cxnSpLocks/>
            </p:cNvCxnSpPr>
            <p:nvPr/>
          </p:nvCxnSpPr>
          <p:spPr>
            <a:xfrm flipV="1">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DA921B7-5339-4AB2-A34B-9F76C985005A}"/>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86BAE1EB-789A-4679-A29E-670CB90735EB}"/>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E4EE385-FE01-426D-8AA1-44D97EEDB378}"/>
                </a:ext>
              </a:extLst>
            </p:cNvPr>
            <p:cNvCxnSpPr>
              <a:cxnSpLocks/>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1A918EA-BA9E-414F-A53B-62DB2D11A8F3}"/>
                </a:ext>
              </a:extLst>
            </p:cNvPr>
            <p:cNvCxnSpPr>
              <a:cxnSpLocks/>
            </p:cNvCxnSpPr>
            <p:nvPr/>
          </p:nvCxnSpPr>
          <p:spPr>
            <a:xfrm>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7BE89CC-76EA-4CBF-8724-ACBA3C40F93C}"/>
                </a:ext>
              </a:extLst>
            </p:cNvPr>
            <p:cNvCxnSpPr>
              <a:cxnSpLocks/>
            </p:cNvCxnSpPr>
            <p:nvPr/>
          </p:nvCxnSpPr>
          <p:spPr>
            <a:xfrm flipV="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0907107-23F0-4E56-BED3-BA021AB7013D}"/>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B551354-13AB-45D3-9EC1-8286FFEC0863}"/>
                </a:ext>
              </a:extLst>
            </p:cNvPr>
            <p:cNvCxnSpPr>
              <a:cxnSpLocks/>
              <a:stCxn id="207" idx="4"/>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E44E893-02BB-40E1-9832-B8EA36D3416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A36A13C-15D5-47F1-BDC9-0EBBC6A9CDF4}"/>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7191976-35EB-4D15-949A-5073922811BA}"/>
                </a:ext>
              </a:extLst>
            </p:cNvPr>
            <p:cNvCxnSpPr>
              <a:cxnSpLocks/>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E98207C-D71C-477B-80FF-73A753304EBE}"/>
                </a:ext>
              </a:extLst>
            </p:cNvPr>
            <p:cNvCxnSpPr>
              <a:cxnSpLocks/>
            </p:cNvCxnSpPr>
            <p:nvPr/>
          </p:nvCxnSpPr>
          <p:spPr>
            <a:xfrm flipV="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65C1A9E-4C36-4C25-AFFE-0B33721875D9}"/>
                </a:ext>
              </a:extLst>
            </p:cNvPr>
            <p:cNvCxnSpPr>
              <a:cxnSpLocks/>
            </p:cNvCxnSpPr>
            <p:nvPr/>
          </p:nvCxnSpPr>
          <p:spPr>
            <a:xfrm flipV="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0165EC5-992F-4964-8438-10FA31A51F33}"/>
                </a:ext>
              </a:extLst>
            </p:cNvPr>
            <p:cNvCxnSpPr>
              <a:cxnSpLocks/>
            </p:cNvCxnSpPr>
            <p:nvPr/>
          </p:nvCxnSpPr>
          <p:spPr>
            <a:xfrm flipV="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17FFC38-2C07-4254-B4E8-752EF3ADD3A7}"/>
                </a:ext>
              </a:extLst>
            </p:cNvPr>
            <p:cNvCxnSpPr>
              <a:cxnSpLocks/>
            </p:cNvCxnSpPr>
            <p:nvPr/>
          </p:nvCxnSpPr>
          <p:spPr>
            <a:xfrm flipV="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05141B8-985C-456F-BB76-D3F965AEA10E}"/>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8D33F44-F5B3-43F1-A40D-C618396515AD}"/>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9267F08-9716-4793-B2DC-6244D5514774}"/>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A5FF8F5-5855-4BAC-B118-CB84494DF418}"/>
                </a:ext>
              </a:extLst>
            </p:cNvPr>
            <p:cNvCxnSpPr>
              <a:cxnSpLocks/>
            </p:cNvCxnSpPr>
            <p:nvPr/>
          </p:nvCxnSpPr>
          <p:spPr>
            <a:xfrm flipH="1">
              <a:off x="7064282" y="3952155"/>
              <a:ext cx="425636" cy="4135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E47F975-9000-4853-B323-C81358284991}"/>
                </a:ext>
              </a:extLst>
            </p:cNvPr>
            <p:cNvCxnSpPr>
              <a:cxnSpLocks/>
              <a:stCxn id="211" idx="7"/>
              <a:endCxn id="194" idx="4"/>
            </p:cNvCxnSpPr>
            <p:nvPr/>
          </p:nvCxnSpPr>
          <p:spPr>
            <a:xfrm flipV="1">
              <a:off x="6226082" y="4495800"/>
              <a:ext cx="7843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77728C8-13F0-40D4-8705-0B7A0CCDDFCA}"/>
                </a:ext>
              </a:extLst>
            </p:cNvPr>
            <p:cNvCxnSpPr>
              <a:cxnSpLocks/>
              <a:stCxn id="211" idx="5"/>
              <a:endCxn id="195" idx="3"/>
            </p:cNvCxnSpPr>
            <p:nvPr/>
          </p:nvCxnSpPr>
          <p:spPr>
            <a:xfrm flipV="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48" name="Slide Number Placeholder 3">
            <a:extLst>
              <a:ext uri="{FF2B5EF4-FFF2-40B4-BE49-F238E27FC236}">
                <a16:creationId xmlns:a16="http://schemas.microsoft.com/office/drawing/2014/main" id="{A2F4870D-F50F-48AE-A180-F4B835C6270D}"/>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44</a:t>
            </a:fld>
            <a:endParaRPr lang="en-US" dirty="0"/>
          </a:p>
        </p:txBody>
      </p:sp>
    </p:spTree>
    <p:extLst>
      <p:ext uri="{BB962C8B-B14F-4D97-AF65-F5344CB8AC3E}">
        <p14:creationId xmlns:p14="http://schemas.microsoft.com/office/powerpoint/2010/main" val="701376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down)">
                                      <p:cBhvr>
                                        <p:cTn id="7" dur="500"/>
                                        <p:tgtEl>
                                          <p:spTgt spid="161"/>
                                        </p:tgtEl>
                                      </p:cBhvr>
                                    </p:animEffect>
                                  </p:childTnLst>
                                </p:cTn>
                              </p:par>
                              <p:par>
                                <p:cTn id="8" presetID="22" presetClass="entr" presetSubtype="8"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wipe(left)">
                                      <p:cBhvr>
                                        <p:cTn id="10" dur="500"/>
                                        <p:tgtEl>
                                          <p:spTgt spid="162"/>
                                        </p:tgtEl>
                                      </p:cBhvr>
                                    </p:animEffect>
                                  </p:childTnLst>
                                </p:cTn>
                              </p:par>
                              <p:par>
                                <p:cTn id="11" presetID="22" presetClass="entr" presetSubtype="1" fill="hold" nodeType="withEffect">
                                  <p:stCondLst>
                                    <p:cond delay="0"/>
                                  </p:stCondLst>
                                  <p:childTnLst>
                                    <p:set>
                                      <p:cBhvr>
                                        <p:cTn id="12" dur="1" fill="hold">
                                          <p:stCondLst>
                                            <p:cond delay="0"/>
                                          </p:stCondLst>
                                        </p:cTn>
                                        <p:tgtEl>
                                          <p:spTgt spid="164"/>
                                        </p:tgtEl>
                                        <p:attrNameLst>
                                          <p:attrName>style.visibility</p:attrName>
                                        </p:attrNameLst>
                                      </p:cBhvr>
                                      <p:to>
                                        <p:strVal val="visible"/>
                                      </p:to>
                                    </p:set>
                                    <p:animEffect transition="in" filter="wipe(up)">
                                      <p:cBhvr>
                                        <p:cTn id="13" dur="500"/>
                                        <p:tgtEl>
                                          <p:spTgt spid="164"/>
                                        </p:tgtEl>
                                      </p:cBhvr>
                                    </p:animEffect>
                                  </p:childTnLst>
                                </p:cTn>
                              </p:par>
                              <p:par>
                                <p:cTn id="14" presetID="22" presetClass="entr" presetSubtype="2"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right)">
                                      <p:cBhvr>
                                        <p:cTn id="16" dur="500"/>
                                        <p:tgtEl>
                                          <p:spTgt spid="1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wipe(right)">
                                      <p:cBhvr>
                                        <p:cTn id="21" dur="500"/>
                                        <p:tgtEl>
                                          <p:spTgt spid="234"/>
                                        </p:tgtEl>
                                      </p:cBhvr>
                                    </p:animEffect>
                                  </p:childTnLst>
                                </p:cTn>
                              </p:par>
                              <p:par>
                                <p:cTn id="22" presetID="22" presetClass="entr" presetSubtype="2"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wipe(right)">
                                      <p:cBhvr>
                                        <p:cTn id="24" dur="500"/>
                                        <p:tgtEl>
                                          <p:spTgt spid="231"/>
                                        </p:tgtEl>
                                      </p:cBhvr>
                                    </p:animEffect>
                                  </p:childTnLst>
                                </p:cTn>
                              </p:par>
                              <p:par>
                                <p:cTn id="25" presetID="22" presetClass="entr" presetSubtype="4" fill="hold" nodeType="withEffect">
                                  <p:stCondLst>
                                    <p:cond delay="0"/>
                                  </p:stCondLst>
                                  <p:childTnLst>
                                    <p:set>
                                      <p:cBhvr>
                                        <p:cTn id="26" dur="1" fill="hold">
                                          <p:stCondLst>
                                            <p:cond delay="0"/>
                                          </p:stCondLst>
                                        </p:cTn>
                                        <p:tgtEl>
                                          <p:spTgt spid="232"/>
                                        </p:tgtEl>
                                        <p:attrNameLst>
                                          <p:attrName>style.visibility</p:attrName>
                                        </p:attrNameLst>
                                      </p:cBhvr>
                                      <p:to>
                                        <p:strVal val="visible"/>
                                      </p:to>
                                    </p:set>
                                    <p:animEffect transition="in" filter="wipe(down)">
                                      <p:cBhvr>
                                        <p:cTn id="27" dur="500"/>
                                        <p:tgtEl>
                                          <p:spTgt spid="232"/>
                                        </p:tgtEl>
                                      </p:cBhvr>
                                    </p:animEffect>
                                  </p:childTnLst>
                                </p:cTn>
                              </p:par>
                              <p:par>
                                <p:cTn id="28" presetID="22" presetClass="entr" presetSubtype="8" fill="hold" nodeType="withEffect">
                                  <p:stCondLst>
                                    <p:cond delay="0"/>
                                  </p:stCondLst>
                                  <p:childTnLst>
                                    <p:set>
                                      <p:cBhvr>
                                        <p:cTn id="29" dur="1" fill="hold">
                                          <p:stCondLst>
                                            <p:cond delay="0"/>
                                          </p:stCondLst>
                                        </p:cTn>
                                        <p:tgtEl>
                                          <p:spTgt spid="233"/>
                                        </p:tgtEl>
                                        <p:attrNameLst>
                                          <p:attrName>style.visibility</p:attrName>
                                        </p:attrNameLst>
                                      </p:cBhvr>
                                      <p:to>
                                        <p:strVal val="visible"/>
                                      </p:to>
                                    </p:set>
                                    <p:animEffect transition="in" filter="wipe(left)">
                                      <p:cBhvr>
                                        <p:cTn id="30" dur="500"/>
                                        <p:tgtEl>
                                          <p:spTgt spid="2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7"/>
                                        </p:tgtEl>
                                        <p:attrNameLst>
                                          <p:attrName>style.visibility</p:attrName>
                                        </p:attrNameLst>
                                      </p:cBhvr>
                                      <p:to>
                                        <p:strVal val="visible"/>
                                      </p:to>
                                    </p:set>
                                    <p:animEffect transition="in" filter="fade">
                                      <p:cBhvr>
                                        <p:cTn id="35"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5029069"/>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7467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7543800"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6492774"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7467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76280582-C535-4AAB-9B7E-40D42DD2CC3E}"/>
              </a:ext>
            </a:extLst>
          </p:cNvPr>
          <p:cNvCxnSpPr>
            <a:cxnSpLocks/>
          </p:cNvCxnSpPr>
          <p:nvPr/>
        </p:nvCxnSpPr>
        <p:spPr>
          <a:xfrm flipV="1">
            <a:off x="7517975"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A3163F72-4401-480A-8AAD-E8849AA13084}"/>
              </a:ext>
            </a:extLst>
          </p:cNvPr>
          <p:cNvCxnSpPr>
            <a:cxnSpLocks/>
          </p:cNvCxnSpPr>
          <p:nvPr/>
        </p:nvCxnSpPr>
        <p:spPr>
          <a:xfrm flipH="1" flipV="1">
            <a:off x="6774787"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6AB77EF4-95CA-4434-919C-AD60C8B09D64}"/>
              </a:ext>
            </a:extLst>
          </p:cNvPr>
          <p:cNvCxnSpPr>
            <a:cxnSpLocks/>
          </p:cNvCxnSpPr>
          <p:nvPr/>
        </p:nvCxnSpPr>
        <p:spPr>
          <a:xfrm>
            <a:off x="7517975"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512C2BFF-FF1B-4D42-AF5D-C62D344F8BB8}"/>
              </a:ext>
            </a:extLst>
          </p:cNvPr>
          <p:cNvCxnSpPr>
            <a:cxnSpLocks/>
          </p:cNvCxnSpPr>
          <p:nvPr/>
        </p:nvCxnSpPr>
        <p:spPr>
          <a:xfrm flipH="1">
            <a:off x="6774787"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AE9F4D2-A42C-4FFB-AC7A-D62F07CD2C09}"/>
              </a:ext>
            </a:extLst>
          </p:cNvPr>
          <p:cNvCxnSpPr>
            <a:cxnSpLocks/>
          </p:cNvCxnSpPr>
          <p:nvPr/>
        </p:nvCxnSpPr>
        <p:spPr>
          <a:xfrm>
            <a:off x="6781800" y="2819400"/>
            <a:ext cx="631918" cy="985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F6FBCD-7EBC-44B5-8669-7506E61E5448}"/>
              </a:ext>
            </a:extLst>
          </p:cNvPr>
          <p:cNvCxnSpPr>
            <a:cxnSpLocks/>
          </p:cNvCxnSpPr>
          <p:nvPr/>
        </p:nvCxnSpPr>
        <p:spPr>
          <a:xfrm flipV="1">
            <a:off x="7521482" y="2743200"/>
            <a:ext cx="22318" cy="1747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D22133-4CEA-4BE5-BAC6-7AAEC54DD3FB}"/>
              </a:ext>
            </a:extLst>
          </p:cNvPr>
          <p:cNvCxnSpPr>
            <a:cxnSpLocks/>
            <a:stCxn id="206" idx="4"/>
            <a:endCxn id="204" idx="0"/>
          </p:cNvCxnSpPr>
          <p:nvPr/>
        </p:nvCxnSpPr>
        <p:spPr>
          <a:xfrm>
            <a:off x="7467600" y="3048000"/>
            <a:ext cx="76200" cy="77407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1E609C-B6D5-43F5-83A6-4BDE7B19CD74}"/>
              </a:ext>
            </a:extLst>
          </p:cNvPr>
          <p:cNvCxnSpPr>
            <a:cxnSpLocks/>
          </p:cNvCxnSpPr>
          <p:nvPr/>
        </p:nvCxnSpPr>
        <p:spPr>
          <a:xfrm flipH="1">
            <a:off x="6607082" y="3025682"/>
            <a:ext cx="806636" cy="34943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8123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5BF7F06-C822-467F-A97B-D18C6CE79F8B}"/>
              </a:ext>
            </a:extLst>
          </p:cNvPr>
          <p:cNvCxnSpPr>
            <a:cxnSpLocks/>
            <a:endCxn id="204" idx="7"/>
          </p:cNvCxnSpPr>
          <p:nvPr/>
        </p:nvCxnSpPr>
        <p:spPr>
          <a:xfrm flipH="1">
            <a:off x="7597682" y="3505200"/>
            <a:ext cx="327118" cy="339191"/>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4767452-D405-42E0-8DEB-5B9AED1AABBA}"/>
              </a:ext>
            </a:extLst>
          </p:cNvPr>
          <p:cNvGrpSpPr/>
          <p:nvPr/>
        </p:nvGrpSpPr>
        <p:grpSpPr>
          <a:xfrm>
            <a:off x="6019800" y="2667000"/>
            <a:ext cx="2971800" cy="2644682"/>
            <a:chOff x="6019800" y="2667000"/>
            <a:chExt cx="2971800" cy="2644682"/>
          </a:xfrm>
        </p:grpSpPr>
        <p:cxnSp>
          <p:nvCxnSpPr>
            <p:cNvPr id="55" name="Straight Connector 54">
              <a:extLst>
                <a:ext uri="{FF2B5EF4-FFF2-40B4-BE49-F238E27FC236}">
                  <a16:creationId xmlns:a16="http://schemas.microsoft.com/office/drawing/2014/main" id="{12A09CD9-8DF0-49D8-8B70-5EE5EEEDB1C2}"/>
                </a:ext>
              </a:extLst>
            </p:cNvPr>
            <p:cNvCxnSpPr>
              <a:cxnSpLocks/>
            </p:cNvCxnSpPr>
            <p:nvPr/>
          </p:nvCxnSpPr>
          <p:spPr>
            <a:xfrm flipH="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CEA254E-2C15-4CEE-AD81-56AA6651C3AF}"/>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DA22A4-40C3-46B9-9D80-79DC1D03392F}"/>
                </a:ext>
              </a:extLst>
            </p:cNvPr>
            <p:cNvCxnSpPr>
              <a:cxnSpLocks/>
              <a:stCxn id="204" idx="5"/>
              <a:endCxn id="193" idx="0"/>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5D8A39-436F-4818-91DD-7EB3DDA1E759}"/>
                </a:ext>
              </a:extLst>
            </p:cNvPr>
            <p:cNvCxnSpPr>
              <a:cxnSpLocks/>
            </p:cNvCxnSpPr>
            <p:nvPr/>
          </p:nvCxnSpPr>
          <p:spPr>
            <a:xfrm flipH="1">
              <a:off x="7467600" y="3974473"/>
              <a:ext cx="76200" cy="74992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FEBBFA3-69A4-4607-A1ED-29EA872C1647}"/>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89B688B-00BF-4EB2-A74D-3552A2D64277}"/>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C9D0DC3-0D79-4A04-A3DC-26F4CE148DB0}"/>
                </a:ext>
              </a:extLst>
            </p:cNvPr>
            <p:cNvCxnSpPr>
              <a:cxnSpLocks/>
            </p:cNvCxnSpPr>
            <p:nvPr/>
          </p:nvCxnSpPr>
          <p:spPr>
            <a:xfrm flipV="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D39148B-8CFE-456D-82EB-3A391A5B66A6}"/>
                </a:ext>
              </a:extLst>
            </p:cNvPr>
            <p:cNvCxnSpPr>
              <a:cxnSpLocks/>
              <a:stCxn id="198" idx="7"/>
            </p:cNvCxnSpPr>
            <p:nvPr/>
          </p:nvCxnSpPr>
          <p:spPr>
            <a:xfrm flipV="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16515E-AE4E-4F55-813C-4D6DBAC27017}"/>
                </a:ext>
              </a:extLst>
            </p:cNvPr>
            <p:cNvCxnSpPr>
              <a:cxnSpLocks/>
              <a:endCxn id="197" idx="7"/>
            </p:cNvCxnSpPr>
            <p:nvPr/>
          </p:nvCxnSpPr>
          <p:spPr>
            <a:xfrm flipH="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798BEFB-F4B2-48CA-9B16-32AB598FF5FF}"/>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978A72D-D8BE-4AF7-A4B9-6AB6D235A638}"/>
                </a:ext>
              </a:extLst>
            </p:cNvPr>
            <p:cNvCxnSpPr>
              <a:cxnSpLocks/>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3DC4FFE-EEC9-44C2-B962-A3BDD3F3BC57}"/>
                </a:ext>
              </a:extLst>
            </p:cNvPr>
            <p:cNvCxnSpPr>
              <a:cxnSpLocks/>
            </p:cNvCxnSpPr>
            <p:nvPr/>
          </p:nvCxnSpPr>
          <p:spPr>
            <a:xfrm flipH="1" flipV="1">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11E445-C3EC-4FC8-BBD2-18F8ED5D6FA5}"/>
                </a:ext>
              </a:extLst>
            </p:cNvPr>
            <p:cNvCxnSpPr>
              <a:cxnSpLocks/>
            </p:cNvCxnSpPr>
            <p:nvPr/>
          </p:nvCxnSpPr>
          <p:spPr>
            <a:xfrm flipV="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2070B13-566D-4479-913C-E7A773337D9B}"/>
                </a:ext>
              </a:extLst>
            </p:cNvPr>
            <p:cNvCxnSpPr>
              <a:cxnSpLocks/>
            </p:cNvCxnSpPr>
            <p:nvPr/>
          </p:nvCxnSpPr>
          <p:spPr>
            <a:xfrm flipH="1" flipV="1">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CDBC04-2659-4684-9AC0-BE6733926BA7}"/>
                </a:ext>
              </a:extLst>
            </p:cNvPr>
            <p:cNvCxnSpPr>
              <a:cxnSpLocks/>
              <a:stCxn id="198" idx="3"/>
              <a:endCxn id="203" idx="0"/>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FB6285D-199D-48C5-AA09-546E374C2336}"/>
                </a:ext>
              </a:extLst>
            </p:cNvPr>
            <p:cNvCxnSpPr>
              <a:cxnSpLocks/>
            </p:cNvCxnSpPr>
            <p:nvPr/>
          </p:nvCxnSpPr>
          <p:spPr>
            <a:xfrm flipH="1" flipV="1">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05D4538-5578-4A8C-82D4-749E1C232FD1}"/>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33AD59-E0BB-483A-90FA-2D1D57C8B0A2}"/>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54A61A5-6EA1-4C14-88EC-EA8F3C1F8941}"/>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F8F0E1F-D954-4666-8861-61D97F3E1DC8}"/>
                </a:ext>
              </a:extLst>
            </p:cNvPr>
            <p:cNvCxnSpPr>
              <a:cxnSpLocks/>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8BF67A6-9248-4392-9F4C-1EF69CDE923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8210079-9182-441A-8746-34419B98CF23}"/>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6B4AAFA-3800-4699-9B55-0250E59ED3BC}"/>
                </a:ext>
              </a:extLst>
            </p:cNvPr>
            <p:cNvCxnSpPr>
              <a:cxnSpLocks/>
              <a:stCxn id="202" idx="6"/>
              <a:endCxn id="212" idx="1"/>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132B44-BFBF-4B86-8263-E041BA398671}"/>
                </a:ext>
              </a:extLst>
            </p:cNvPr>
            <p:cNvCxnSpPr>
              <a:cxnSpLocks/>
            </p:cNvCxnSpPr>
            <p:nvPr/>
          </p:nvCxnSpPr>
          <p:spPr>
            <a:xfrm flipH="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F1BB19D-C056-48C2-A761-B8261BA7723A}"/>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5075C68-B24E-43AC-8E22-B2C6CFBD027C}"/>
                </a:ext>
              </a:extLst>
            </p:cNvPr>
            <p:cNvCxnSpPr>
              <a:cxnSpLocks/>
            </p:cNvCxnSpPr>
            <p:nvPr/>
          </p:nvCxnSpPr>
          <p:spPr>
            <a:xfrm flipH="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18832E-8ADA-45BE-9D9A-04A1A8187328}"/>
                </a:ext>
              </a:extLst>
            </p:cNvPr>
            <p:cNvCxnSpPr>
              <a:cxnSpLocks/>
            </p:cNvCxnSpPr>
            <p:nvPr/>
          </p:nvCxnSpPr>
          <p:spPr>
            <a:xfrm flipH="1" flipV="1">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182950D-D60F-4DD2-A880-A45EA6744E49}"/>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66865BB-CF09-44F7-9C90-D32FBF037E31}"/>
                </a:ext>
              </a:extLst>
            </p:cNvPr>
            <p:cNvCxnSpPr>
              <a:cxnSpLocks/>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F01862A-D2A2-4D84-BAD3-DAEE198EA1C8}"/>
                </a:ext>
              </a:extLst>
            </p:cNvPr>
            <p:cNvCxnSpPr>
              <a:cxnSpLocks/>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2A49614-7B88-4A70-978B-2A246F341214}"/>
                </a:ext>
              </a:extLst>
            </p:cNvPr>
            <p:cNvCxnSpPr>
              <a:cxnSpLocks/>
            </p:cNvCxnSpPr>
            <p:nvPr/>
          </p:nvCxnSpPr>
          <p:spPr>
            <a:xfrm flipH="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E0ADAF2-3B31-43C6-990F-2B1F8D0580BA}"/>
                </a:ext>
              </a:extLst>
            </p:cNvPr>
            <p:cNvCxnSpPr>
              <a:cxnSpLocks/>
              <a:endCxn id="193" idx="5"/>
            </p:cNvCxnSpPr>
            <p:nvPr/>
          </p:nvCxnSpPr>
          <p:spPr>
            <a:xfrm flipH="1" flipV="1">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8B7ABF2-AA4B-49E3-879F-C04CF5C6B8E0}"/>
                </a:ext>
              </a:extLst>
            </p:cNvPr>
            <p:cNvCxnSpPr>
              <a:cxnSpLocks/>
              <a:endCxn id="193" idx="4"/>
            </p:cNvCxnSpPr>
            <p:nvPr/>
          </p:nvCxnSpPr>
          <p:spPr>
            <a:xfrm flipV="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0E09718-24A7-4AC0-90E5-DD6D4A2BD784}"/>
                </a:ext>
              </a:extLst>
            </p:cNvPr>
            <p:cNvCxnSpPr>
              <a:cxnSpLocks/>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ABE409-2856-40A6-85A4-8CFAF952B2DC}"/>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0225490-B347-485A-A52A-262B05967A37}"/>
                </a:ext>
              </a:extLst>
            </p:cNvPr>
            <p:cNvCxnSpPr>
              <a:cxnSpLocks/>
              <a:endCxn id="211" idx="5"/>
            </p:cNvCxnSpPr>
            <p:nvPr/>
          </p:nvCxnSpPr>
          <p:spPr>
            <a:xfrm flipH="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2EAD47B-538A-47EF-A3F5-630A8D667F97}"/>
                </a:ext>
              </a:extLst>
            </p:cNvPr>
            <p:cNvCxnSpPr>
              <a:cxnSpLocks/>
            </p:cNvCxnSpPr>
            <p:nvPr/>
          </p:nvCxnSpPr>
          <p:spPr>
            <a:xfrm>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7DE2D3A-BFDA-49D5-90C2-AC96C09E8CC9}"/>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526AC91-8595-4754-981B-709EA1532946}"/>
                </a:ext>
              </a:extLst>
            </p:cNvPr>
            <p:cNvCxnSpPr>
              <a:cxnSpLocks/>
            </p:cNvCxnSpPr>
            <p:nvPr/>
          </p:nvCxnSpPr>
          <p:spPr>
            <a:xfrm flipH="1" flipV="1">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31A17E-73A8-4763-8675-85C10D8B499D}"/>
                </a:ext>
              </a:extLst>
            </p:cNvPr>
            <p:cNvCxnSpPr>
              <a:cxnSpLocks/>
            </p:cNvCxnSpPr>
            <p:nvPr/>
          </p:nvCxnSpPr>
          <p:spPr>
            <a:xfrm flipH="1">
              <a:off x="7064282" y="4267200"/>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1FEA409-87BF-4993-98F1-1B2F150C99DE}"/>
                </a:ext>
              </a:extLst>
            </p:cNvPr>
            <p:cNvCxnSpPr>
              <a:cxnSpLocks/>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5A54B2F-A6C4-4546-879A-808212A35DFB}"/>
                </a:ext>
              </a:extLst>
            </p:cNvPr>
            <p:cNvCxnSpPr>
              <a:cxnSpLocks/>
              <a:endCxn id="211" idx="6"/>
            </p:cNvCxnSpPr>
            <p:nvPr/>
          </p:nvCxnSpPr>
          <p:spPr>
            <a:xfrm flipH="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45</a:t>
            </a:fld>
            <a:endParaRPr lang="en-US" dirty="0"/>
          </a:p>
        </p:txBody>
      </p:sp>
    </p:spTree>
    <p:extLst>
      <p:ext uri="{BB962C8B-B14F-4D97-AF65-F5344CB8AC3E}">
        <p14:creationId xmlns:p14="http://schemas.microsoft.com/office/powerpoint/2010/main" val="3909769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down)">
                                      <p:cBhvr>
                                        <p:cTn id="7" dur="500"/>
                                        <p:tgtEl>
                                          <p:spTgt spid="165"/>
                                        </p:tgtEl>
                                      </p:cBhvr>
                                    </p:animEffect>
                                  </p:childTnLst>
                                </p:cTn>
                              </p:par>
                              <p:par>
                                <p:cTn id="8" presetID="22" presetClass="entr" presetSubtype="4"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wipe(down)">
                                      <p:cBhvr>
                                        <p:cTn id="10" dur="500"/>
                                        <p:tgtEl>
                                          <p:spTgt spid="166"/>
                                        </p:tgtEl>
                                      </p:cBhvr>
                                    </p:animEffect>
                                  </p:childTnLst>
                                </p:cTn>
                              </p:par>
                              <p:par>
                                <p:cTn id="11" presetID="22" presetClass="entr" presetSubtype="1"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wipe(up)">
                                      <p:cBhvr>
                                        <p:cTn id="13" dur="500"/>
                                        <p:tgtEl>
                                          <p:spTgt spid="167"/>
                                        </p:tgtEl>
                                      </p:cBhvr>
                                    </p:animEffect>
                                  </p:childTnLst>
                                </p:cTn>
                              </p:par>
                              <p:par>
                                <p:cTn id="14" presetID="22" presetClass="entr" presetSubtype="1" fill="hold" nodeType="withEffect">
                                  <p:stCondLst>
                                    <p:cond delay="0"/>
                                  </p:stCondLst>
                                  <p:childTnLst>
                                    <p:set>
                                      <p:cBhvr>
                                        <p:cTn id="15" dur="1" fill="hold">
                                          <p:stCondLst>
                                            <p:cond delay="0"/>
                                          </p:stCondLst>
                                        </p:cTn>
                                        <p:tgtEl>
                                          <p:spTgt spid="168"/>
                                        </p:tgtEl>
                                        <p:attrNameLst>
                                          <p:attrName>style.visibility</p:attrName>
                                        </p:attrNameLst>
                                      </p:cBhvr>
                                      <p:to>
                                        <p:strVal val="visible"/>
                                      </p:to>
                                    </p:set>
                                    <p:animEffect transition="in" filter="wipe(up)">
                                      <p:cBhvr>
                                        <p:cTn id="16" dur="500"/>
                                        <p:tgtEl>
                                          <p:spTgt spid="16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right)">
                                      <p:cBhvr>
                                        <p:cTn id="21" dur="500"/>
                                        <p:tgtEl>
                                          <p:spTgt spid="48"/>
                                        </p:tgtEl>
                                      </p:cBhvr>
                                    </p:animEffect>
                                  </p:childTnLst>
                                </p:cTn>
                              </p:par>
                              <p:par>
                                <p:cTn id="22" presetID="22" presetClass="entr" presetSubtype="8"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right)">
                                      <p:cBhvr>
                                        <p:cTn id="29" dur="500"/>
                                        <p:tgtEl>
                                          <p:spTgt spid="39"/>
                                        </p:tgtEl>
                                      </p:cBhvr>
                                    </p:animEffect>
                                  </p:childTnLst>
                                </p:cTn>
                              </p:par>
                              <p:par>
                                <p:cTn id="30" presetID="22" presetClass="entr" presetSubtype="2"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500"/>
                                        <p:tgtEl>
                                          <p:spTgt spid="36"/>
                                        </p:tgtEl>
                                      </p:cBhvr>
                                    </p:animEffect>
                                  </p:childTnLst>
                                </p:cTn>
                              </p:par>
                              <p:par>
                                <p:cTn id="33" presetID="22" presetClass="entr" presetSubtype="4"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par>
                                <p:cTn id="36" presetID="22" presetClass="entr" presetSubtype="8"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5410200" cy="5299912"/>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a:p>
            <a:pPr marL="342900" indent="-342900">
              <a:spcBef>
                <a:spcPct val="20000"/>
              </a:spcBef>
              <a:defRPr/>
            </a:pPr>
            <a:endParaRPr lang="en-US" sz="2200" dirty="0">
              <a:latin typeface="Arial" pitchFamily="34" charset="0"/>
              <a:cs typeface="Arial" pitchFamily="34" charset="0"/>
            </a:endParaRPr>
          </a:p>
          <a:p>
            <a:pPr marL="342900" indent="-342900">
              <a:spcBef>
                <a:spcPct val="20000"/>
              </a:spcBef>
              <a:defRPr/>
            </a:pPr>
            <a:r>
              <a:rPr lang="en-US" sz="2200" dirty="0">
                <a:latin typeface="Arial" pitchFamily="34" charset="0"/>
                <a:cs typeface="Arial" pitchFamily="34" charset="0"/>
              </a:rPr>
              <a:t>*Can all be approximated from a k-NNG (given a sufficiently large k)</a:t>
            </a:r>
          </a:p>
          <a:p>
            <a:pPr marL="342900" indent="-342900">
              <a:spcBef>
                <a:spcPct val="20000"/>
              </a:spcBef>
              <a:defRPr/>
            </a:pPr>
            <a:r>
              <a:rPr lang="en-US" sz="2200" dirty="0">
                <a:latin typeface="Arial" pitchFamily="34" charset="0"/>
                <a:cs typeface="Arial" pitchFamily="34" charset="0"/>
              </a:rPr>
              <a:t>*Pruning edges for a given point is embarrassingly parallel</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8123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46</a:t>
            </a:fld>
            <a:endParaRPr lang="en-US" dirty="0"/>
          </a:p>
        </p:txBody>
      </p:sp>
    </p:spTree>
    <p:extLst>
      <p:ext uri="{BB962C8B-B14F-4D97-AF65-F5344CB8AC3E}">
        <p14:creationId xmlns:p14="http://schemas.microsoft.com/office/powerpoint/2010/main" val="80700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26">
                                            <p:txEl>
                                              <p:pRg st="1" end="1"/>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26">
                                            <p:txEl>
                                              <p:pRg st="2" end="2"/>
                                            </p:txEl>
                                          </p:spTgt>
                                        </p:tgtEl>
                                        <p:attrNameLst>
                                          <p:attrName>style.fontWeight</p:attrName>
                                        </p:attrNameLst>
                                      </p:cBhvr>
                                      <p:to>
                                        <p:strVal val="bold"/>
                                      </p:to>
                                    </p:set>
                                  </p:childTnLst>
                                </p:cTn>
                              </p:par>
                              <p:par>
                                <p:cTn id="9" presetID="15" presetClass="emph" presetSubtype="0" nodeType="withEffect">
                                  <p:stCondLst>
                                    <p:cond delay="0"/>
                                  </p:stCondLst>
                                  <p:iterate type="lt">
                                    <p:tmAbs val="25"/>
                                  </p:iterate>
                                  <p:childTnLst>
                                    <p:set>
                                      <p:cBhvr override="childStyle">
                                        <p:cTn id="10" dur="indefinite"/>
                                        <p:tgtEl>
                                          <p:spTgt spid="26">
                                            <p:txEl>
                                              <p:pRg st="3" end="3"/>
                                            </p:txEl>
                                          </p:spTgt>
                                        </p:tgtEl>
                                        <p:attrNameLst>
                                          <p:attrName>style.fontWeight</p:attrName>
                                        </p:attrNameLst>
                                      </p:cBhvr>
                                      <p:to>
                                        <p:strVal val="bold"/>
                                      </p:to>
                                    </p:set>
                                  </p:childTnLst>
                                </p:cTn>
                              </p:par>
                              <p:par>
                                <p:cTn id="11" presetID="15" presetClass="emph" presetSubtype="0" nodeType="withEffect">
                                  <p:stCondLst>
                                    <p:cond delay="0"/>
                                  </p:stCondLst>
                                  <p:iterate type="lt">
                                    <p:tmAbs val="25"/>
                                  </p:iterate>
                                  <p:childTnLst>
                                    <p:set>
                                      <p:cBhvr override="childStyle">
                                        <p:cTn id="12" dur="indefinite"/>
                                        <p:tgtEl>
                                          <p:spTgt spid="26">
                                            <p:txEl>
                                              <p:pRg st="4" end="4"/>
                                            </p:txEl>
                                          </p:spTgt>
                                        </p:tgtEl>
                                        <p:attrNameLst>
                                          <p:attrName>style.fontWeight</p:attrName>
                                        </p:attrNameLst>
                                      </p:cBhvr>
                                      <p:to>
                                        <p:strVal val="bold"/>
                                      </p:to>
                                    </p:set>
                                  </p:childTnLst>
                                </p:cTn>
                              </p:par>
                              <p:par>
                                <p:cTn id="13" presetID="15" presetClass="emph" presetSubtype="0" nodeType="withEffect">
                                  <p:stCondLst>
                                    <p:cond delay="0"/>
                                  </p:stCondLst>
                                  <p:iterate type="lt">
                                    <p:tmAbs val="25"/>
                                  </p:iterate>
                                  <p:childTnLst>
                                    <p:set>
                                      <p:cBhvr override="childStyle">
                                        <p:cTn id="14" dur="indefinite"/>
                                        <p:tgtEl>
                                          <p:spTgt spid="26">
                                            <p:txEl>
                                              <p:pRg st="5" end="5"/>
                                            </p:txEl>
                                          </p:spTgt>
                                        </p:tgtEl>
                                        <p:attrNameLst>
                                          <p:attrName>style.fontWeight</p:attrName>
                                        </p:attrNameLst>
                                      </p:cBhvr>
                                      <p:to>
                                        <p:strVal val="bold"/>
                                      </p:to>
                                    </p:set>
                                  </p:childTnLst>
                                </p:cTn>
                              </p:par>
                              <p:par>
                                <p:cTn id="15" presetID="15" presetClass="emph" presetSubtype="0" nodeType="withEffect">
                                  <p:stCondLst>
                                    <p:cond delay="0"/>
                                  </p:stCondLst>
                                  <p:iterate type="lt">
                                    <p:tmAbs val="25"/>
                                  </p:iterate>
                                  <p:childTnLst>
                                    <p:set>
                                      <p:cBhvr override="childStyle">
                                        <p:cTn id="16" dur="indefinite"/>
                                        <p:tgtEl>
                                          <p:spTgt spid="26">
                                            <p:txEl>
                                              <p:pRg st="6" end="6"/>
                                            </p:txEl>
                                          </p:spTgt>
                                        </p:tgtEl>
                                        <p:attrNameLst>
                                          <p:attrName>style.fontWeight</p:attrName>
                                        </p:attrNameLst>
                                      </p:cBhvr>
                                      <p:to>
                                        <p:strVal val="bold"/>
                                      </p:to>
                                    </p:set>
                                  </p:childTnLst>
                                </p:cTn>
                              </p:par>
                              <p:par>
                                <p:cTn id="17" presetID="10" presetClass="entr" presetSubtype="0" fill="hold" nodeType="withEffect">
                                  <p:stCondLst>
                                    <p:cond delay="0"/>
                                  </p:stCondLst>
                                  <p:childTnLst>
                                    <p:set>
                                      <p:cBhvr>
                                        <p:cTn id="18" dur="1" fill="hold">
                                          <p:stCondLst>
                                            <p:cond delay="0"/>
                                          </p:stCondLst>
                                        </p:cTn>
                                        <p:tgtEl>
                                          <p:spTgt spid="26">
                                            <p:txEl>
                                              <p:pRg st="8" end="8"/>
                                            </p:txEl>
                                          </p:spTgt>
                                        </p:tgtEl>
                                        <p:attrNameLst>
                                          <p:attrName>style.visibility</p:attrName>
                                        </p:attrNameLst>
                                      </p:cBhvr>
                                      <p:to>
                                        <p:strVal val="visible"/>
                                      </p:to>
                                    </p:set>
                                    <p:animEffect transition="in" filter="fade">
                                      <p:cBhvr>
                                        <p:cTn id="19" dur="500"/>
                                        <p:tgtEl>
                                          <p:spTgt spid="26">
                                            <p:txEl>
                                              <p:pRg st="8" end="8"/>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xEl>
                                              <p:pRg st="9" end="9"/>
                                            </p:txEl>
                                          </p:spTgt>
                                        </p:tgtEl>
                                        <p:attrNameLst>
                                          <p:attrName>style.visibility</p:attrName>
                                        </p:attrNameLst>
                                      </p:cBhvr>
                                      <p:to>
                                        <p:strVal val="visible"/>
                                      </p:to>
                                    </p:set>
                                    <p:animEffect transition="in" filter="fade">
                                      <p:cBhvr>
                                        <p:cTn id="24" dur="500"/>
                                        <p:tgtEl>
                                          <p:spTgt spid="2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525DD4C-BD64-4693-9697-A35AE511A216}"/>
              </a:ext>
            </a:extLst>
          </p:cNvPr>
          <p:cNvSpPr/>
          <p:nvPr/>
        </p:nvSpPr>
        <p:spPr>
          <a:xfrm>
            <a:off x="885824" y="2696436"/>
            <a:ext cx="8264275" cy="4191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2"/>
                </a:solidFill>
              </a:rPr>
              <a:t>Varies depending on graph</a:t>
            </a:r>
          </a:p>
        </p:txBody>
      </p:sp>
      <p:sp>
        <p:nvSpPr>
          <p:cNvPr id="4" name="Rectangle 3">
            <a:extLst>
              <a:ext uri="{FF2B5EF4-FFF2-40B4-BE49-F238E27FC236}">
                <a16:creationId xmlns:a16="http://schemas.microsoft.com/office/drawing/2014/main" id="{C8130124-75CD-4C32-84EC-5079E67ED333}"/>
              </a:ext>
            </a:extLst>
          </p:cNvPr>
          <p:cNvSpPr/>
          <p:nvPr/>
        </p:nvSpPr>
        <p:spPr>
          <a:xfrm>
            <a:off x="6100" y="1504950"/>
            <a:ext cx="9144000" cy="4191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2"/>
                </a:solidFill>
              </a:rPr>
              <a:t>Parallelize this loop</a:t>
            </a:r>
          </a:p>
        </p:txBody>
      </p:sp>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Given an approximate </a:t>
            </a:r>
            <a:r>
              <a:rPr lang="en-US" sz="2200" dirty="0" err="1">
                <a:latin typeface="Arial" pitchFamily="34" charset="0"/>
                <a:cs typeface="Arial" pitchFamily="34" charset="0"/>
              </a:rPr>
              <a:t>knn</a:t>
            </a:r>
            <a:r>
              <a:rPr lang="en-US" sz="2200" dirty="0">
                <a:latin typeface="Arial" pitchFamily="34" charset="0"/>
                <a:cs typeface="Arial" pitchFamily="34" charset="0"/>
              </a:rPr>
              <a:t> query structure, </a:t>
            </a:r>
            <a:r>
              <a:rPr lang="en-US" sz="2200" dirty="0" err="1">
                <a:latin typeface="Arial" pitchFamily="34" charset="0"/>
                <a:cs typeface="Arial" pitchFamily="34" charset="0"/>
              </a:rPr>
              <a:t>knng</a:t>
            </a:r>
            <a:r>
              <a:rPr lang="en-US" sz="2200" dirty="0">
                <a:latin typeface="Arial" pitchFamily="34" charset="0"/>
                <a:cs typeface="Arial" pitchFamily="34" charset="0"/>
              </a:rPr>
              <a:t>:</a:t>
            </a:r>
          </a:p>
          <a:p>
            <a:pPr marL="342900" indent="-342900">
              <a:spcBef>
                <a:spcPct val="20000"/>
              </a:spcBef>
              <a:defRPr/>
            </a:pPr>
            <a:endParaRPr lang="en-US" sz="2200" dirty="0">
              <a:latin typeface="Arial" pitchFamily="34" charset="0"/>
              <a:cs typeface="Arial" pitchFamily="34" charset="0"/>
            </a:endParaRPr>
          </a:p>
          <a:p>
            <a:pPr>
              <a:spcBef>
                <a:spcPct val="20000"/>
              </a:spcBef>
              <a:defRPr/>
            </a:pPr>
            <a:r>
              <a:rPr lang="en-US" sz="2200" dirty="0">
                <a:latin typeface="Arial" pitchFamily="34" charset="0"/>
                <a:cs typeface="Arial" pitchFamily="34" charset="0"/>
              </a:rPr>
              <a:t>For p in points:</a:t>
            </a:r>
          </a:p>
          <a:p>
            <a:pPr>
              <a:spcBef>
                <a:spcPct val="20000"/>
              </a:spcBef>
              <a:defRPr/>
            </a:pPr>
            <a:r>
              <a:rPr lang="en-US" sz="2200" dirty="0">
                <a:latin typeface="Arial" pitchFamily="34" charset="0"/>
                <a:cs typeface="Arial" pitchFamily="34" charset="0"/>
              </a:rPr>
              <a:t>	neighbors = </a:t>
            </a:r>
            <a:r>
              <a:rPr lang="en-US" sz="2200" dirty="0" err="1">
                <a:latin typeface="Arial" pitchFamily="34" charset="0"/>
                <a:cs typeface="Arial" pitchFamily="34" charset="0"/>
              </a:rPr>
              <a:t>knng</a:t>
            </a:r>
            <a:r>
              <a:rPr lang="en-US" sz="2200" dirty="0">
                <a:latin typeface="Arial" pitchFamily="34" charset="0"/>
                <a:cs typeface="Arial" pitchFamily="34" charset="0"/>
              </a:rPr>
              <a:t>(p)</a:t>
            </a:r>
          </a:p>
          <a:p>
            <a:pPr>
              <a:spcBef>
                <a:spcPct val="20000"/>
              </a:spcBef>
              <a:defRPr/>
            </a:pPr>
            <a:r>
              <a:rPr lang="en-US" sz="2200" dirty="0">
                <a:latin typeface="Arial" pitchFamily="34" charset="0"/>
                <a:cs typeface="Arial" pitchFamily="34" charset="0"/>
              </a:rPr>
              <a:t>	For q in </a:t>
            </a:r>
            <a:r>
              <a:rPr lang="en-US" sz="2200" dirty="0" err="1">
                <a:latin typeface="Arial" pitchFamily="34" charset="0"/>
                <a:cs typeface="Arial" pitchFamily="34" charset="0"/>
              </a:rPr>
              <a:t>knng</a:t>
            </a:r>
            <a:r>
              <a:rPr lang="en-US" sz="2200" dirty="0">
                <a:latin typeface="Arial" pitchFamily="34" charset="0"/>
                <a:cs typeface="Arial" pitchFamily="34" charset="0"/>
              </a:rPr>
              <a:t>(p):</a:t>
            </a:r>
          </a:p>
          <a:p>
            <a:pPr lvl="2">
              <a:spcBef>
                <a:spcPct val="20000"/>
              </a:spcBef>
              <a:defRPr/>
            </a:pPr>
            <a:r>
              <a:rPr lang="en-US" sz="2200" dirty="0">
                <a:latin typeface="Arial" pitchFamily="34" charset="0"/>
                <a:cs typeface="Arial" pitchFamily="34" charset="0"/>
              </a:rPr>
              <a:t>if not </a:t>
            </a:r>
            <a:r>
              <a:rPr lang="en-US" sz="2200" dirty="0" err="1">
                <a:latin typeface="Arial" pitchFamily="34" charset="0"/>
                <a:cs typeface="Arial" pitchFamily="34" charset="0"/>
              </a:rPr>
              <a:t>is_valid</a:t>
            </a:r>
            <a:r>
              <a:rPr lang="en-US" sz="2200" dirty="0">
                <a:latin typeface="Arial" pitchFamily="34" charset="0"/>
                <a:cs typeface="Arial" pitchFamily="34" charset="0"/>
              </a:rPr>
              <a:t>(</a:t>
            </a:r>
            <a:r>
              <a:rPr lang="en-US" sz="2200" dirty="0" err="1">
                <a:latin typeface="Arial" pitchFamily="34" charset="0"/>
                <a:cs typeface="Arial" pitchFamily="34" charset="0"/>
              </a:rPr>
              <a:t>pq</a:t>
            </a:r>
            <a:r>
              <a:rPr lang="en-US" sz="2200" dirty="0">
                <a:latin typeface="Arial" pitchFamily="34" charset="0"/>
                <a:cs typeface="Arial" pitchFamily="34" charset="0"/>
              </a:rPr>
              <a:t>, </a:t>
            </a:r>
            <a:r>
              <a:rPr lang="en-US" sz="2200" dirty="0" err="1">
                <a:latin typeface="Arial" pitchFamily="34" charset="0"/>
                <a:cs typeface="Arial" pitchFamily="34" charset="0"/>
              </a:rPr>
              <a:t>knng</a:t>
            </a:r>
            <a:r>
              <a:rPr lang="en-US" sz="2200" dirty="0">
                <a:latin typeface="Arial" pitchFamily="34" charset="0"/>
                <a:cs typeface="Arial" pitchFamily="34" charset="0"/>
              </a:rPr>
              <a:t>):</a:t>
            </a:r>
          </a:p>
          <a:p>
            <a:pPr lvl="3">
              <a:spcBef>
                <a:spcPct val="20000"/>
              </a:spcBef>
              <a:defRPr/>
            </a:pPr>
            <a:r>
              <a:rPr lang="en-US" sz="2200" dirty="0">
                <a:latin typeface="Arial" pitchFamily="34" charset="0"/>
                <a:cs typeface="Arial" pitchFamily="34" charset="0"/>
              </a:rPr>
              <a:t>neighbors[q] = -1</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Parallelizing the Graph Construction on the GPU</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47</a:t>
            </a:fld>
            <a:endParaRPr lang="en-US" dirty="0"/>
          </a:p>
        </p:txBody>
      </p:sp>
      <p:sp>
        <p:nvSpPr>
          <p:cNvPr id="32" name="Rectangle 31">
            <a:extLst>
              <a:ext uri="{FF2B5EF4-FFF2-40B4-BE49-F238E27FC236}">
                <a16:creationId xmlns:a16="http://schemas.microsoft.com/office/drawing/2014/main" id="{BB8B44F6-4FCB-422A-84AA-84DC3CCBBB26}"/>
              </a:ext>
            </a:extLst>
          </p:cNvPr>
          <p:cNvSpPr/>
          <p:nvPr/>
        </p:nvSpPr>
        <p:spPr>
          <a:xfrm>
            <a:off x="0" y="3584709"/>
            <a:ext cx="9144000" cy="3274743"/>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Caveats: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Need full point set to construct </a:t>
            </a:r>
            <a:r>
              <a:rPr lang="en-US" sz="2200" dirty="0" err="1">
                <a:latin typeface="Arial" pitchFamily="34" charset="0"/>
                <a:cs typeface="Arial" pitchFamily="34" charset="0"/>
              </a:rPr>
              <a:t>knn</a:t>
            </a:r>
            <a:r>
              <a:rPr lang="en-US" sz="2200" dirty="0">
                <a:latin typeface="Arial" pitchFamily="34" charset="0"/>
                <a:cs typeface="Arial" pitchFamily="34" charset="0"/>
              </a:rPr>
              <a:t> search index</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Full </a:t>
            </a:r>
            <a:r>
              <a:rPr lang="en-US" sz="2200" dirty="0" err="1">
                <a:latin typeface="Arial" pitchFamily="34" charset="0"/>
                <a:cs typeface="Arial" pitchFamily="34" charset="0"/>
              </a:rPr>
              <a:t>kNNG</a:t>
            </a:r>
            <a:r>
              <a:rPr lang="en-US" sz="2200" dirty="0">
                <a:latin typeface="Arial" pitchFamily="34" charset="0"/>
                <a:cs typeface="Arial" pitchFamily="34" charset="0"/>
              </a:rPr>
              <a:t> may not fit on the GPU</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Chunk the problem into batches of size, </a:t>
            </a:r>
            <a:r>
              <a:rPr lang="en-US" sz="2200" i="1" dirty="0">
                <a:latin typeface="Arial" pitchFamily="34" charset="0"/>
                <a:cs typeface="Arial" pitchFamily="34" charset="0"/>
              </a:rPr>
              <a:t>q</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Compute q from worst case analysis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Strict </a:t>
            </a:r>
            <a:r>
              <a:rPr lang="el-GR" sz="2200" dirty="0">
                <a:latin typeface="Arial" pitchFamily="34" charset="0"/>
                <a:cs typeface="Arial" pitchFamily="34" charset="0"/>
              </a:rPr>
              <a:t>β-</a:t>
            </a:r>
            <a:r>
              <a:rPr lang="en-US" sz="2200" dirty="0">
                <a:latin typeface="Arial" pitchFamily="34" charset="0"/>
                <a:cs typeface="Arial" pitchFamily="34" charset="0"/>
              </a:rPr>
              <a:t>Skeleton requires neighbor’s neighbors</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Increases memory usage</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Drastically reduces amount of parallelism</a:t>
            </a:r>
          </a:p>
        </p:txBody>
      </p:sp>
    </p:spTree>
    <p:extLst>
      <p:ext uri="{BB962C8B-B14F-4D97-AF65-F5344CB8AC3E}">
        <p14:creationId xmlns:p14="http://schemas.microsoft.com/office/powerpoint/2010/main" val="1955860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fade">
                                      <p:cBhvr>
                                        <p:cTn id="17" dur="500"/>
                                        <p:tgtEl>
                                          <p:spTgt spid="32">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2">
                                            <p:txEl>
                                              <p:pRg st="1" end="1"/>
                                            </p:txEl>
                                          </p:spTgt>
                                        </p:tgtEl>
                                        <p:attrNameLst>
                                          <p:attrName>style.visibility</p:attrName>
                                        </p:attrNameLst>
                                      </p:cBhvr>
                                      <p:to>
                                        <p:strVal val="visible"/>
                                      </p:to>
                                    </p:set>
                                    <p:animEffect transition="in" filter="fade">
                                      <p:cBhvr>
                                        <p:cTn id="21" dur="500"/>
                                        <p:tgtEl>
                                          <p:spTgt spid="3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xEl>
                                              <p:pRg st="2" end="2"/>
                                            </p:txEl>
                                          </p:spTgt>
                                        </p:tgtEl>
                                        <p:attrNameLst>
                                          <p:attrName>style.visibility</p:attrName>
                                        </p:attrNameLst>
                                      </p:cBhvr>
                                      <p:to>
                                        <p:strVal val="visible"/>
                                      </p:to>
                                    </p:set>
                                    <p:animEffect transition="in" filter="fade">
                                      <p:cBhvr>
                                        <p:cTn id="26" dur="500"/>
                                        <p:tgtEl>
                                          <p:spTgt spid="3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xEl>
                                              <p:pRg st="3" end="3"/>
                                            </p:txEl>
                                          </p:spTgt>
                                        </p:tgtEl>
                                        <p:attrNameLst>
                                          <p:attrName>style.visibility</p:attrName>
                                        </p:attrNameLst>
                                      </p:cBhvr>
                                      <p:to>
                                        <p:strVal val="visible"/>
                                      </p:to>
                                    </p:set>
                                    <p:animEffect transition="in" filter="fade">
                                      <p:cBhvr>
                                        <p:cTn id="31" dur="500"/>
                                        <p:tgtEl>
                                          <p:spTgt spid="32">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xEl>
                                              <p:pRg st="4" end="4"/>
                                            </p:txEl>
                                          </p:spTgt>
                                        </p:tgtEl>
                                        <p:attrNameLst>
                                          <p:attrName>style.visibility</p:attrName>
                                        </p:attrNameLst>
                                      </p:cBhvr>
                                      <p:to>
                                        <p:strVal val="visible"/>
                                      </p:to>
                                    </p:set>
                                    <p:animEffect transition="in" filter="fade">
                                      <p:cBhvr>
                                        <p:cTn id="34" dur="500"/>
                                        <p:tgtEl>
                                          <p:spTgt spid="3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xEl>
                                              <p:pRg st="5" end="5"/>
                                            </p:txEl>
                                          </p:spTgt>
                                        </p:tgtEl>
                                        <p:attrNameLst>
                                          <p:attrName>style.visibility</p:attrName>
                                        </p:attrNameLst>
                                      </p:cBhvr>
                                      <p:to>
                                        <p:strVal val="visible"/>
                                      </p:to>
                                    </p:set>
                                    <p:animEffect transition="in" filter="fade">
                                      <p:cBhvr>
                                        <p:cTn id="39" dur="500"/>
                                        <p:tgtEl>
                                          <p:spTgt spid="32">
                                            <p:txEl>
                                              <p:pRg st="5" end="5"/>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2">
                                            <p:txEl>
                                              <p:pRg st="6" end="6"/>
                                            </p:txEl>
                                          </p:spTgt>
                                        </p:tgtEl>
                                        <p:attrNameLst>
                                          <p:attrName>style.visibility</p:attrName>
                                        </p:attrNameLst>
                                      </p:cBhvr>
                                      <p:to>
                                        <p:strVal val="visible"/>
                                      </p:to>
                                    </p:set>
                                    <p:animEffect transition="in" filter="fade">
                                      <p:cBhvr>
                                        <p:cTn id="43" dur="500"/>
                                        <p:tgtEl>
                                          <p:spTgt spid="32">
                                            <p:txEl>
                                              <p:pRg st="6" end="6"/>
                                            </p:txEl>
                                          </p:spTgt>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32">
                                            <p:txEl>
                                              <p:pRg st="7" end="7"/>
                                            </p:txEl>
                                          </p:spTgt>
                                        </p:tgtEl>
                                        <p:attrNameLst>
                                          <p:attrName>style.visibility</p:attrName>
                                        </p:attrNameLst>
                                      </p:cBhvr>
                                      <p:to>
                                        <p:strVal val="visible"/>
                                      </p:to>
                                    </p:set>
                                    <p:animEffect transition="in" filter="fade">
                                      <p:cBhvr>
                                        <p:cTn id="47" dur="500"/>
                                        <p:tgtEl>
                                          <p:spTgt spid="3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48</a:t>
            </a:fld>
            <a:endParaRPr lang="en-US" dirty="0"/>
          </a:p>
        </p:txBody>
      </p:sp>
      <p:grpSp>
        <p:nvGrpSpPr>
          <p:cNvPr id="8" name="Group 7">
            <a:extLst>
              <a:ext uri="{FF2B5EF4-FFF2-40B4-BE49-F238E27FC236}">
                <a16:creationId xmlns:a16="http://schemas.microsoft.com/office/drawing/2014/main" id="{5F1F1524-52DF-4267-93D8-619791ED6E2A}"/>
              </a:ext>
            </a:extLst>
          </p:cNvPr>
          <p:cNvGrpSpPr/>
          <p:nvPr/>
        </p:nvGrpSpPr>
        <p:grpSpPr>
          <a:xfrm>
            <a:off x="2923105" y="2382353"/>
            <a:ext cx="3287246" cy="3533885"/>
            <a:chOff x="2923105" y="2382353"/>
            <a:chExt cx="3287246" cy="3533885"/>
          </a:xfrm>
        </p:grpSpPr>
        <p:sp>
          <p:nvSpPr>
            <p:cNvPr id="2" name="Rectangle 1">
              <a:extLst>
                <a:ext uri="{FF2B5EF4-FFF2-40B4-BE49-F238E27FC236}">
                  <a16:creationId xmlns:a16="http://schemas.microsoft.com/office/drawing/2014/main" id="{FC4B9DEB-3405-412F-80D1-F14AC7341715}"/>
                </a:ext>
              </a:extLst>
            </p:cNvPr>
            <p:cNvSpPr/>
            <p:nvPr/>
          </p:nvSpPr>
          <p:spPr>
            <a:xfrm>
              <a:off x="4450813" y="3244334"/>
              <a:ext cx="242374" cy="369332"/>
            </a:xfrm>
            <a:prstGeom prst="rect">
              <a:avLst/>
            </a:prstGeom>
          </p:spPr>
          <p:txBody>
            <a:bodyPr wrap="none">
              <a:spAutoFit/>
            </a:bodyPr>
            <a:lstStyle/>
            <a:p>
              <a:r>
                <a:rPr lang="en-US" dirty="0"/>
                <a:t> </a:t>
              </a:r>
            </a:p>
          </p:txBody>
        </p:sp>
        <p:sp>
          <p:nvSpPr>
            <p:cNvPr id="13" name="Oval 12">
              <a:extLst>
                <a:ext uri="{FF2B5EF4-FFF2-40B4-BE49-F238E27FC236}">
                  <a16:creationId xmlns:a16="http://schemas.microsoft.com/office/drawing/2014/main" id="{12DF4280-DC24-4A3A-A823-B35A21EB29DF}"/>
                </a:ext>
              </a:extLst>
            </p:cNvPr>
            <p:cNvSpPr/>
            <p:nvPr/>
          </p:nvSpPr>
          <p:spPr>
            <a:xfrm>
              <a:off x="3343275" y="271462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C86F87E-A345-4989-91CE-A7DA19F489CF}"/>
                </a:ext>
              </a:extLst>
            </p:cNvPr>
            <p:cNvSpPr/>
            <p:nvPr/>
          </p:nvSpPr>
          <p:spPr>
            <a:xfrm>
              <a:off x="3429000" y="332349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78369C5-6707-41E6-9A97-787F6E02C29D}"/>
                </a:ext>
              </a:extLst>
            </p:cNvPr>
            <p:cNvSpPr/>
            <p:nvPr/>
          </p:nvSpPr>
          <p:spPr>
            <a:xfrm>
              <a:off x="3190875" y="368871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759093-895B-46EB-A75C-E1E104D38572}"/>
                </a:ext>
              </a:extLst>
            </p:cNvPr>
            <p:cNvSpPr/>
            <p:nvPr/>
          </p:nvSpPr>
          <p:spPr>
            <a:xfrm>
              <a:off x="4913614" y="36419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BCAA377-AE7B-4A70-B85B-ED189C92C710}"/>
                </a:ext>
              </a:extLst>
            </p:cNvPr>
            <p:cNvSpPr/>
            <p:nvPr/>
          </p:nvSpPr>
          <p:spPr>
            <a:xfrm>
              <a:off x="5789914" y="37562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1EC8DA-EE63-47A0-BF96-DC4CA0DE732C}"/>
                </a:ext>
              </a:extLst>
            </p:cNvPr>
            <p:cNvSpPr/>
            <p:nvPr/>
          </p:nvSpPr>
          <p:spPr>
            <a:xfrm>
              <a:off x="4704064" y="399433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A705A51-E1CA-46B1-BE7B-8876DBBB49B3}"/>
                </a:ext>
              </a:extLst>
            </p:cNvPr>
            <p:cNvSpPr/>
            <p:nvPr/>
          </p:nvSpPr>
          <p:spPr>
            <a:xfrm>
              <a:off x="4208764" y="43562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ADFBAC1-AA75-40B0-AADA-D4A202D34B11}"/>
                </a:ext>
              </a:extLst>
            </p:cNvPr>
            <p:cNvSpPr/>
            <p:nvPr/>
          </p:nvSpPr>
          <p:spPr>
            <a:xfrm>
              <a:off x="3780139" y="45848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039B54B-747E-4D83-BE63-256B95E1C00A}"/>
                </a:ext>
              </a:extLst>
            </p:cNvPr>
            <p:cNvSpPr/>
            <p:nvPr/>
          </p:nvSpPr>
          <p:spPr>
            <a:xfrm>
              <a:off x="4265914" y="54707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9776B53-8B44-4E71-BEC1-5358A9DA8E7A}"/>
                </a:ext>
              </a:extLst>
            </p:cNvPr>
            <p:cNvSpPr/>
            <p:nvPr/>
          </p:nvSpPr>
          <p:spPr>
            <a:xfrm>
              <a:off x="5761339" y="52611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43B4499-485C-4EC9-B177-576632A9FAA8}"/>
                </a:ext>
              </a:extLst>
            </p:cNvPr>
            <p:cNvSpPr txBox="1"/>
            <p:nvPr/>
          </p:nvSpPr>
          <p:spPr>
            <a:xfrm>
              <a:off x="4065889" y="5546906"/>
              <a:ext cx="319318" cy="369332"/>
            </a:xfrm>
            <a:prstGeom prst="rect">
              <a:avLst/>
            </a:prstGeom>
            <a:noFill/>
          </p:spPr>
          <p:txBody>
            <a:bodyPr wrap="none" rtlCol="0">
              <a:spAutoFit/>
            </a:bodyPr>
            <a:lstStyle/>
            <a:p>
              <a:r>
                <a:rPr lang="en-US" dirty="0"/>
                <a:t>0</a:t>
              </a:r>
            </a:p>
          </p:txBody>
        </p:sp>
        <p:sp>
          <p:nvSpPr>
            <p:cNvPr id="24" name="TextBox 23">
              <a:extLst>
                <a:ext uri="{FF2B5EF4-FFF2-40B4-BE49-F238E27FC236}">
                  <a16:creationId xmlns:a16="http://schemas.microsoft.com/office/drawing/2014/main" id="{375A5F8E-2446-4B51-B5B4-76566A5F8B14}"/>
                </a:ext>
              </a:extLst>
            </p:cNvPr>
            <p:cNvSpPr txBox="1"/>
            <p:nvPr/>
          </p:nvSpPr>
          <p:spPr>
            <a:xfrm>
              <a:off x="4572000" y="3671777"/>
              <a:ext cx="319318"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46AFE1A3-7726-4787-A10F-2E2244B6E7BC}"/>
                </a:ext>
              </a:extLst>
            </p:cNvPr>
            <p:cNvSpPr txBox="1"/>
            <p:nvPr/>
          </p:nvSpPr>
          <p:spPr>
            <a:xfrm>
              <a:off x="4144727" y="4015284"/>
              <a:ext cx="319318" cy="369332"/>
            </a:xfrm>
            <a:prstGeom prst="rect">
              <a:avLst/>
            </a:prstGeom>
            <a:noFill/>
          </p:spPr>
          <p:txBody>
            <a:bodyPr wrap="none" rtlCol="0">
              <a:spAutoFit/>
            </a:bodyPr>
            <a:lstStyle/>
            <a:p>
              <a:r>
                <a:rPr lang="en-US" dirty="0"/>
                <a:t>2</a:t>
              </a:r>
            </a:p>
          </p:txBody>
        </p:sp>
        <p:sp>
          <p:nvSpPr>
            <p:cNvPr id="27" name="TextBox 26">
              <a:extLst>
                <a:ext uri="{FF2B5EF4-FFF2-40B4-BE49-F238E27FC236}">
                  <a16:creationId xmlns:a16="http://schemas.microsoft.com/office/drawing/2014/main" id="{91DD0FD0-3D2F-4EE2-82AB-90964184D025}"/>
                </a:ext>
              </a:extLst>
            </p:cNvPr>
            <p:cNvSpPr txBox="1"/>
            <p:nvPr/>
          </p:nvSpPr>
          <p:spPr>
            <a:xfrm>
              <a:off x="3460821" y="3101244"/>
              <a:ext cx="319318"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B4D28559-40BC-4624-90B3-EC5B5B3793CD}"/>
                </a:ext>
              </a:extLst>
            </p:cNvPr>
            <p:cNvSpPr txBox="1"/>
            <p:nvPr/>
          </p:nvSpPr>
          <p:spPr>
            <a:xfrm>
              <a:off x="3717454" y="4273820"/>
              <a:ext cx="319318" cy="369332"/>
            </a:xfrm>
            <a:prstGeom prst="rect">
              <a:avLst/>
            </a:prstGeom>
            <a:noFill/>
          </p:spPr>
          <p:txBody>
            <a:bodyPr wrap="none" rtlCol="0">
              <a:spAutoFit/>
            </a:bodyPr>
            <a:lstStyle/>
            <a:p>
              <a:r>
                <a:rPr lang="en-US" dirty="0"/>
                <a:t>4</a:t>
              </a:r>
            </a:p>
          </p:txBody>
        </p:sp>
        <p:sp>
          <p:nvSpPr>
            <p:cNvPr id="29" name="TextBox 28">
              <a:extLst>
                <a:ext uri="{FF2B5EF4-FFF2-40B4-BE49-F238E27FC236}">
                  <a16:creationId xmlns:a16="http://schemas.microsoft.com/office/drawing/2014/main" id="{13024C8B-C154-4DB8-B796-66DC171E7D91}"/>
                </a:ext>
              </a:extLst>
            </p:cNvPr>
            <p:cNvSpPr txBox="1"/>
            <p:nvPr/>
          </p:nvSpPr>
          <p:spPr>
            <a:xfrm>
              <a:off x="4948987" y="3369612"/>
              <a:ext cx="319318" cy="369332"/>
            </a:xfrm>
            <a:prstGeom prst="rect">
              <a:avLst/>
            </a:prstGeom>
            <a:noFill/>
          </p:spPr>
          <p:txBody>
            <a:bodyPr wrap="none" rtlCol="0">
              <a:spAutoFit/>
            </a:bodyPr>
            <a:lstStyle/>
            <a:p>
              <a:r>
                <a:rPr lang="en-US" dirty="0"/>
                <a:t>5</a:t>
              </a:r>
            </a:p>
          </p:txBody>
        </p:sp>
        <p:sp>
          <p:nvSpPr>
            <p:cNvPr id="30" name="TextBox 29">
              <a:extLst>
                <a:ext uri="{FF2B5EF4-FFF2-40B4-BE49-F238E27FC236}">
                  <a16:creationId xmlns:a16="http://schemas.microsoft.com/office/drawing/2014/main" id="{D569E8F4-0896-4193-93FF-CFAFFB305839}"/>
                </a:ext>
              </a:extLst>
            </p:cNvPr>
            <p:cNvSpPr txBox="1"/>
            <p:nvPr/>
          </p:nvSpPr>
          <p:spPr>
            <a:xfrm>
              <a:off x="2923105" y="3487290"/>
              <a:ext cx="319318" cy="369332"/>
            </a:xfrm>
            <a:prstGeom prst="rect">
              <a:avLst/>
            </a:prstGeom>
            <a:noFill/>
          </p:spPr>
          <p:txBody>
            <a:bodyPr wrap="none" rtlCol="0">
              <a:spAutoFit/>
            </a:bodyPr>
            <a:lstStyle/>
            <a:p>
              <a:r>
                <a:rPr lang="en-US" dirty="0"/>
                <a:t>6</a:t>
              </a:r>
            </a:p>
          </p:txBody>
        </p:sp>
        <p:sp>
          <p:nvSpPr>
            <p:cNvPr id="31" name="TextBox 30">
              <a:extLst>
                <a:ext uri="{FF2B5EF4-FFF2-40B4-BE49-F238E27FC236}">
                  <a16:creationId xmlns:a16="http://schemas.microsoft.com/office/drawing/2014/main" id="{FA39E433-DE97-46F9-A5BE-E3C7F6E7BEC7}"/>
                </a:ext>
              </a:extLst>
            </p:cNvPr>
            <p:cNvSpPr txBox="1"/>
            <p:nvPr/>
          </p:nvSpPr>
          <p:spPr>
            <a:xfrm>
              <a:off x="3269341" y="2382353"/>
              <a:ext cx="319318" cy="369332"/>
            </a:xfrm>
            <a:prstGeom prst="rect">
              <a:avLst/>
            </a:prstGeom>
            <a:noFill/>
          </p:spPr>
          <p:txBody>
            <a:bodyPr wrap="none" rtlCol="0">
              <a:spAutoFit/>
            </a:bodyPr>
            <a:lstStyle/>
            <a:p>
              <a:r>
                <a:rPr lang="en-US" dirty="0"/>
                <a:t>7</a:t>
              </a:r>
            </a:p>
          </p:txBody>
        </p:sp>
        <p:sp>
          <p:nvSpPr>
            <p:cNvPr id="32" name="TextBox 31">
              <a:extLst>
                <a:ext uri="{FF2B5EF4-FFF2-40B4-BE49-F238E27FC236}">
                  <a16:creationId xmlns:a16="http://schemas.microsoft.com/office/drawing/2014/main" id="{CB132DDF-0BB9-417D-835C-BF4FC24B72F3}"/>
                </a:ext>
              </a:extLst>
            </p:cNvPr>
            <p:cNvSpPr txBox="1"/>
            <p:nvPr/>
          </p:nvSpPr>
          <p:spPr>
            <a:xfrm>
              <a:off x="5883336" y="3521496"/>
              <a:ext cx="319318" cy="369332"/>
            </a:xfrm>
            <a:prstGeom prst="rect">
              <a:avLst/>
            </a:prstGeom>
            <a:noFill/>
          </p:spPr>
          <p:txBody>
            <a:bodyPr wrap="none" rtlCol="0">
              <a:spAutoFit/>
            </a:bodyPr>
            <a:lstStyle/>
            <a:p>
              <a:r>
                <a:rPr lang="en-US" dirty="0"/>
                <a:t>8</a:t>
              </a:r>
            </a:p>
          </p:txBody>
        </p:sp>
        <p:sp>
          <p:nvSpPr>
            <p:cNvPr id="33" name="TextBox 32">
              <a:extLst>
                <a:ext uri="{FF2B5EF4-FFF2-40B4-BE49-F238E27FC236}">
                  <a16:creationId xmlns:a16="http://schemas.microsoft.com/office/drawing/2014/main" id="{5A4A1017-AABF-4C20-8900-1257B595091A}"/>
                </a:ext>
              </a:extLst>
            </p:cNvPr>
            <p:cNvSpPr txBox="1"/>
            <p:nvPr/>
          </p:nvSpPr>
          <p:spPr>
            <a:xfrm>
              <a:off x="5891033" y="5046063"/>
              <a:ext cx="319318" cy="369332"/>
            </a:xfrm>
            <a:prstGeom prst="rect">
              <a:avLst/>
            </a:prstGeom>
            <a:noFill/>
          </p:spPr>
          <p:txBody>
            <a:bodyPr wrap="none" rtlCol="0">
              <a:spAutoFit/>
            </a:bodyPr>
            <a:lstStyle/>
            <a:p>
              <a:r>
                <a:rPr lang="en-US" dirty="0"/>
                <a:t>9</a:t>
              </a:r>
            </a:p>
          </p:txBody>
        </p:sp>
      </p:grpSp>
    </p:spTree>
    <p:extLst>
      <p:ext uri="{BB962C8B-B14F-4D97-AF65-F5344CB8AC3E}">
        <p14:creationId xmlns:p14="http://schemas.microsoft.com/office/powerpoint/2010/main" val="3773566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25000" decel="25000" fill="hold" nodeType="clickEffect">
                                  <p:stCondLst>
                                    <p:cond delay="0"/>
                                  </p:stCondLst>
                                  <p:childTnLst>
                                    <p:animMotion origin="layout" path="M 4.44444E-6 -2.59259E-6 L -0.40053 0.25417 " pathEditMode="relative" rAng="0" ptsTypes="AA">
                                      <p:cBhvr>
                                        <p:cTn id="6" dur="2000" fill="hold"/>
                                        <p:tgtEl>
                                          <p:spTgt spid="8"/>
                                        </p:tgtEl>
                                        <p:attrNameLst>
                                          <p:attrName>ppt_x</p:attrName>
                                          <p:attrName>ppt_y</p:attrName>
                                        </p:attrNameLst>
                                      </p:cBhvr>
                                      <p:rCtr x="-20035" y="12708"/>
                                    </p:animMotion>
                                  </p:childTnLst>
                                </p:cTn>
                              </p:par>
                              <p:par>
                                <p:cTn id="7" presetID="6" presetClass="emph" presetSubtype="0" fill="hold" nodeType="withEffect">
                                  <p:stCondLst>
                                    <p:cond delay="0"/>
                                  </p:stCondLst>
                                  <p:childTnLst>
                                    <p:animScale>
                                      <p:cBhvr>
                                        <p:cTn id="8" dur="2000" fill="hold"/>
                                        <p:tgtEl>
                                          <p:spTgt spid="8"/>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53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16553505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grpSp>
        <p:nvGrpSpPr>
          <p:cNvPr id="20" name="Group 19"/>
          <p:cNvGrpSpPr/>
          <p:nvPr/>
        </p:nvGrpSpPr>
        <p:grpSpPr>
          <a:xfrm>
            <a:off x="1448973" y="970496"/>
            <a:ext cx="6049108" cy="5452314"/>
            <a:chOff x="1448973" y="970496"/>
            <a:chExt cx="6049108" cy="5452314"/>
          </a:xfrm>
        </p:grpSpPr>
        <p:graphicFrame>
          <p:nvGraphicFramePr>
            <p:cNvPr id="7" name="Diagram 6"/>
            <p:cNvGraphicFramePr/>
            <p:nvPr>
              <p:extLst>
                <p:ext uri="{D42A27DB-BD31-4B8C-83A1-F6EECF244321}">
                  <p14:modId xmlns:p14="http://schemas.microsoft.com/office/powerpoint/2010/main" val="2651879024"/>
                </p:ext>
              </p:extLst>
            </p:nvPr>
          </p:nvGraphicFramePr>
          <p:xfrm>
            <a:off x="1448973" y="2283799"/>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rot="18570782">
              <a:off x="3787299" y="2840786"/>
              <a:ext cx="108901" cy="96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Triangle 9"/>
            <p:cNvSpPr/>
            <p:nvPr/>
          </p:nvSpPr>
          <p:spPr>
            <a:xfrm rot="11062016">
              <a:off x="3627677" y="2816079"/>
              <a:ext cx="202149" cy="222364"/>
            </a:xfrm>
            <a:prstGeom prst="rtTriangle">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t>Enhanced Approximation or Theory</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own Arrow 11"/>
            <p:cNvSpPr/>
            <p:nvPr/>
          </p:nvSpPr>
          <p:spPr>
            <a:xfrm>
              <a:off x="4279718" y="5235429"/>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0C9D9FE6-5D08-3B48-9104-2B1B3E27A71F}" type="slidenum">
              <a:rPr lang="en-US" smtClean="0"/>
              <a:t>5</a:t>
            </a:fld>
            <a:endParaRPr lang="en-US"/>
          </a:p>
        </p:txBody>
      </p:sp>
      <p:sp>
        <p:nvSpPr>
          <p:cNvPr id="14" name="Rectangle 13">
            <a:extLst>
              <a:ext uri="{FF2B5EF4-FFF2-40B4-BE49-F238E27FC236}">
                <a16:creationId xmlns:a16="http://schemas.microsoft.com/office/drawing/2014/main" id="{227AB034-D738-4E6D-A859-7735A05DAABD}"/>
              </a:ext>
            </a:extLst>
          </p:cNvPr>
          <p:cNvSpPr/>
          <p:nvPr/>
        </p:nvSpPr>
        <p:spPr>
          <a:xfrm>
            <a:off x="2327540" y="2283795"/>
            <a:ext cx="4209686" cy="2824612"/>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Scientific Discovery</a:t>
            </a:r>
          </a:p>
        </p:txBody>
      </p:sp>
    </p:spTree>
    <p:extLst>
      <p:ext uri="{BB962C8B-B14F-4D97-AF65-F5344CB8AC3E}">
        <p14:creationId xmlns:p14="http://schemas.microsoft.com/office/powerpoint/2010/main" val="1577932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3.88889E-6 1.11111E-6 L -0.22848 1.11111E-6 " pathEditMode="relative" rAng="0" ptsTypes="AA">
                                      <p:cBhvr>
                                        <p:cTn id="6" dur="1000" fill="hold"/>
                                        <p:tgtEl>
                                          <p:spTgt spid="20"/>
                                        </p:tgtEl>
                                        <p:attrNameLst>
                                          <p:attrName>ppt_x</p:attrName>
                                          <p:attrName>ppt_y</p:attrName>
                                        </p:attrNameLst>
                                      </p:cBhvr>
                                      <p:rCtr x="-11424" y="0"/>
                                    </p:animMotion>
                                  </p:childTnLst>
                                </p:cTn>
                              </p:par>
                              <p:par>
                                <p:cTn id="7" presetID="35" presetClass="path" presetSubtype="0" accel="50000" decel="50000" fill="hold" grpId="0" nodeType="withEffect">
                                  <p:stCondLst>
                                    <p:cond delay="0"/>
                                  </p:stCondLst>
                                  <p:childTnLst>
                                    <p:animMotion origin="layout" path="M -2.22222E-6 1.11111E-6 L -0.22986 1.11111E-6 " pathEditMode="relative" rAng="0" ptsTypes="AA">
                                      <p:cBhvr>
                                        <p:cTn id="8" dur="1000" fill="hold"/>
                                        <p:tgtEl>
                                          <p:spTgt spid="14"/>
                                        </p:tgtEl>
                                        <p:attrNameLst>
                                          <p:attrName>ppt_x</p:attrName>
                                          <p:attrName>ppt_y</p:attrName>
                                        </p:attrNameLst>
                                      </p:cBhvr>
                                      <p:rCtr x="-114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50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892800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9" grpId="0" animBg="1"/>
      <p:bldP spid="70" grpId="0" animBg="1"/>
      <p:bldP spid="9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51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3 2 6 1</a:t>
            </a:r>
          </a:p>
          <a:p>
            <a:r>
              <a:rPr lang="en-US" sz="3000" dirty="0">
                <a:solidFill>
                  <a:schemeClr val="accent6">
                    <a:lumMod val="50000"/>
                  </a:schemeClr>
                </a:solidFill>
                <a:latin typeface="Courier New" panose="02070309020205020404" pitchFamily="49" charset="0"/>
                <a:cs typeface="Courier New" panose="02070309020205020404" pitchFamily="49" charset="0"/>
              </a:rPr>
              <a:t>4 2 3 5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5" name="Rectangle 64">
            <a:extLst>
              <a:ext uri="{FF2B5EF4-FFF2-40B4-BE49-F238E27FC236}">
                <a16:creationId xmlns:a16="http://schemas.microsoft.com/office/drawing/2014/main" id="{D51C55D8-FA5B-43F4-B76C-E7DC676A232F}"/>
              </a:ext>
            </a:extLst>
          </p:cNvPr>
          <p:cNvSpPr/>
          <p:nvPr/>
        </p:nvSpPr>
        <p:spPr>
          <a:xfrm>
            <a:off x="4238606" y="2042625"/>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2394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52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_</a:t>
            </a:r>
          </a:p>
          <a:p>
            <a:r>
              <a:rPr lang="en-US" sz="3000" dirty="0">
                <a:solidFill>
                  <a:schemeClr val="accent6">
                    <a:lumMod val="50000"/>
                  </a:schemeClr>
                </a:solidFill>
                <a:latin typeface="Courier New" panose="02070309020205020404" pitchFamily="49" charset="0"/>
                <a:cs typeface="Courier New" panose="02070309020205020404" pitchFamily="49" charset="0"/>
              </a:rPr>
              <a:t>4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4" name="Rectangle 63">
            <a:extLst>
              <a:ext uri="{FF2B5EF4-FFF2-40B4-BE49-F238E27FC236}">
                <a16:creationId xmlns:a16="http://schemas.microsoft.com/office/drawing/2014/main" id="{51E5E1EE-6529-4274-A584-FDEDCC3AB448}"/>
              </a:ext>
            </a:extLst>
          </p:cNvPr>
          <p:cNvSpPr/>
          <p:nvPr/>
        </p:nvSpPr>
        <p:spPr>
          <a:xfrm>
            <a:off x="4238606" y="2042625"/>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403910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53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15601133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54</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
        <p:nvSpPr>
          <p:cNvPr id="5" name="Google Shape;54;p13">
            <a:extLst>
              <a:ext uri="{FF2B5EF4-FFF2-40B4-BE49-F238E27FC236}">
                <a16:creationId xmlns:a16="http://schemas.microsoft.com/office/drawing/2014/main" id="{5811B67C-1F67-4C1E-8119-1885349ABBA5}"/>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541950" y="700501"/>
            <a:ext cx="447141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endParaRPr dirty="0"/>
          </a:p>
        </p:txBody>
      </p:sp>
      <p:cxnSp>
        <p:nvCxnSpPr>
          <p:cNvPr id="24" name="Straight Arrow Connector 23">
            <a:extLst>
              <a:ext uri="{FF2B5EF4-FFF2-40B4-BE49-F238E27FC236}">
                <a16:creationId xmlns:a16="http://schemas.microsoft.com/office/drawing/2014/main" id="{AEF8DC33-F7EE-4A3C-BF2B-ABDD1CF81D6A}"/>
              </a:ext>
            </a:extLst>
          </p:cNvPr>
          <p:cNvCxnSpPr>
            <a:cxnSpLocks/>
            <a:stCxn id="6" idx="6"/>
            <a:endCxn id="15" idx="2"/>
          </p:cNvCxnSpPr>
          <p:nvPr/>
        </p:nvCxnSpPr>
        <p:spPr>
          <a:xfrm>
            <a:off x="5943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01C2BDF-E2BD-4ABF-9130-76F3F086C350}"/>
              </a:ext>
            </a:extLst>
          </p:cNvPr>
          <p:cNvCxnSpPr>
            <a:cxnSpLocks/>
            <a:stCxn id="6" idx="7"/>
            <a:endCxn id="13" idx="3"/>
          </p:cNvCxnSpPr>
          <p:nvPr/>
        </p:nvCxnSpPr>
        <p:spPr>
          <a:xfrm flipV="1">
            <a:off x="5926708" y="1743979"/>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6469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1" end="1"/>
                                            </p:txEl>
                                          </p:spTgt>
                                        </p:tgtEl>
                                        <p:attrNameLst>
                                          <p:attrName>style.visibility</p:attrName>
                                        </p:attrNameLst>
                                      </p:cBhvr>
                                      <p:to>
                                        <p:strVal val="visible"/>
                                      </p:to>
                                    </p:set>
                                    <p:animEffect transition="in" filter="fade">
                                      <p:cBhvr>
                                        <p:cTn id="19"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6389FE-5A8F-425B-B349-4375E38BD0F5}"/>
              </a:ext>
            </a:extLst>
          </p:cNvPr>
          <p:cNvSpPr/>
          <p:nvPr/>
        </p:nvSpPr>
        <p:spPr>
          <a:xfrm>
            <a:off x="5873875" y="700501"/>
            <a:ext cx="2958425" cy="6157499"/>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55</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
        <p:nvSpPr>
          <p:cNvPr id="5" name="Google Shape;54;p13">
            <a:extLst>
              <a:ext uri="{FF2B5EF4-FFF2-40B4-BE49-F238E27FC236}">
                <a16:creationId xmlns:a16="http://schemas.microsoft.com/office/drawing/2014/main" id="{5811B67C-1F67-4C1E-8119-1885349ABBA5}"/>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19" name="Google Shape;67;p13">
            <a:extLst>
              <a:ext uri="{FF2B5EF4-FFF2-40B4-BE49-F238E27FC236}">
                <a16:creationId xmlns:a16="http://schemas.microsoft.com/office/drawing/2014/main" id="{EC3CA97F-BC7E-413E-BE4E-6F732CEE339A}"/>
              </a:ext>
            </a:extLst>
          </p:cNvPr>
          <p:cNvCxnSpPr/>
          <p:nvPr/>
        </p:nvCxnSpPr>
        <p:spPr>
          <a:xfrm>
            <a:off x="6254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20" name="Google Shape;68;p13">
            <a:extLst>
              <a:ext uri="{FF2B5EF4-FFF2-40B4-BE49-F238E27FC236}">
                <a16:creationId xmlns:a16="http://schemas.microsoft.com/office/drawing/2014/main" id="{84149536-BB20-49AB-B867-5C511BAFB883}"/>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541950" y="700501"/>
            <a:ext cx="447141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solidFill>
                  <a:schemeClr val="dk1"/>
                </a:solidFill>
                <a:latin typeface="Courier New"/>
                <a:ea typeface="Courier New"/>
                <a:cs typeface="Courier New"/>
                <a:sym typeface="Courier New"/>
              </a:rPr>
              <a:t>t = &lt;PR,PQ&gt;</a:t>
            </a:r>
            <a:endParaRPr dirty="0">
              <a:solidFill>
                <a:schemeClr val="dk1"/>
              </a:solidFill>
              <a:latin typeface="Courier New"/>
              <a:ea typeface="Courier New"/>
              <a:cs typeface="Courier New"/>
              <a:sym typeface="Courier New"/>
            </a:endParaRPr>
          </a:p>
          <a:p>
            <a:endParaRPr dirty="0">
              <a:solidFill>
                <a:schemeClr val="dk1"/>
              </a:solidFill>
            </a:endParaRPr>
          </a:p>
          <a:p>
            <a:pPr marL="914400" lvl="1" indent="-317500">
              <a:buClr>
                <a:schemeClr val="dk1"/>
              </a:buClr>
              <a:buSzPts val="1400"/>
              <a:buFont typeface="Courier New"/>
              <a:buChar char="○"/>
            </a:pPr>
            <a:r>
              <a:rPr lang="en" dirty="0">
                <a:solidFill>
                  <a:schemeClr val="dk1"/>
                </a:solidFill>
                <a:latin typeface="Courier New"/>
                <a:ea typeface="Courier New"/>
                <a:cs typeface="Courier New"/>
                <a:sym typeface="Courier New"/>
              </a:rPr>
              <a:t>If t &lt; 0 or t &gt; 1</a:t>
            </a:r>
            <a:endParaRPr dirty="0">
              <a:solidFill>
                <a:schemeClr val="dk1"/>
              </a:solidFill>
              <a:latin typeface="Courier New"/>
              <a:ea typeface="Courier New"/>
              <a:cs typeface="Courier New"/>
              <a:sym typeface="Courier New"/>
            </a:endParaRPr>
          </a:p>
          <a:p>
            <a:pPr marL="457200" indent="457200"/>
            <a:r>
              <a:rPr lang="en" dirty="0">
                <a:solidFill>
                  <a:schemeClr val="dk1"/>
                </a:solidFill>
                <a:latin typeface="Courier New"/>
                <a:ea typeface="Courier New"/>
                <a:cs typeface="Courier New"/>
                <a:sym typeface="Courier New"/>
              </a:rPr>
              <a:t>then </a:t>
            </a:r>
            <a:r>
              <a:rPr lang="en" b="1" dirty="0">
                <a:solidFill>
                  <a:schemeClr val="dk1"/>
                </a:solidFill>
                <a:latin typeface="Courier New"/>
                <a:ea typeface="Courier New"/>
                <a:cs typeface="Courier New"/>
                <a:sym typeface="Courier New"/>
              </a:rPr>
              <a:t>no intersection</a:t>
            </a:r>
            <a:endParaRPr dirty="0"/>
          </a:p>
          <a:p>
            <a:endParaRPr dirty="0"/>
          </a:p>
        </p:txBody>
      </p:sp>
      <p:cxnSp>
        <p:nvCxnSpPr>
          <p:cNvPr id="23" name="Straight Arrow Connector 22">
            <a:extLst>
              <a:ext uri="{FF2B5EF4-FFF2-40B4-BE49-F238E27FC236}">
                <a16:creationId xmlns:a16="http://schemas.microsoft.com/office/drawing/2014/main" id="{300A0789-D3B1-4994-82A3-F829FAFCA664}"/>
              </a:ext>
            </a:extLst>
          </p:cNvPr>
          <p:cNvCxnSpPr>
            <a:stCxn id="6" idx="6"/>
          </p:cNvCxnSpPr>
          <p:nvPr/>
        </p:nvCxnSpPr>
        <p:spPr>
          <a:xfrm>
            <a:off x="5943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89202AD-49BF-44E6-A004-B053283D4614}"/>
              </a:ext>
            </a:extLst>
          </p:cNvPr>
          <p:cNvCxnSpPr>
            <a:cxnSpLocks/>
          </p:cNvCxnSpPr>
          <p:nvPr/>
        </p:nvCxnSpPr>
        <p:spPr>
          <a:xfrm>
            <a:off x="5943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629E119-17C7-45E1-B96A-3020F9DE9116}"/>
              </a:ext>
            </a:extLst>
          </p:cNvPr>
          <p:cNvCxnSpPr>
            <a:cxnSpLocks/>
          </p:cNvCxnSpPr>
          <p:nvPr/>
        </p:nvCxnSpPr>
        <p:spPr>
          <a:xfrm flipV="1">
            <a:off x="5926708" y="1743979"/>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0627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10" presetClass="exit" presetSubtype="0" fill="hold"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Effect transition="in" filter="fade">
                                      <p:cBhvr>
                                        <p:cTn id="32"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56</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1416" cy="615749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 dirty="0">
                <a:solidFill>
                  <a:schemeClr val="dk1"/>
                </a:solidFill>
                <a:latin typeface="Courier New"/>
                <a:ea typeface="Courier New"/>
                <a:cs typeface="Courier New"/>
                <a:sym typeface="Courier New"/>
              </a:rPr>
              <a:t>If m(t) &gt;= </a:t>
            </a:r>
            <a:r>
              <a:rPr lang="en" dirty="0">
                <a:latin typeface="Courier New"/>
                <a:ea typeface="Courier New"/>
                <a:cs typeface="Courier New"/>
                <a:sym typeface="Courier New"/>
              </a:rPr>
              <a:t>d</a:t>
            </a:r>
            <a:r>
              <a:rPr lang="en" baseline="-25000" dirty="0">
                <a:latin typeface="Courier New"/>
                <a:ea typeface="Courier New"/>
                <a:cs typeface="Courier New"/>
                <a:sym typeface="Courier New"/>
              </a:rPr>
              <a:t>2</a:t>
            </a:r>
            <a:r>
              <a:rPr lang="en" dirty="0">
                <a:latin typeface="Courier New"/>
                <a:ea typeface="Courier New"/>
                <a:cs typeface="Courier New"/>
                <a:sym typeface="Courier New"/>
              </a:rPr>
              <a:t>(R,PQ)</a:t>
            </a:r>
            <a:endParaRPr dirty="0">
              <a:latin typeface="Courier New"/>
              <a:ea typeface="Courier New"/>
              <a:cs typeface="Courier New"/>
              <a:sym typeface="Courier New"/>
            </a:endParaRPr>
          </a:p>
          <a:p>
            <a:pPr marL="914400"/>
            <a:r>
              <a:rPr lang="en" dirty="0">
                <a:latin typeface="Courier New"/>
                <a:ea typeface="Courier New"/>
                <a:cs typeface="Courier New"/>
                <a:sym typeface="Courier New"/>
              </a:rPr>
              <a:t>then </a:t>
            </a:r>
            <a:r>
              <a:rPr lang="en" b="1" dirty="0">
                <a:latin typeface="Courier New"/>
                <a:ea typeface="Courier New"/>
                <a:cs typeface="Courier New"/>
                <a:sym typeface="Courier New"/>
              </a:rPr>
              <a:t>intersection</a:t>
            </a:r>
            <a:endParaRPr b="1" dirty="0">
              <a:latin typeface="Courier New"/>
              <a:ea typeface="Courier New"/>
              <a:cs typeface="Courier New"/>
              <a:sym typeface="Courier New"/>
            </a:endParaRPr>
          </a:p>
          <a:p>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dirty="0"/>
              <a:t>R</a:t>
            </a:r>
            <a:endParaRPr dirty="0"/>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dirty="0"/>
              <a:t>t</a:t>
            </a:r>
            <a:endParaRPr dirty="0"/>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cxnSp>
        <p:nvCxnSpPr>
          <p:cNvPr id="40" name="Straight Arrow Connector 39">
            <a:extLst>
              <a:ext uri="{FF2B5EF4-FFF2-40B4-BE49-F238E27FC236}">
                <a16:creationId xmlns:a16="http://schemas.microsoft.com/office/drawing/2014/main" id="{73E6B77C-705F-488C-8FE7-5C4480BB371D}"/>
              </a:ext>
            </a:extLst>
          </p:cNvPr>
          <p:cNvCxnSpPr/>
          <p:nvPr/>
        </p:nvCxnSpPr>
        <p:spPr>
          <a:xfrm>
            <a:off x="5943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41" name="Google Shape;89;p14">
            <a:extLst>
              <a:ext uri="{FF2B5EF4-FFF2-40B4-BE49-F238E27FC236}">
                <a16:creationId xmlns:a16="http://schemas.microsoft.com/office/drawing/2014/main" id="{92921CF0-5132-420E-9B05-21E816FAF619}"/>
              </a:ext>
            </a:extLst>
          </p:cNvPr>
          <p:cNvCxnSpPr>
            <a:cxnSpLocks/>
          </p:cNvCxnSpPr>
          <p:nvPr/>
        </p:nvCxnSpPr>
        <p:spPr>
          <a:xfrm>
            <a:off x="6313150" y="2533650"/>
            <a:ext cx="0" cy="880075"/>
          </a:xfrm>
          <a:prstGeom prst="straightConnector1">
            <a:avLst/>
          </a:prstGeom>
          <a:noFill/>
          <a:ln w="19050" cap="flat" cmpd="sng">
            <a:solidFill>
              <a:schemeClr val="accent4">
                <a:lumMod val="60000"/>
                <a:lumOff val="40000"/>
              </a:schemeClr>
            </a:solidFill>
            <a:prstDash val="dash"/>
            <a:round/>
            <a:headEnd type="none" w="med" len="med"/>
            <a:tailEnd type="none" w="med" len="med"/>
          </a:ln>
        </p:spPr>
      </p:cxnSp>
      <p:sp>
        <p:nvSpPr>
          <p:cNvPr id="46" name="Google Shape;88;p14">
            <a:extLst>
              <a:ext uri="{FF2B5EF4-FFF2-40B4-BE49-F238E27FC236}">
                <a16:creationId xmlns:a16="http://schemas.microsoft.com/office/drawing/2014/main" id="{718CE765-4A2C-4A3E-BD5D-154E8C648022}"/>
              </a:ext>
            </a:extLst>
          </p:cNvPr>
          <p:cNvSpPr txBox="1"/>
          <p:nvPr/>
        </p:nvSpPr>
        <p:spPr>
          <a:xfrm>
            <a:off x="5271718" y="1951425"/>
            <a:ext cx="1013990" cy="403800"/>
          </a:xfrm>
          <a:prstGeom prst="rect">
            <a:avLst/>
          </a:prstGeom>
          <a:noFill/>
          <a:ln>
            <a:noFill/>
          </a:ln>
        </p:spPr>
        <p:txBody>
          <a:bodyPr spcFirstLastPara="1" wrap="square" lIns="91425" tIns="91425" rIns="91425" bIns="91425" anchor="t" anchorCtr="0">
            <a:noAutofit/>
          </a:bodyPr>
          <a:lstStyle/>
          <a:p>
            <a:r>
              <a:rPr lang="en-US" dirty="0">
                <a:solidFill>
                  <a:schemeClr val="accent5"/>
                </a:solidFill>
              </a:rPr>
              <a:t>d</a:t>
            </a:r>
            <a:r>
              <a:rPr lang="en-US" baseline="-25000" dirty="0">
                <a:solidFill>
                  <a:schemeClr val="accent5"/>
                </a:solidFill>
              </a:rPr>
              <a:t>2</a:t>
            </a:r>
            <a:r>
              <a:rPr lang="en-US" dirty="0">
                <a:solidFill>
                  <a:schemeClr val="accent5"/>
                </a:solidFill>
              </a:rPr>
              <a:t>(</a:t>
            </a:r>
            <a:r>
              <a:rPr lang="en" dirty="0">
                <a:solidFill>
                  <a:schemeClr val="accent5"/>
                </a:solidFill>
              </a:rPr>
              <a:t>R,</a:t>
            </a:r>
            <a:r>
              <a:rPr lang="en-US" dirty="0">
                <a:solidFill>
                  <a:schemeClr val="accent5"/>
                </a:solidFill>
              </a:rPr>
              <a:t>PQ)</a:t>
            </a:r>
            <a:endParaRPr dirty="0">
              <a:solidFill>
                <a:schemeClr val="accent5"/>
              </a:solidFill>
            </a:endParaRPr>
          </a:p>
        </p:txBody>
      </p:sp>
      <p:sp>
        <p:nvSpPr>
          <p:cNvPr id="47" name="Google Shape;88;p14">
            <a:extLst>
              <a:ext uri="{FF2B5EF4-FFF2-40B4-BE49-F238E27FC236}">
                <a16:creationId xmlns:a16="http://schemas.microsoft.com/office/drawing/2014/main" id="{673C2C80-8AA4-495C-A19F-BEC902AC0E88}"/>
              </a:ext>
            </a:extLst>
          </p:cNvPr>
          <p:cNvSpPr txBox="1"/>
          <p:nvPr/>
        </p:nvSpPr>
        <p:spPr>
          <a:xfrm>
            <a:off x="6285708" y="2703513"/>
            <a:ext cx="922504" cy="403800"/>
          </a:xfrm>
          <a:prstGeom prst="rect">
            <a:avLst/>
          </a:prstGeom>
          <a:noFill/>
          <a:ln>
            <a:noFill/>
          </a:ln>
        </p:spPr>
        <p:txBody>
          <a:bodyPr spcFirstLastPara="1" wrap="square" lIns="91425" tIns="91425" rIns="91425" bIns="91425" anchor="t" anchorCtr="0">
            <a:noAutofit/>
          </a:bodyPr>
          <a:lstStyle/>
          <a:p>
            <a:r>
              <a:rPr lang="en-US" dirty="0">
                <a:solidFill>
                  <a:schemeClr val="accent4">
                    <a:lumMod val="60000"/>
                    <a:lumOff val="40000"/>
                  </a:schemeClr>
                </a:solidFill>
              </a:rPr>
              <a:t>m(t)</a:t>
            </a:r>
            <a:endParaRPr dirty="0">
              <a:solidFill>
                <a:schemeClr val="accent4">
                  <a:lumMod val="60000"/>
                  <a:lumOff val="40000"/>
                </a:schemeClr>
              </a:solidFill>
            </a:endParaRPr>
          </a:p>
        </p:txBody>
      </p:sp>
    </p:spTree>
    <p:extLst>
      <p:ext uri="{BB962C8B-B14F-4D97-AF65-F5344CB8AC3E}">
        <p14:creationId xmlns:p14="http://schemas.microsoft.com/office/powerpoint/2010/main" val="2176954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50" fill="hold"/>
                                        <p:tgtEl>
                                          <p:spTgt spid="37"/>
                                        </p:tgtEl>
                                        <p:attrNameLst>
                                          <p:attrName>stroke.color</p:attrName>
                                        </p:attrNameLst>
                                      </p:cBhvr>
                                      <p:to>
                                        <a:srgbClr val="4BACC6"/>
                                      </p:to>
                                    </p:animClr>
                                    <p:set>
                                      <p:cBhvr>
                                        <p:cTn id="7" dur="250" fill="hold"/>
                                        <p:tgtEl>
                                          <p:spTgt spid="37"/>
                                        </p:tgtEl>
                                        <p:attrNameLst>
                                          <p:attrName>stroke.on</p:attrName>
                                        </p:attrNameLst>
                                      </p:cBhvr>
                                      <p:to>
                                        <p:strVal val="true"/>
                                      </p:to>
                                    </p:se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22" presetClass="entr" presetSubtype="4"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down)">
                                      <p:cBhvr>
                                        <p:cTn id="1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57</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1416"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m(t) &gt;=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a:t>
            </a: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generate many shapes by modulating the L</a:t>
            </a:r>
            <a:r>
              <a:rPr lang="en" baseline="-25000" dirty="0"/>
              <a:t>p</a:t>
            </a:r>
            <a:r>
              <a:rPr lang="en" dirty="0"/>
              <a:t>-norm used for  </a:t>
            </a:r>
            <a:r>
              <a:rPr lang="en" dirty="0">
                <a:latin typeface="Courier New"/>
                <a:ea typeface="Courier New"/>
                <a:cs typeface="Courier New"/>
                <a:sym typeface="Courier New"/>
              </a:rPr>
              <a:t>m(t)</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40" name="Google Shape;96;p15">
            <a:extLst>
              <a:ext uri="{FF2B5EF4-FFF2-40B4-BE49-F238E27FC236}">
                <a16:creationId xmlns:a16="http://schemas.microsoft.com/office/drawing/2014/main" id="{B81822FC-1D0D-44CA-B098-207EA8F3B5D0}"/>
              </a:ext>
            </a:extLst>
          </p:cNvPr>
          <p:cNvSpPr/>
          <p:nvPr/>
        </p:nvSpPr>
        <p:spPr>
          <a:xfrm>
            <a:off x="5907482" y="2906592"/>
            <a:ext cx="2840700" cy="10020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1" name="Google Shape;100;p15">
            <a:extLst>
              <a:ext uri="{FF2B5EF4-FFF2-40B4-BE49-F238E27FC236}">
                <a16:creationId xmlns:a16="http://schemas.microsoft.com/office/drawing/2014/main" id="{AE703106-22F7-4847-A0EA-C2B57566339E}"/>
              </a:ext>
            </a:extLst>
          </p:cNvPr>
          <p:cNvCxnSpPr/>
          <p:nvPr/>
        </p:nvCxnSpPr>
        <p:spPr>
          <a:xfrm rot="10800000" flipH="1">
            <a:off x="5926708" y="1998846"/>
            <a:ext cx="1457700" cy="1389000"/>
          </a:xfrm>
          <a:prstGeom prst="straightConnector1">
            <a:avLst/>
          </a:prstGeom>
          <a:noFill/>
          <a:ln w="19050" cap="flat" cmpd="sng">
            <a:solidFill>
              <a:schemeClr val="accent2">
                <a:lumMod val="75000"/>
              </a:schemeClr>
            </a:solidFill>
            <a:prstDash val="solid"/>
            <a:round/>
            <a:headEnd type="none" w="med" len="med"/>
            <a:tailEnd type="none" w="med" len="med"/>
          </a:ln>
        </p:spPr>
      </p:cxnSp>
      <p:sp>
        <p:nvSpPr>
          <p:cNvPr id="42" name="Google Shape;105;p15">
            <a:extLst>
              <a:ext uri="{FF2B5EF4-FFF2-40B4-BE49-F238E27FC236}">
                <a16:creationId xmlns:a16="http://schemas.microsoft.com/office/drawing/2014/main" id="{099667EA-3AFC-4D87-97FF-AD463AE0F690}"/>
              </a:ext>
            </a:extLst>
          </p:cNvPr>
          <p:cNvSpPr/>
          <p:nvPr/>
        </p:nvSpPr>
        <p:spPr>
          <a:xfrm>
            <a:off x="5905500" y="1470800"/>
            <a:ext cx="2840700" cy="38328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 name="Google Shape;106;p15">
            <a:extLst>
              <a:ext uri="{FF2B5EF4-FFF2-40B4-BE49-F238E27FC236}">
                <a16:creationId xmlns:a16="http://schemas.microsoft.com/office/drawing/2014/main" id="{04BE071C-CCC0-4430-95BC-FBF06E0FC186}"/>
              </a:ext>
            </a:extLst>
          </p:cNvPr>
          <p:cNvSpPr/>
          <p:nvPr/>
        </p:nvSpPr>
        <p:spPr>
          <a:xfrm>
            <a:off x="4585400" y="427775"/>
            <a:ext cx="2770500" cy="30012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 name="Google Shape;108;p15">
            <a:extLst>
              <a:ext uri="{FF2B5EF4-FFF2-40B4-BE49-F238E27FC236}">
                <a16:creationId xmlns:a16="http://schemas.microsoft.com/office/drawing/2014/main" id="{D4DB7ABF-D8D7-4995-B729-6478AC22C8AC}"/>
              </a:ext>
            </a:extLst>
          </p:cNvPr>
          <p:cNvSpPr/>
          <p:nvPr/>
        </p:nvSpPr>
        <p:spPr>
          <a:xfrm>
            <a:off x="4598675" y="-980700"/>
            <a:ext cx="2770500" cy="44097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5" name="Google Shape;100;p15">
            <a:extLst>
              <a:ext uri="{FF2B5EF4-FFF2-40B4-BE49-F238E27FC236}">
                <a16:creationId xmlns:a16="http://schemas.microsoft.com/office/drawing/2014/main" id="{1BF866D9-4EC7-4272-B3B9-344B1164BE7E}"/>
              </a:ext>
            </a:extLst>
          </p:cNvPr>
          <p:cNvCxnSpPr>
            <a:cxnSpLocks/>
            <a:stCxn id="24" idx="7"/>
          </p:cNvCxnSpPr>
          <p:nvPr/>
        </p:nvCxnSpPr>
        <p:spPr>
          <a:xfrm flipV="1">
            <a:off x="5926708" y="1998875"/>
            <a:ext cx="17030" cy="1388971"/>
          </a:xfrm>
          <a:prstGeom prst="straightConnector1">
            <a:avLst/>
          </a:prstGeom>
          <a:noFill/>
          <a:ln w="19050" cap="flat" cmpd="sng">
            <a:solidFill>
              <a:schemeClr val="accent2">
                <a:lumMod val="75000"/>
              </a:schemeClr>
            </a:solidFill>
            <a:prstDash val="solid"/>
            <a:round/>
            <a:headEnd type="none" w="med" len="med"/>
            <a:tailEnd type="none" w="med" len="med"/>
          </a:ln>
        </p:spPr>
      </p:cxnSp>
      <p:cxnSp>
        <p:nvCxnSpPr>
          <p:cNvPr id="46" name="Google Shape;100;p15">
            <a:extLst>
              <a:ext uri="{FF2B5EF4-FFF2-40B4-BE49-F238E27FC236}">
                <a16:creationId xmlns:a16="http://schemas.microsoft.com/office/drawing/2014/main" id="{85A0304C-55A6-407F-A679-E68660EBEC1F}"/>
              </a:ext>
            </a:extLst>
          </p:cNvPr>
          <p:cNvCxnSpPr>
            <a:cxnSpLocks/>
            <a:stCxn id="43" idx="0"/>
          </p:cNvCxnSpPr>
          <p:nvPr/>
        </p:nvCxnSpPr>
        <p:spPr>
          <a:xfrm flipH="1">
            <a:off x="5943754" y="1975022"/>
            <a:ext cx="1411477" cy="23272"/>
          </a:xfrm>
          <a:prstGeom prst="straightConnector1">
            <a:avLst/>
          </a:prstGeom>
          <a:noFill/>
          <a:ln w="19050" cap="flat" cmpd="sng">
            <a:solidFill>
              <a:schemeClr val="accent2">
                <a:lumMod val="75000"/>
              </a:schemeClr>
            </a:solidFill>
            <a:prstDash val="solid"/>
            <a:round/>
            <a:headEnd type="none" w="med" len="med"/>
            <a:tailEnd type="none" w="med" len="med"/>
          </a:ln>
        </p:spPr>
      </p:cxnSp>
    </p:spTree>
    <p:extLst>
      <p:ext uri="{BB962C8B-B14F-4D97-AF65-F5344CB8AC3E}">
        <p14:creationId xmlns:p14="http://schemas.microsoft.com/office/powerpoint/2010/main" val="1764695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3" grpId="0" animBg="1"/>
      <p:bldP spid="4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36EE5A8-EA76-4FE6-AF05-1C4A06957D3E}"/>
              </a:ext>
            </a:extLst>
          </p:cNvPr>
          <p:cNvGrpSpPr/>
          <p:nvPr/>
        </p:nvGrpSpPr>
        <p:grpSpPr>
          <a:xfrm>
            <a:off x="5908526" y="1987848"/>
            <a:ext cx="1463457" cy="1446545"/>
            <a:chOff x="5908526" y="1987848"/>
            <a:chExt cx="1463457" cy="1446545"/>
          </a:xfrm>
          <a:solidFill>
            <a:schemeClr val="tx2">
              <a:lumMod val="20000"/>
              <a:lumOff val="80000"/>
            </a:schemeClr>
          </a:solidFill>
        </p:grpSpPr>
        <p:sp>
          <p:nvSpPr>
            <p:cNvPr id="2" name="Rectangle 1">
              <a:extLst>
                <a:ext uri="{FF2B5EF4-FFF2-40B4-BE49-F238E27FC236}">
                  <a16:creationId xmlns:a16="http://schemas.microsoft.com/office/drawing/2014/main" id="{3E31BDF6-320E-4856-AE94-0A6D559ED482}"/>
                </a:ext>
              </a:extLst>
            </p:cNvPr>
            <p:cNvSpPr/>
            <p:nvPr/>
          </p:nvSpPr>
          <p:spPr>
            <a:xfrm>
              <a:off x="5908526" y="3221117"/>
              <a:ext cx="45720" cy="2132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EB450D4-0444-43BF-B346-B9B091A00CC3}"/>
                </a:ext>
              </a:extLst>
            </p:cNvPr>
            <p:cNvSpPr/>
            <p:nvPr/>
          </p:nvSpPr>
          <p:spPr>
            <a:xfrm>
              <a:off x="5954181" y="3030592"/>
              <a:ext cx="45720" cy="40380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0594FF4-176A-4AB3-8105-167868CB3495}"/>
                </a:ext>
              </a:extLst>
            </p:cNvPr>
            <p:cNvSpPr/>
            <p:nvPr/>
          </p:nvSpPr>
          <p:spPr>
            <a:xfrm>
              <a:off x="5998411" y="2909500"/>
              <a:ext cx="45719" cy="52489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BDBA0AC-41E0-410D-A78F-5DC2E0A7C3ED}"/>
                </a:ext>
              </a:extLst>
            </p:cNvPr>
            <p:cNvSpPr/>
            <p:nvPr/>
          </p:nvSpPr>
          <p:spPr>
            <a:xfrm>
              <a:off x="6044065" y="2802434"/>
              <a:ext cx="46403" cy="63195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54A85C-8FC6-4B5F-AFF7-4B179EF09426}"/>
                </a:ext>
              </a:extLst>
            </p:cNvPr>
            <p:cNvSpPr/>
            <p:nvPr/>
          </p:nvSpPr>
          <p:spPr>
            <a:xfrm>
              <a:off x="6084411" y="2724305"/>
              <a:ext cx="53503" cy="7100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22A7A15-1EFC-4C26-9D76-BEF3F90AEA32}"/>
                </a:ext>
              </a:extLst>
            </p:cNvPr>
            <p:cNvSpPr/>
            <p:nvPr/>
          </p:nvSpPr>
          <p:spPr>
            <a:xfrm>
              <a:off x="6130065" y="2649070"/>
              <a:ext cx="58287" cy="78532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609FE87-5ECC-4BA3-8420-010F7260A7DA}"/>
                </a:ext>
              </a:extLst>
            </p:cNvPr>
            <p:cNvSpPr/>
            <p:nvPr/>
          </p:nvSpPr>
          <p:spPr>
            <a:xfrm>
              <a:off x="6180882" y="2585409"/>
              <a:ext cx="52889" cy="84898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75241091-DB7A-448C-9D6A-71DC9E178C82}"/>
                </a:ext>
              </a:extLst>
            </p:cNvPr>
            <p:cNvSpPr/>
            <p:nvPr/>
          </p:nvSpPr>
          <p:spPr>
            <a:xfrm>
              <a:off x="6228467" y="2533322"/>
              <a:ext cx="49470" cy="90107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70179F5-BB9F-483B-8B1C-A287D6A2DA03}"/>
                </a:ext>
              </a:extLst>
            </p:cNvPr>
            <p:cNvSpPr/>
            <p:nvPr/>
          </p:nvSpPr>
          <p:spPr>
            <a:xfrm>
              <a:off x="6274122" y="2479154"/>
              <a:ext cx="45719" cy="95523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A995A39-0031-4DA5-B5DF-7D6ED3F399FF}"/>
                </a:ext>
              </a:extLst>
            </p:cNvPr>
            <p:cNvSpPr/>
            <p:nvPr/>
          </p:nvSpPr>
          <p:spPr>
            <a:xfrm>
              <a:off x="6318352" y="2428552"/>
              <a:ext cx="45719" cy="100584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E53E795-312B-4350-863E-E0AE53A5E1CA}"/>
                </a:ext>
              </a:extLst>
            </p:cNvPr>
            <p:cNvSpPr/>
            <p:nvPr/>
          </p:nvSpPr>
          <p:spPr>
            <a:xfrm>
              <a:off x="6364007" y="2379958"/>
              <a:ext cx="50141" cy="105443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DDD2C9C-F5A0-467F-A00D-452E94E2A892}"/>
                </a:ext>
              </a:extLst>
            </p:cNvPr>
            <p:cNvSpPr/>
            <p:nvPr/>
          </p:nvSpPr>
          <p:spPr>
            <a:xfrm>
              <a:off x="6409147" y="2339447"/>
              <a:ext cx="45719" cy="109494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D072C2D-50C4-4C59-A511-D1CBE70349A7}"/>
                </a:ext>
              </a:extLst>
            </p:cNvPr>
            <p:cNvSpPr/>
            <p:nvPr/>
          </p:nvSpPr>
          <p:spPr>
            <a:xfrm>
              <a:off x="6449013" y="2318824"/>
              <a:ext cx="45719" cy="111556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17D12F1-6DAE-4239-B3FD-E97CDD912991}"/>
                </a:ext>
              </a:extLst>
            </p:cNvPr>
            <p:cNvSpPr/>
            <p:nvPr/>
          </p:nvSpPr>
          <p:spPr>
            <a:xfrm>
              <a:off x="6491476" y="2280217"/>
              <a:ext cx="45719" cy="11541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1373484-1FE6-4D49-8666-B8D8AC1EECD2}"/>
                </a:ext>
              </a:extLst>
            </p:cNvPr>
            <p:cNvSpPr/>
            <p:nvPr/>
          </p:nvSpPr>
          <p:spPr>
            <a:xfrm>
              <a:off x="6530396" y="2245672"/>
              <a:ext cx="45719" cy="11887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37FFC1F-645D-4967-B4BC-FB76575102D5}"/>
                </a:ext>
              </a:extLst>
            </p:cNvPr>
            <p:cNvSpPr/>
            <p:nvPr/>
          </p:nvSpPr>
          <p:spPr>
            <a:xfrm>
              <a:off x="6576051" y="2225449"/>
              <a:ext cx="45719" cy="120894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4238FE9-88A6-43C4-A92F-D3F682066972}"/>
                </a:ext>
              </a:extLst>
            </p:cNvPr>
            <p:cNvSpPr/>
            <p:nvPr/>
          </p:nvSpPr>
          <p:spPr>
            <a:xfrm>
              <a:off x="6620281" y="2196874"/>
              <a:ext cx="45719" cy="123751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84FA7EB-75A3-4F25-8AC8-A5CCA24AC09F}"/>
                </a:ext>
              </a:extLst>
            </p:cNvPr>
            <p:cNvSpPr/>
            <p:nvPr/>
          </p:nvSpPr>
          <p:spPr>
            <a:xfrm>
              <a:off x="6665936" y="2171614"/>
              <a:ext cx="45719" cy="126277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505507B-B58F-42AC-A13F-CEB7B32FEAAD}"/>
                </a:ext>
              </a:extLst>
            </p:cNvPr>
            <p:cNvSpPr/>
            <p:nvPr/>
          </p:nvSpPr>
          <p:spPr>
            <a:xfrm>
              <a:off x="6711892" y="2151630"/>
              <a:ext cx="45719" cy="128276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3CF4B08-39A3-4D20-8FD8-F38551AD549D}"/>
                </a:ext>
              </a:extLst>
            </p:cNvPr>
            <p:cNvSpPr/>
            <p:nvPr/>
          </p:nvSpPr>
          <p:spPr>
            <a:xfrm>
              <a:off x="6751936" y="2129913"/>
              <a:ext cx="45719" cy="1304479"/>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D6D7AA57-2FAF-44A5-8252-DBCA13E102A0}"/>
                </a:ext>
              </a:extLst>
            </p:cNvPr>
            <p:cNvSpPr/>
            <p:nvPr/>
          </p:nvSpPr>
          <p:spPr>
            <a:xfrm>
              <a:off x="6797143" y="2104005"/>
              <a:ext cx="45719" cy="13303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63E5E04F-6AA3-4C3D-B6D1-850B3C0FEF8C}"/>
                </a:ext>
              </a:extLst>
            </p:cNvPr>
            <p:cNvSpPr/>
            <p:nvPr/>
          </p:nvSpPr>
          <p:spPr>
            <a:xfrm>
              <a:off x="6842346" y="2087335"/>
              <a:ext cx="45719" cy="134705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EF9B55F-8C97-4C55-A16D-E3CDF64AF75B}"/>
                </a:ext>
              </a:extLst>
            </p:cNvPr>
            <p:cNvSpPr/>
            <p:nvPr/>
          </p:nvSpPr>
          <p:spPr>
            <a:xfrm>
              <a:off x="6888001" y="2071936"/>
              <a:ext cx="45719" cy="136245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6791868-7CC4-4A95-ABF3-5FDC8053959A}"/>
                </a:ext>
              </a:extLst>
            </p:cNvPr>
            <p:cNvSpPr/>
            <p:nvPr/>
          </p:nvSpPr>
          <p:spPr>
            <a:xfrm>
              <a:off x="6932231" y="2059150"/>
              <a:ext cx="49254" cy="137524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7E1E607-1F62-440E-9A04-5C19979B63C7}"/>
                </a:ext>
              </a:extLst>
            </p:cNvPr>
            <p:cNvSpPr/>
            <p:nvPr/>
          </p:nvSpPr>
          <p:spPr>
            <a:xfrm>
              <a:off x="6977886" y="2044504"/>
              <a:ext cx="45719" cy="138988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B3D54EB-9290-4084-A970-2C07E182EC18}"/>
                </a:ext>
              </a:extLst>
            </p:cNvPr>
            <p:cNvSpPr/>
            <p:nvPr/>
          </p:nvSpPr>
          <p:spPr>
            <a:xfrm>
              <a:off x="7023026" y="2040165"/>
              <a:ext cx="45719" cy="139422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18D26C6-E4D9-4E45-89AB-1CA3E1D96717}"/>
                </a:ext>
              </a:extLst>
            </p:cNvPr>
            <p:cNvSpPr/>
            <p:nvPr/>
          </p:nvSpPr>
          <p:spPr>
            <a:xfrm>
              <a:off x="7068502" y="2026217"/>
              <a:ext cx="45719" cy="140817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8C7BA98-EA04-4061-B65E-290411A8595D}"/>
                </a:ext>
              </a:extLst>
            </p:cNvPr>
            <p:cNvSpPr/>
            <p:nvPr/>
          </p:nvSpPr>
          <p:spPr>
            <a:xfrm>
              <a:off x="7110965" y="2017073"/>
              <a:ext cx="45719" cy="14173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A11B6F9-BF7A-48A4-B8F4-335C25E3D8F4}"/>
                </a:ext>
              </a:extLst>
            </p:cNvPr>
            <p:cNvSpPr/>
            <p:nvPr/>
          </p:nvSpPr>
          <p:spPr>
            <a:xfrm>
              <a:off x="7155529"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03D3B00-89EA-4950-81C6-07A97292792E}"/>
                </a:ext>
              </a:extLst>
            </p:cNvPr>
            <p:cNvSpPr/>
            <p:nvPr/>
          </p:nvSpPr>
          <p:spPr>
            <a:xfrm>
              <a:off x="7199759" y="2007928"/>
              <a:ext cx="46313"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668F001-FD5D-4442-B466-70FDB46F4D65}"/>
                </a:ext>
              </a:extLst>
            </p:cNvPr>
            <p:cNvSpPr/>
            <p:nvPr/>
          </p:nvSpPr>
          <p:spPr>
            <a:xfrm>
              <a:off x="7239804"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CF60477-2F62-497F-AEC8-FEC34B93C99F}"/>
                </a:ext>
              </a:extLst>
            </p:cNvPr>
            <p:cNvSpPr/>
            <p:nvPr/>
          </p:nvSpPr>
          <p:spPr>
            <a:xfrm>
              <a:off x="7286398" y="1998404"/>
              <a:ext cx="45719" cy="143560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A7C2EDF-8B3D-42EA-955B-B484D2B24C12}"/>
                </a:ext>
              </a:extLst>
            </p:cNvPr>
            <p:cNvSpPr/>
            <p:nvPr/>
          </p:nvSpPr>
          <p:spPr>
            <a:xfrm>
              <a:off x="7326264" y="1987848"/>
              <a:ext cx="45719" cy="144475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58</a:t>
            </a:fld>
            <a:endParaRPr lang="en-US"/>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4922"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m(t) &gt;=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a:t>
            </a: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generate many shapes by modulating the L</a:t>
            </a:r>
            <a:r>
              <a:rPr lang="en" baseline="-25000" dirty="0"/>
              <a:t>p</a:t>
            </a:r>
            <a:r>
              <a:rPr lang="en" dirty="0"/>
              <a:t>-norm used for  </a:t>
            </a:r>
            <a:r>
              <a:rPr lang="en" dirty="0">
                <a:latin typeface="Courier New"/>
                <a:ea typeface="Courier New"/>
                <a:cs typeface="Courier New"/>
                <a:sym typeface="Courier New"/>
              </a:rPr>
              <a:t>m(t)</a:t>
            </a:r>
          </a:p>
          <a:p>
            <a:pPr marL="285750" indent="-285750">
              <a:buFont typeface="Arial" panose="020B0604020202020204" pitchFamily="34" charset="0"/>
              <a:buChar char="•"/>
            </a:pPr>
            <a:endParaRPr lang="en" dirty="0">
              <a:latin typeface="Courier New"/>
              <a:ea typeface="Courier New"/>
              <a:cs typeface="Courier New"/>
              <a:sym typeface="Courier New"/>
            </a:endParaRPr>
          </a:p>
          <a:p>
            <a:pPr marL="285750" indent="-285750">
              <a:buFont typeface="Arial" panose="020B0604020202020204" pitchFamily="34" charset="0"/>
              <a:buChar char="•"/>
            </a:pPr>
            <a:r>
              <a:rPr lang="en" dirty="0"/>
              <a:t>We can </a:t>
            </a:r>
            <a:r>
              <a:rPr lang="en-US" dirty="0"/>
              <a:t>discretize and precompute </a:t>
            </a:r>
            <a:r>
              <a:rPr lang="en" dirty="0">
                <a:latin typeface="Courier New"/>
                <a:ea typeface="Courier New"/>
                <a:cs typeface="Courier New"/>
                <a:sym typeface="Courier New"/>
              </a:rPr>
              <a:t>m(t)</a:t>
            </a:r>
          </a:p>
          <a:p>
            <a:pPr marL="742950" lvl="1" indent="-285750">
              <a:buFont typeface="Arial" panose="020B0604020202020204" pitchFamily="34" charset="0"/>
              <a:buChar char="•"/>
            </a:pPr>
            <a:r>
              <a:rPr lang="en-US" dirty="0"/>
              <a:t>Scale by edge length at runtime</a:t>
            </a:r>
            <a:r>
              <a:rPr lang="en" dirty="0">
                <a:latin typeface="Courier New"/>
                <a:cs typeface="Courier New"/>
                <a:sym typeface="Courier New"/>
              </a:rPr>
              <a:t> </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82" name="Title 1">
            <a:extLst>
              <a:ext uri="{FF2B5EF4-FFF2-40B4-BE49-F238E27FC236}">
                <a16:creationId xmlns:a16="http://schemas.microsoft.com/office/drawing/2014/main" id="{5DAB8EB9-5E97-4EAC-9FC7-E9C1F39C2B9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Tree>
    <p:extLst>
      <p:ext uri="{BB962C8B-B14F-4D97-AF65-F5344CB8AC3E}">
        <p14:creationId xmlns:p14="http://schemas.microsoft.com/office/powerpoint/2010/main" val="120024841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59</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Discrete 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 Even more Shapes!</a:t>
            </a:r>
            <a:endParaRPr lang="en-US" sz="3700" dirty="0">
              <a:latin typeface="Franklin Gothic Medium (Headings)"/>
            </a:endParaRPr>
          </a:p>
        </p:txBody>
      </p:sp>
      <p:pic>
        <p:nvPicPr>
          <p:cNvPr id="5" name="Picture 4">
            <a:extLst>
              <a:ext uri="{FF2B5EF4-FFF2-40B4-BE49-F238E27FC236}">
                <a16:creationId xmlns:a16="http://schemas.microsoft.com/office/drawing/2014/main" id="{604FF5E0-189C-435F-B825-2E10A80CEBEE}"/>
              </a:ext>
            </a:extLst>
          </p:cNvPr>
          <p:cNvPicPr>
            <a:picLocks noChangeAspect="1"/>
          </p:cNvPicPr>
          <p:nvPr/>
        </p:nvPicPr>
        <p:blipFill>
          <a:blip r:embed="rId3"/>
          <a:stretch>
            <a:fillRect/>
          </a:stretch>
        </p:blipFill>
        <p:spPr>
          <a:xfrm>
            <a:off x="736600" y="858550"/>
            <a:ext cx="7670801" cy="5789900"/>
          </a:xfrm>
          <a:prstGeom prst="rect">
            <a:avLst/>
          </a:prstGeom>
        </p:spPr>
      </p:pic>
      <p:sp>
        <p:nvSpPr>
          <p:cNvPr id="2" name="Oval 1">
            <a:extLst>
              <a:ext uri="{FF2B5EF4-FFF2-40B4-BE49-F238E27FC236}">
                <a16:creationId xmlns:a16="http://schemas.microsoft.com/office/drawing/2014/main" id="{F09E704C-1F1B-490D-9DD4-1FA13417341A}"/>
              </a:ext>
            </a:extLst>
          </p:cNvPr>
          <p:cNvSpPr/>
          <p:nvPr/>
        </p:nvSpPr>
        <p:spPr>
          <a:xfrm>
            <a:off x="1304925" y="1743075"/>
            <a:ext cx="923925" cy="89535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E35B7D2-8771-4174-B43B-1EA232EB23EB}"/>
              </a:ext>
            </a:extLst>
          </p:cNvPr>
          <p:cNvSpPr/>
          <p:nvPr/>
        </p:nvSpPr>
        <p:spPr>
          <a:xfrm>
            <a:off x="1019175" y="3715400"/>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B60F98A-0C0D-426E-86CF-3F7BA94295B0}"/>
              </a:ext>
            </a:extLst>
          </p:cNvPr>
          <p:cNvSpPr/>
          <p:nvPr/>
        </p:nvSpPr>
        <p:spPr>
          <a:xfrm>
            <a:off x="1825624" y="3181999"/>
            <a:ext cx="669925" cy="6661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AAEF283-E428-4D9D-A160-3D490267405F}"/>
              </a:ext>
            </a:extLst>
          </p:cNvPr>
          <p:cNvSpPr/>
          <p:nvPr/>
        </p:nvSpPr>
        <p:spPr>
          <a:xfrm>
            <a:off x="1016000" y="299032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83079D-3587-4D1D-8AA4-F96B792EF5DE}"/>
              </a:ext>
            </a:extLst>
          </p:cNvPr>
          <p:cNvSpPr/>
          <p:nvPr/>
        </p:nvSpPr>
        <p:spPr>
          <a:xfrm>
            <a:off x="1004887" y="335286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31F4C6-F634-4F53-BD54-B1C5534A416E}"/>
              </a:ext>
            </a:extLst>
          </p:cNvPr>
          <p:cNvSpPr/>
          <p:nvPr/>
        </p:nvSpPr>
        <p:spPr>
          <a:xfrm>
            <a:off x="1009650" y="5601350"/>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BD0FDB-55A8-47B3-BB6A-F98F22C8A1E4}"/>
              </a:ext>
            </a:extLst>
          </p:cNvPr>
          <p:cNvSpPr/>
          <p:nvPr/>
        </p:nvSpPr>
        <p:spPr>
          <a:xfrm>
            <a:off x="1006475" y="487627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0AE164-7450-45CE-BF6D-07FD83E5ABD7}"/>
              </a:ext>
            </a:extLst>
          </p:cNvPr>
          <p:cNvSpPr/>
          <p:nvPr/>
        </p:nvSpPr>
        <p:spPr>
          <a:xfrm>
            <a:off x="995362" y="523881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A515BD-107E-46F9-BA2E-B931A6F5B4E1}"/>
              </a:ext>
            </a:extLst>
          </p:cNvPr>
          <p:cNvSpPr/>
          <p:nvPr/>
        </p:nvSpPr>
        <p:spPr>
          <a:xfrm>
            <a:off x="1025526" y="2262126"/>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58917C-A349-47B7-BF72-23D04F613B7E}"/>
              </a:ext>
            </a:extLst>
          </p:cNvPr>
          <p:cNvSpPr/>
          <p:nvPr/>
        </p:nvSpPr>
        <p:spPr>
          <a:xfrm>
            <a:off x="1025526" y="1513831"/>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0A2833B-AB59-4738-9AF0-D29320CDD319}"/>
              </a:ext>
            </a:extLst>
          </p:cNvPr>
          <p:cNvSpPr/>
          <p:nvPr/>
        </p:nvSpPr>
        <p:spPr>
          <a:xfrm>
            <a:off x="1719263" y="1380537"/>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06844FF-7BE3-4584-A90F-47AF1A2AE9B0}"/>
              </a:ext>
            </a:extLst>
          </p:cNvPr>
          <p:cNvSpPr/>
          <p:nvPr/>
        </p:nvSpPr>
        <p:spPr>
          <a:xfrm>
            <a:off x="5491163" y="1370367"/>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9144AE3-4F6A-4440-87CB-5580265F887D}"/>
              </a:ext>
            </a:extLst>
          </p:cNvPr>
          <p:cNvSpPr/>
          <p:nvPr/>
        </p:nvSpPr>
        <p:spPr>
          <a:xfrm>
            <a:off x="5491162" y="3219570"/>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E6F589-B33D-42DD-BDF8-D331A00188F9}"/>
              </a:ext>
            </a:extLst>
          </p:cNvPr>
          <p:cNvSpPr/>
          <p:nvPr/>
        </p:nvSpPr>
        <p:spPr>
          <a:xfrm>
            <a:off x="4835526" y="4214751"/>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B1FF25B-7E6E-4124-B2F7-97652B280696}"/>
              </a:ext>
            </a:extLst>
          </p:cNvPr>
          <p:cNvSpPr/>
          <p:nvPr/>
        </p:nvSpPr>
        <p:spPr>
          <a:xfrm>
            <a:off x="4835526" y="6075240"/>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B2D924-F77E-4B21-AD42-15177A534C00}"/>
              </a:ext>
            </a:extLst>
          </p:cNvPr>
          <p:cNvSpPr/>
          <p:nvPr/>
        </p:nvSpPr>
        <p:spPr>
          <a:xfrm>
            <a:off x="977902" y="1116900"/>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5106AA7-74DD-4282-8789-8DD63813E168}"/>
              </a:ext>
            </a:extLst>
          </p:cNvPr>
          <p:cNvSpPr/>
          <p:nvPr/>
        </p:nvSpPr>
        <p:spPr>
          <a:xfrm>
            <a:off x="1009650" y="1856493"/>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471BD05-D177-4580-9E4C-7225B7768998}"/>
              </a:ext>
            </a:extLst>
          </p:cNvPr>
          <p:cNvSpPr/>
          <p:nvPr/>
        </p:nvSpPr>
        <p:spPr>
          <a:xfrm>
            <a:off x="4798219" y="560135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05A3A32-04C6-4F56-B373-36155E56CA4B}"/>
              </a:ext>
            </a:extLst>
          </p:cNvPr>
          <p:cNvSpPr/>
          <p:nvPr/>
        </p:nvSpPr>
        <p:spPr>
          <a:xfrm>
            <a:off x="5074444" y="5805839"/>
            <a:ext cx="94535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854B5AB-64C3-4F19-BD7D-8FEEA0D351D5}"/>
              </a:ext>
            </a:extLst>
          </p:cNvPr>
          <p:cNvSpPr/>
          <p:nvPr/>
        </p:nvSpPr>
        <p:spPr>
          <a:xfrm>
            <a:off x="4832350" y="371540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2E46AD-BD9A-486E-B267-232BA58596FA}"/>
              </a:ext>
            </a:extLst>
          </p:cNvPr>
          <p:cNvSpPr/>
          <p:nvPr/>
        </p:nvSpPr>
        <p:spPr>
          <a:xfrm>
            <a:off x="4781549" y="4853056"/>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550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ircular Arrow 2"/>
          <p:cNvSpPr/>
          <p:nvPr/>
        </p:nvSpPr>
        <p:spPr>
          <a:xfrm rot="15090304">
            <a:off x="1037331" y="2504688"/>
            <a:ext cx="2717229" cy="2705582"/>
          </a:xfrm>
          <a:prstGeom prst="circularArrow">
            <a:avLst>
              <a:gd name="adj1" fmla="val 5379"/>
              <a:gd name="adj2" fmla="val 521173"/>
              <a:gd name="adj3" fmla="val 20358742"/>
              <a:gd name="adj4" fmla="val 2047982"/>
              <a:gd name="adj5" fmla="val 6302"/>
            </a:avLst>
          </a:prstGeom>
          <a:solidFill>
            <a:schemeClr val="accent2">
              <a:lumMod val="60000"/>
              <a:lumOff val="40000"/>
            </a:schemeClr>
          </a:solidFill>
          <a:ln w="38100">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graphicFrame>
        <p:nvGraphicFramePr>
          <p:cNvPr id="33" name="Diagram 32"/>
          <p:cNvGraphicFramePr/>
          <p:nvPr>
            <p:extLst>
              <p:ext uri="{D42A27DB-BD31-4B8C-83A1-F6EECF244321}">
                <p14:modId xmlns:p14="http://schemas.microsoft.com/office/powerpoint/2010/main" val="2561533759"/>
              </p:ext>
            </p:extLst>
          </p:nvPr>
        </p:nvGraphicFramePr>
        <p:xfrm>
          <a:off x="-625789" y="229030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ectangle 33"/>
          <p:cNvSpPr/>
          <p:nvPr/>
        </p:nvSpPr>
        <p:spPr>
          <a:xfrm rot="18570782">
            <a:off x="1712537" y="2847295"/>
            <a:ext cx="108901" cy="96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rot="11062016">
            <a:off x="1552915" y="2822588"/>
            <a:ext cx="202149" cy="222364"/>
          </a:xfrm>
          <a:prstGeom prst="rtTriangle">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254501" y="97700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a:t>Input Parameter Candidates </a:t>
            </a:r>
          </a:p>
          <a:p>
            <a:pPr algn="ctr"/>
            <a:r>
              <a:rPr lang="en-US"/>
              <a:t>+ Target Output(s)</a:t>
            </a:r>
          </a:p>
        </p:txBody>
      </p:sp>
      <p:sp>
        <p:nvSpPr>
          <p:cNvPr id="37" name="Rectangle 36"/>
          <p:cNvSpPr/>
          <p:nvPr/>
        </p:nvSpPr>
        <p:spPr>
          <a:xfrm>
            <a:off x="256224" y="571608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t>Enhanced Approximation or Theory</a:t>
            </a:r>
          </a:p>
        </p:txBody>
      </p:sp>
      <p:sp>
        <p:nvSpPr>
          <p:cNvPr id="38" name="Down Arrow 37"/>
          <p:cNvSpPr/>
          <p:nvPr/>
        </p:nvSpPr>
        <p:spPr>
          <a:xfrm>
            <a:off x="2204956" y="181616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Down Arrow 38"/>
          <p:cNvSpPr/>
          <p:nvPr/>
        </p:nvSpPr>
        <p:spPr>
          <a:xfrm>
            <a:off x="2204956" y="524193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Problem Space Description</a:t>
            </a:r>
          </a:p>
        </p:txBody>
      </p:sp>
      <p:sp>
        <p:nvSpPr>
          <p:cNvPr id="22" name="Content Placeholder 2"/>
          <p:cNvSpPr>
            <a:spLocks noGrp="1"/>
          </p:cNvSpPr>
          <p:nvPr>
            <p:ph idx="1"/>
          </p:nvPr>
        </p:nvSpPr>
        <p:spPr>
          <a:xfrm>
            <a:off x="4573790" y="704852"/>
            <a:ext cx="4570210" cy="6153148"/>
          </a:xfrm>
        </p:spPr>
        <p:txBody>
          <a:bodyPr>
            <a:normAutofit fontScale="77500" lnSpcReduction="20000"/>
          </a:bodyPr>
          <a:lstStyle/>
          <a:p>
            <a:r>
              <a:rPr lang="en-US" dirty="0"/>
              <a:t>Explore</a:t>
            </a:r>
          </a:p>
          <a:p>
            <a:pPr lvl="1"/>
            <a:r>
              <a:rPr lang="en-US" dirty="0"/>
              <a:t>Gather data</a:t>
            </a:r>
          </a:p>
          <a:p>
            <a:pPr lvl="1"/>
            <a:r>
              <a:rPr lang="en-US" dirty="0"/>
              <a:t>Select “important” areas</a:t>
            </a:r>
          </a:p>
          <a:p>
            <a:pPr lvl="1"/>
            <a:endParaRPr lang="en-US" dirty="0"/>
          </a:p>
          <a:p>
            <a:r>
              <a:rPr lang="en-US" dirty="0"/>
              <a:t>Analyze</a:t>
            </a:r>
          </a:p>
          <a:p>
            <a:pPr lvl="1"/>
            <a:r>
              <a:rPr lang="en-US" dirty="0"/>
              <a:t>Visualization</a:t>
            </a:r>
          </a:p>
          <a:p>
            <a:pPr lvl="1"/>
            <a:r>
              <a:rPr lang="en-US" dirty="0"/>
              <a:t>Inspect experimental results</a:t>
            </a:r>
          </a:p>
          <a:p>
            <a:pPr lvl="1"/>
            <a:r>
              <a:rPr lang="en-US" dirty="0"/>
              <a:t>Compare experimental to expected data</a:t>
            </a:r>
          </a:p>
          <a:p>
            <a:pPr lvl="1"/>
            <a:r>
              <a:rPr lang="en-US" dirty="0"/>
              <a:t>Detect anomalies</a:t>
            </a:r>
          </a:p>
          <a:p>
            <a:pPr lvl="1"/>
            <a:r>
              <a:rPr lang="en-US" dirty="0"/>
              <a:t>Verify assumptions</a:t>
            </a:r>
          </a:p>
          <a:p>
            <a:pPr marL="457200" lvl="1" indent="0">
              <a:buNone/>
            </a:pPr>
            <a:endParaRPr lang="en-US" dirty="0"/>
          </a:p>
          <a:p>
            <a:r>
              <a:rPr lang="en-US" dirty="0"/>
              <a:t>Synthesize</a:t>
            </a:r>
          </a:p>
          <a:p>
            <a:pPr lvl="1"/>
            <a:r>
              <a:rPr lang="en-US" dirty="0"/>
              <a:t>Correct assumptions</a:t>
            </a:r>
          </a:p>
          <a:p>
            <a:pPr lvl="1"/>
            <a:r>
              <a:rPr lang="en-US" dirty="0"/>
              <a:t>Build more efficient or more accurate models</a:t>
            </a:r>
          </a:p>
          <a:p>
            <a:pPr lvl="1"/>
            <a:endParaRPr lang="en-US" dirty="0"/>
          </a:p>
          <a:p>
            <a:pPr marL="0" indent="0">
              <a:buNone/>
            </a:pPr>
            <a:r>
              <a:rPr lang="en-US" dirty="0"/>
              <a:t>Rinse, Lather, Repeat…</a:t>
            </a:r>
          </a:p>
        </p:txBody>
      </p:sp>
      <p:sp>
        <p:nvSpPr>
          <p:cNvPr id="18" name="Oval 17"/>
          <p:cNvSpPr/>
          <p:nvPr/>
        </p:nvSpPr>
        <p:spPr>
          <a:xfrm>
            <a:off x="2663687" y="4136053"/>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19" name="Oval 18"/>
          <p:cNvSpPr/>
          <p:nvPr/>
        </p:nvSpPr>
        <p:spPr>
          <a:xfrm>
            <a:off x="572064" y="4138226"/>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54" name="Oval 53"/>
          <p:cNvSpPr/>
          <p:nvPr/>
        </p:nvSpPr>
        <p:spPr>
          <a:xfrm>
            <a:off x="1616156" y="2321245"/>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6</a:t>
            </a:fld>
            <a:endParaRPr lang="en-US"/>
          </a:p>
        </p:txBody>
      </p:sp>
      <p:sp>
        <p:nvSpPr>
          <p:cNvPr id="20" name="Rectangle 19"/>
          <p:cNvSpPr/>
          <p:nvPr/>
        </p:nvSpPr>
        <p:spPr>
          <a:xfrm rot="19672214">
            <a:off x="85415" y="2305422"/>
            <a:ext cx="8973171" cy="2000548"/>
          </a:xfrm>
          <a:prstGeom prst="rect">
            <a:avLst/>
          </a:prstGeom>
          <a:noFill/>
        </p:spPr>
        <p:txBody>
          <a:bodyPr wrap="square" lIns="91440" tIns="45720" rIns="91440" bIns="45720">
            <a:spAutoFit/>
          </a:bodyPr>
          <a:lstStyle/>
          <a:p>
            <a:pPr marL="1085850" lvl="1" indent="-457200" algn="ctr">
              <a:spcBef>
                <a:spcPts val="0"/>
              </a:spcBef>
            </a:pP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cxnSp>
        <p:nvCxnSpPr>
          <p:cNvPr id="44" name="Straight Connector 43"/>
          <p:cNvCxnSpPr/>
          <p:nvPr/>
        </p:nvCxnSpPr>
        <p:spPr>
          <a:xfrm flipV="1">
            <a:off x="1741496" y="2822916"/>
            <a:ext cx="35526" cy="26807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544742" y="2775043"/>
            <a:ext cx="236071" cy="6358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7215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fade">
                                      <p:cBhvr>
                                        <p:cTn id="10" dur="500"/>
                                        <p:tgtEl>
                                          <p:spTgt spid="22">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animEffect transition="in" filter="fade">
                                      <p:cBhvr>
                                        <p:cTn id="14" dur="500"/>
                                        <p:tgtEl>
                                          <p:spTgt spid="22">
                                            <p:txEl>
                                              <p:pRg st="1" end="1"/>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2">
                                            <p:txEl>
                                              <p:pRg st="2" end="2"/>
                                            </p:txEl>
                                          </p:spTgt>
                                        </p:tgtEl>
                                        <p:attrNameLst>
                                          <p:attrName>style.visibility</p:attrName>
                                        </p:attrNameLst>
                                      </p:cBhvr>
                                      <p:to>
                                        <p:strVal val="visible"/>
                                      </p:to>
                                    </p:set>
                                    <p:animEffect transition="in" filter="fade">
                                      <p:cBhvr>
                                        <p:cTn id="18" dur="500"/>
                                        <p:tgtEl>
                                          <p:spTgt spid="2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4"/>
                                        </p:tgtEl>
                                      </p:cBhvr>
                                    </p:animEffect>
                                    <p:set>
                                      <p:cBhvr>
                                        <p:cTn id="23" dur="1" fill="hold">
                                          <p:stCondLst>
                                            <p:cond delay="499"/>
                                          </p:stCondLst>
                                        </p:cTn>
                                        <p:tgtEl>
                                          <p:spTgt spid="54"/>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xEl>
                                              <p:pRg st="4" end="4"/>
                                            </p:txEl>
                                          </p:spTgt>
                                        </p:tgtEl>
                                        <p:attrNameLst>
                                          <p:attrName>style.visibility</p:attrName>
                                        </p:attrNameLst>
                                      </p:cBhvr>
                                      <p:to>
                                        <p:strVal val="visible"/>
                                      </p:to>
                                    </p:set>
                                    <p:animEffect transition="in" filter="fade">
                                      <p:cBhvr>
                                        <p:cTn id="30" dur="500"/>
                                        <p:tgtEl>
                                          <p:spTgt spid="22">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xEl>
                                              <p:pRg st="5" end="5"/>
                                            </p:txEl>
                                          </p:spTgt>
                                        </p:tgtEl>
                                        <p:attrNameLst>
                                          <p:attrName>style.visibility</p:attrName>
                                        </p:attrNameLst>
                                      </p:cBhvr>
                                      <p:to>
                                        <p:strVal val="visible"/>
                                      </p:to>
                                    </p:set>
                                    <p:animEffect transition="in" filter="fade">
                                      <p:cBhvr>
                                        <p:cTn id="33" dur="500"/>
                                        <p:tgtEl>
                                          <p:spTgt spid="22">
                                            <p:txEl>
                                              <p:pRg st="5" end="5"/>
                                            </p:txEl>
                                          </p:spTgt>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22">
                                            <p:txEl>
                                              <p:pRg st="6" end="6"/>
                                            </p:txEl>
                                          </p:spTgt>
                                        </p:tgtEl>
                                        <p:attrNameLst>
                                          <p:attrName>style.visibility</p:attrName>
                                        </p:attrNameLst>
                                      </p:cBhvr>
                                      <p:to>
                                        <p:strVal val="visible"/>
                                      </p:to>
                                    </p:set>
                                    <p:animEffect transition="in" filter="fade">
                                      <p:cBhvr>
                                        <p:cTn id="37" dur="500"/>
                                        <p:tgtEl>
                                          <p:spTgt spid="22">
                                            <p:txEl>
                                              <p:pRg st="6" end="6"/>
                                            </p:txEl>
                                          </p:spTgt>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22">
                                            <p:txEl>
                                              <p:pRg st="7" end="7"/>
                                            </p:txEl>
                                          </p:spTgt>
                                        </p:tgtEl>
                                        <p:attrNameLst>
                                          <p:attrName>style.visibility</p:attrName>
                                        </p:attrNameLst>
                                      </p:cBhvr>
                                      <p:to>
                                        <p:strVal val="visible"/>
                                      </p:to>
                                    </p:set>
                                    <p:animEffect transition="in" filter="fade">
                                      <p:cBhvr>
                                        <p:cTn id="41" dur="500"/>
                                        <p:tgtEl>
                                          <p:spTgt spid="22">
                                            <p:txEl>
                                              <p:pRg st="7" end="7"/>
                                            </p:txEl>
                                          </p:spTgt>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22">
                                            <p:txEl>
                                              <p:pRg st="8" end="8"/>
                                            </p:txEl>
                                          </p:spTgt>
                                        </p:tgtEl>
                                        <p:attrNameLst>
                                          <p:attrName>style.visibility</p:attrName>
                                        </p:attrNameLst>
                                      </p:cBhvr>
                                      <p:to>
                                        <p:strVal val="visible"/>
                                      </p:to>
                                    </p:set>
                                    <p:animEffect transition="in" filter="fade">
                                      <p:cBhvr>
                                        <p:cTn id="45" dur="500"/>
                                        <p:tgtEl>
                                          <p:spTgt spid="22">
                                            <p:txEl>
                                              <p:pRg st="8" end="8"/>
                                            </p:txEl>
                                          </p:spTgt>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22">
                                            <p:txEl>
                                              <p:pRg st="9" end="9"/>
                                            </p:txEl>
                                          </p:spTgt>
                                        </p:tgtEl>
                                        <p:attrNameLst>
                                          <p:attrName>style.visibility</p:attrName>
                                        </p:attrNameLst>
                                      </p:cBhvr>
                                      <p:to>
                                        <p:strVal val="visible"/>
                                      </p:to>
                                    </p:set>
                                    <p:animEffect transition="in" filter="fade">
                                      <p:cBhvr>
                                        <p:cTn id="49" dur="500"/>
                                        <p:tgtEl>
                                          <p:spTgt spid="22">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xEl>
                                              <p:pRg st="11" end="11"/>
                                            </p:txEl>
                                          </p:spTgt>
                                        </p:tgtEl>
                                        <p:attrNameLst>
                                          <p:attrName>style.visibility</p:attrName>
                                        </p:attrNameLst>
                                      </p:cBhvr>
                                      <p:to>
                                        <p:strVal val="visible"/>
                                      </p:to>
                                    </p:set>
                                    <p:animEffect transition="in" filter="fade">
                                      <p:cBhvr>
                                        <p:cTn id="61" dur="500"/>
                                        <p:tgtEl>
                                          <p:spTgt spid="22">
                                            <p:txEl>
                                              <p:pRg st="11" end="11"/>
                                            </p:txEl>
                                          </p:spTgt>
                                        </p:tgtEl>
                                      </p:cBhvr>
                                    </p:animEffect>
                                  </p:childTnLst>
                                </p:cTn>
                              </p:par>
                            </p:childTnLst>
                          </p:cTn>
                        </p:par>
                        <p:par>
                          <p:cTn id="62" fill="hold">
                            <p:stCondLst>
                              <p:cond delay="1000"/>
                            </p:stCondLst>
                            <p:childTnLst>
                              <p:par>
                                <p:cTn id="63" presetID="10" presetClass="entr" presetSubtype="0" fill="hold" nodeType="afterEffect">
                                  <p:stCondLst>
                                    <p:cond delay="0"/>
                                  </p:stCondLst>
                                  <p:childTnLst>
                                    <p:set>
                                      <p:cBhvr>
                                        <p:cTn id="64" dur="1" fill="hold">
                                          <p:stCondLst>
                                            <p:cond delay="0"/>
                                          </p:stCondLst>
                                        </p:cTn>
                                        <p:tgtEl>
                                          <p:spTgt spid="22">
                                            <p:txEl>
                                              <p:pRg st="12" end="12"/>
                                            </p:txEl>
                                          </p:spTgt>
                                        </p:tgtEl>
                                        <p:attrNameLst>
                                          <p:attrName>style.visibility</p:attrName>
                                        </p:attrNameLst>
                                      </p:cBhvr>
                                      <p:to>
                                        <p:strVal val="visible"/>
                                      </p:to>
                                    </p:set>
                                    <p:animEffect transition="in" filter="fade">
                                      <p:cBhvr>
                                        <p:cTn id="65" dur="500"/>
                                        <p:tgtEl>
                                          <p:spTgt spid="22">
                                            <p:txEl>
                                              <p:pRg st="12" end="12"/>
                                            </p:txEl>
                                          </p:spTgt>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22">
                                            <p:txEl>
                                              <p:pRg st="13" end="13"/>
                                            </p:txEl>
                                          </p:spTgt>
                                        </p:tgtEl>
                                        <p:attrNameLst>
                                          <p:attrName>style.visibility</p:attrName>
                                        </p:attrNameLst>
                                      </p:cBhvr>
                                      <p:to>
                                        <p:strVal val="visible"/>
                                      </p:to>
                                    </p:set>
                                    <p:animEffect transition="in" filter="fade">
                                      <p:cBhvr>
                                        <p:cTn id="69" dur="500"/>
                                        <p:tgtEl>
                                          <p:spTgt spid="22">
                                            <p:txEl>
                                              <p:pRg st="13" end="1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22">
                                            <p:txEl>
                                              <p:pRg st="15" end="15"/>
                                            </p:txEl>
                                          </p:spTgt>
                                        </p:tgtEl>
                                        <p:attrNameLst>
                                          <p:attrName>style.visibility</p:attrName>
                                        </p:attrNameLst>
                                      </p:cBhvr>
                                      <p:to>
                                        <p:strVal val="visible"/>
                                      </p:to>
                                    </p:set>
                                    <p:animEffect transition="in" filter="fade">
                                      <p:cBhvr>
                                        <p:cTn id="77" dur="500"/>
                                        <p:tgtEl>
                                          <p:spTgt spid="22">
                                            <p:txEl>
                                              <p:pRg st="15" end="15"/>
                                            </p:txEl>
                                          </p:spTgt>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wheel(1)">
                                      <p:cBhvr>
                                        <p:cTn id="80" dur="500"/>
                                        <p:tgtEl>
                                          <p:spTgt spid="3"/>
                                        </p:tgtEl>
                                      </p:cBhvr>
                                    </p:animEffect>
                                  </p:childTnLst>
                                </p:cTn>
                              </p:par>
                              <p:par>
                                <p:cTn id="81" presetID="10" presetClass="exit" presetSubtype="0" fill="hold" grpId="0" nodeType="withEffect">
                                  <p:stCondLst>
                                    <p:cond delay="0"/>
                                  </p:stCondLst>
                                  <p:childTnLst>
                                    <p:animEffect transition="out" filter="fade">
                                      <p:cBhvr>
                                        <p:cTn id="82" dur="500"/>
                                        <p:tgtEl>
                                          <p:spTgt spid="34"/>
                                        </p:tgtEl>
                                      </p:cBhvr>
                                    </p:animEffect>
                                    <p:set>
                                      <p:cBhvr>
                                        <p:cTn id="83" dur="1" fill="hold">
                                          <p:stCondLst>
                                            <p:cond delay="499"/>
                                          </p:stCondLst>
                                        </p:cTn>
                                        <p:tgtEl>
                                          <p:spTgt spid="34"/>
                                        </p:tgtEl>
                                        <p:attrNameLst>
                                          <p:attrName>style.visibility</p:attrName>
                                        </p:attrNameLst>
                                      </p:cBhvr>
                                      <p:to>
                                        <p:strVal val="hidden"/>
                                      </p:to>
                                    </p:set>
                                  </p:childTnLst>
                                </p:cTn>
                              </p:par>
                              <p:par>
                                <p:cTn id="84" presetID="10" presetClass="exit" presetSubtype="0" fill="hold" grpId="0" nodeType="withEffect">
                                  <p:stCondLst>
                                    <p:cond delay="0"/>
                                  </p:stCondLst>
                                  <p:childTnLst>
                                    <p:animEffect transition="out" filter="fade">
                                      <p:cBhvr>
                                        <p:cTn id="85" dur="500"/>
                                        <p:tgtEl>
                                          <p:spTgt spid="35"/>
                                        </p:tgtEl>
                                      </p:cBhvr>
                                    </p:animEffect>
                                    <p:set>
                                      <p:cBhvr>
                                        <p:cTn id="86" dur="1" fill="hold">
                                          <p:stCondLst>
                                            <p:cond delay="499"/>
                                          </p:stCondLst>
                                        </p:cTn>
                                        <p:tgtEl>
                                          <p:spTgt spid="35"/>
                                        </p:tgtEl>
                                        <p:attrNameLst>
                                          <p:attrName>style.visibility</p:attrName>
                                        </p:attrNameLst>
                                      </p:cBhvr>
                                      <p:to>
                                        <p:strVal val="hidden"/>
                                      </p:to>
                                    </p:set>
                                  </p:childTnLst>
                                </p:cTn>
                              </p:par>
                            </p:childTnLst>
                          </p:cTn>
                        </p:par>
                        <p:par>
                          <p:cTn id="87" fill="hold">
                            <p:stCondLst>
                              <p:cond delay="500"/>
                            </p:stCondLst>
                            <p:childTnLst>
                              <p:par>
                                <p:cTn id="88" presetID="22" presetClass="entr" presetSubtype="4" fill="hold" nodeType="after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wipe(down)">
                                      <p:cBhvr>
                                        <p:cTn id="90" dur="100"/>
                                        <p:tgtEl>
                                          <p:spTgt spid="44"/>
                                        </p:tgtEl>
                                      </p:cBhvr>
                                    </p:animEffect>
                                  </p:childTnLst>
                                </p:cTn>
                              </p:par>
                              <p:par>
                                <p:cTn id="91" presetID="22" presetClass="entr" presetSubtype="8" fill="hold" nodeType="with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100"/>
                                        <p:tgtEl>
                                          <p:spTgt spid="4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P spid="35" grpId="0" animBg="1"/>
      <p:bldP spid="2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318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Can be constrained to the surface of a hypersphere</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4100"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01B1C914-C9CA-46DA-9EE0-C7F0E121F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7788" y="3429000"/>
            <a:ext cx="1733909" cy="1733909"/>
          </a:xfrm>
          <a:prstGeom prst="rect">
            <a:avLst/>
          </a:prstGeom>
          <a:noFill/>
          <a:extLst>
            <a:ext uri="{909E8E84-426E-40DD-AFC4-6F175D3DCCD1}">
              <a14:hiddenFill xmlns:a14="http://schemas.microsoft.com/office/drawing/2010/main">
                <a:solidFill>
                  <a:srgbClr val="FFFFFF"/>
                </a:solidFill>
              </a14:hiddenFill>
            </a:ext>
          </a:extLst>
        </p:spPr>
      </p:pic>
      <p:sp>
        <p:nvSpPr>
          <p:cNvPr id="90" name="Oval 89">
            <a:extLst>
              <a:ext uri="{FF2B5EF4-FFF2-40B4-BE49-F238E27FC236}">
                <a16:creationId xmlns:a16="http://schemas.microsoft.com/office/drawing/2014/main" id="{AA7525EE-4B70-4B82-880E-96BF09A864D2}"/>
              </a:ext>
            </a:extLst>
          </p:cNvPr>
          <p:cNvSpPr/>
          <p:nvPr/>
        </p:nvSpPr>
        <p:spPr>
          <a:xfrm>
            <a:off x="3325922" y="4736201"/>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6A60AC1-B373-423E-BE77-CCF6E11D733B}"/>
              </a:ext>
            </a:extLst>
          </p:cNvPr>
          <p:cNvSpPr/>
          <p:nvPr/>
        </p:nvSpPr>
        <p:spPr>
          <a:xfrm>
            <a:off x="3373599" y="495227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664D14E-FE96-4F75-B1EA-FAFA575360AF}"/>
              </a:ext>
            </a:extLst>
          </p:cNvPr>
          <p:cNvSpPr/>
          <p:nvPr/>
        </p:nvSpPr>
        <p:spPr>
          <a:xfrm>
            <a:off x="4322559" y="4711272"/>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5F773DA-0FFB-4FF2-B062-7E8B2B4AC748}"/>
              </a:ext>
            </a:extLst>
          </p:cNvPr>
          <p:cNvSpPr/>
          <p:nvPr/>
        </p:nvSpPr>
        <p:spPr>
          <a:xfrm>
            <a:off x="3254869" y="536516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126EDF6-392D-45AD-8344-A34A7B68CED1}"/>
              </a:ext>
            </a:extLst>
          </p:cNvPr>
          <p:cNvSpPr/>
          <p:nvPr/>
        </p:nvSpPr>
        <p:spPr>
          <a:xfrm>
            <a:off x="4881673" y="566996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55BC6EC-A0A5-4BEC-85FE-1DDBABBE087F}"/>
              </a:ext>
            </a:extLst>
          </p:cNvPr>
          <p:cNvSpPr/>
          <p:nvPr/>
        </p:nvSpPr>
        <p:spPr>
          <a:xfrm>
            <a:off x="4813134" y="515312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BC575A5-028D-4A94-AC42-E9F9BF2F0EF2}"/>
              </a:ext>
            </a:extLst>
          </p:cNvPr>
          <p:cNvSpPr/>
          <p:nvPr/>
        </p:nvSpPr>
        <p:spPr>
          <a:xfrm>
            <a:off x="4056230" y="624632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2EB057B2-F70A-4655-8679-9484ACF452C7}"/>
              </a:ext>
            </a:extLst>
          </p:cNvPr>
          <p:cNvSpPr/>
          <p:nvPr/>
        </p:nvSpPr>
        <p:spPr>
          <a:xfrm>
            <a:off x="4063428" y="5473707"/>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6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left)">
                                      <p:cBhvr>
                                        <p:cTn id="38" dur="500"/>
                                        <p:tgtEl>
                                          <p:spTgt spid="8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Effect transition="in" filter="fade">
                                      <p:cBhvr>
                                        <p:cTn id="43" dur="500"/>
                                        <p:tgtEl>
                                          <p:spTgt spid="7">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100"/>
                                        </p:tgtEl>
                                        <p:attrNameLst>
                                          <p:attrName>style.visibility</p:attrName>
                                        </p:attrNameLst>
                                      </p:cBhvr>
                                      <p:to>
                                        <p:strVal val="visible"/>
                                      </p:to>
                                    </p:set>
                                    <p:animEffect transition="in" filter="fade">
                                      <p:cBhvr>
                                        <p:cTn id="46" dur="500"/>
                                        <p:tgtEl>
                                          <p:spTgt spid="4100"/>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2" end="12"/>
                                            </p:txEl>
                                          </p:spTgt>
                                        </p:tgtEl>
                                        <p:attrNameLst>
                                          <p:attrName>style.visibility</p:attrName>
                                        </p:attrNameLst>
                                      </p:cBhvr>
                                      <p:to>
                                        <p:strVal val="visible"/>
                                      </p:to>
                                    </p:set>
                                    <p:animEffect transition="in" filter="fade">
                                      <p:cBhvr>
                                        <p:cTn id="49" dur="500"/>
                                        <p:tgtEl>
                                          <p:spTgt spid="7">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xEl>
                                              <p:pRg st="13" end="13"/>
                                            </p:txEl>
                                          </p:spTgt>
                                        </p:tgtEl>
                                        <p:attrNameLst>
                                          <p:attrName>style.visibility</p:attrName>
                                        </p:attrNameLst>
                                      </p:cBhvr>
                                      <p:to>
                                        <p:strVal val="visible"/>
                                      </p:to>
                                    </p:set>
                                    <p:animEffect transition="in" filter="fade">
                                      <p:cBhvr>
                                        <p:cTn id="54" dur="500"/>
                                        <p:tgtEl>
                                          <p:spTgt spid="7">
                                            <p:txEl>
                                              <p:pRg st="13" end="13"/>
                                            </p:txEl>
                                          </p:spTgt>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fade">
                                      <p:cBhvr>
                                        <p:cTn id="58" dur="500"/>
                                        <p:tgtEl>
                                          <p:spTgt spid="90"/>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93"/>
                                        </p:tgtEl>
                                        <p:attrNameLst>
                                          <p:attrName>style.visibility</p:attrName>
                                        </p:attrNameLst>
                                      </p:cBhvr>
                                      <p:to>
                                        <p:strVal val="visible"/>
                                      </p:to>
                                    </p:set>
                                    <p:animEffect transition="in" filter="fade">
                                      <p:cBhvr>
                                        <p:cTn id="62" dur="500"/>
                                        <p:tgtEl>
                                          <p:spTgt spid="9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5"/>
                                        </p:tgtEl>
                                        <p:attrNameLst>
                                          <p:attrName>style.visibility</p:attrName>
                                        </p:attrNameLst>
                                      </p:cBhvr>
                                      <p:to>
                                        <p:strVal val="visible"/>
                                      </p:to>
                                    </p:set>
                                    <p:animEffect transition="in" filter="fade">
                                      <p:cBhvr>
                                        <p:cTn id="65" dur="500"/>
                                        <p:tgtEl>
                                          <p:spTgt spid="9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6"/>
                                        </p:tgtEl>
                                        <p:attrNameLst>
                                          <p:attrName>style.visibility</p:attrName>
                                        </p:attrNameLst>
                                      </p:cBhvr>
                                      <p:to>
                                        <p:strVal val="visible"/>
                                      </p:to>
                                    </p:set>
                                    <p:animEffect transition="in" filter="fade">
                                      <p:cBhvr>
                                        <p:cTn id="68" dur="500"/>
                                        <p:tgtEl>
                                          <p:spTgt spid="9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fade">
                                      <p:cBhvr>
                                        <p:cTn id="71" dur="500"/>
                                        <p:tgtEl>
                                          <p:spTgt spid="9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8"/>
                                        </p:tgtEl>
                                        <p:attrNameLst>
                                          <p:attrName>style.visibility</p:attrName>
                                        </p:attrNameLst>
                                      </p:cBhvr>
                                      <p:to>
                                        <p:strVal val="visible"/>
                                      </p:to>
                                    </p:set>
                                    <p:animEffect transition="in" filter="fade">
                                      <p:cBhvr>
                                        <p:cTn id="74" dur="500"/>
                                        <p:tgtEl>
                                          <p:spTgt spid="9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99"/>
                                        </p:tgtEl>
                                        <p:attrNameLst>
                                          <p:attrName>style.visibility</p:attrName>
                                        </p:attrNameLst>
                                      </p:cBhvr>
                                      <p:to>
                                        <p:strVal val="visible"/>
                                      </p:to>
                                    </p:set>
                                    <p:animEffect transition="in" filter="fade">
                                      <p:cBhvr>
                                        <p:cTn id="77" dur="500"/>
                                        <p:tgtEl>
                                          <p:spTgt spid="9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0"/>
                                        </p:tgtEl>
                                        <p:attrNameLst>
                                          <p:attrName>style.visibility</p:attrName>
                                        </p:attrNameLst>
                                      </p:cBhvr>
                                      <p:to>
                                        <p:strVal val="visible"/>
                                      </p:to>
                                    </p:set>
                                    <p:animEffect transition="in" filter="fade">
                                      <p:cBhvr>
                                        <p:cTn id="80" dur="500"/>
                                        <p:tgtEl>
                                          <p:spTgt spid="100"/>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grpId="1" nodeType="clickEffect">
                                  <p:stCondLst>
                                    <p:cond delay="0"/>
                                  </p:stCondLst>
                                  <p:childTnLst>
                                    <p:animMotion origin="layout" path="M 3.05556E-6 -3.33333E-6 L 0.04357 0.01806 " pathEditMode="relative" rAng="0" ptsTypes="AA">
                                      <p:cBhvr>
                                        <p:cTn id="84" dur="750" fill="hold"/>
                                        <p:tgtEl>
                                          <p:spTgt spid="93"/>
                                        </p:tgtEl>
                                        <p:attrNameLst>
                                          <p:attrName>ppt_x</p:attrName>
                                          <p:attrName>ppt_y</p:attrName>
                                        </p:attrNameLst>
                                      </p:cBhvr>
                                      <p:rCtr x="2170" y="903"/>
                                    </p:animMotion>
                                  </p:childTnLst>
                                </p:cTn>
                              </p:par>
                              <p:par>
                                <p:cTn id="85" presetID="42" presetClass="path" presetSubtype="0" accel="50000" decel="50000" fill="hold" grpId="1" nodeType="withEffect">
                                  <p:stCondLst>
                                    <p:cond delay="0"/>
                                  </p:stCondLst>
                                  <p:childTnLst>
                                    <p:animMotion origin="layout" path="M 3.88889E-6 1.48148E-6 L 0.04444 0.03333 " pathEditMode="relative" rAng="0" ptsTypes="AA">
                                      <p:cBhvr>
                                        <p:cTn id="86" dur="750" fill="hold"/>
                                        <p:tgtEl>
                                          <p:spTgt spid="96"/>
                                        </p:tgtEl>
                                        <p:attrNameLst>
                                          <p:attrName>ppt_x</p:attrName>
                                          <p:attrName>ppt_y</p:attrName>
                                        </p:attrNameLst>
                                      </p:cBhvr>
                                      <p:rCtr x="2222" y="1667"/>
                                    </p:animMotion>
                                  </p:childTnLst>
                                </p:cTn>
                              </p:par>
                              <p:par>
                                <p:cTn id="87" presetID="42" presetClass="path" presetSubtype="0" accel="50000" decel="50000" fill="hold" grpId="1" nodeType="withEffect">
                                  <p:stCondLst>
                                    <p:cond delay="0"/>
                                  </p:stCondLst>
                                  <p:childTnLst>
                                    <p:animMotion origin="layout" path="M 3.61111E-6 1.85185E-6 L -0.01094 0.05625 " pathEditMode="relative" rAng="0" ptsTypes="AA">
                                      <p:cBhvr>
                                        <p:cTn id="88" dur="750" fill="hold"/>
                                        <p:tgtEl>
                                          <p:spTgt spid="95"/>
                                        </p:tgtEl>
                                        <p:attrNameLst>
                                          <p:attrName>ppt_x</p:attrName>
                                          <p:attrName>ppt_y</p:attrName>
                                        </p:attrNameLst>
                                      </p:cBhvr>
                                      <p:rCtr x="-556" y="2801"/>
                                    </p:animMotion>
                                  </p:childTnLst>
                                </p:cTn>
                              </p:par>
                              <p:par>
                                <p:cTn id="89" presetID="42" presetClass="path" presetSubtype="0" accel="50000" decel="50000" fill="hold" grpId="1" nodeType="withEffect">
                                  <p:stCondLst>
                                    <p:cond delay="0"/>
                                  </p:stCondLst>
                                  <p:childTnLst>
                                    <p:animMotion origin="layout" path="M -2.22222E-6 0 L -0.04062 0.04213 " pathEditMode="relative" rAng="0" ptsTypes="AA">
                                      <p:cBhvr>
                                        <p:cTn id="90" dur="750" fill="hold"/>
                                        <p:tgtEl>
                                          <p:spTgt spid="98"/>
                                        </p:tgtEl>
                                        <p:attrNameLst>
                                          <p:attrName>ppt_x</p:attrName>
                                          <p:attrName>ppt_y</p:attrName>
                                        </p:attrNameLst>
                                      </p:cBhvr>
                                      <p:rCtr x="-2031" y="2106"/>
                                    </p:animMotion>
                                  </p:childTnLst>
                                </p:cTn>
                              </p:par>
                              <p:par>
                                <p:cTn id="91" presetID="42" presetClass="path" presetSubtype="0" accel="50000" decel="50000" fill="hold" grpId="1" nodeType="withEffect">
                                  <p:stCondLst>
                                    <p:cond delay="0"/>
                                  </p:stCondLst>
                                  <p:childTnLst>
                                    <p:animMotion origin="layout" path="M 2.5E-6 -2.96296E-6 L -0.05538 0.01459 " pathEditMode="relative" rAng="0" ptsTypes="AA">
                                      <p:cBhvr>
                                        <p:cTn id="92" dur="750" fill="hold"/>
                                        <p:tgtEl>
                                          <p:spTgt spid="97"/>
                                        </p:tgtEl>
                                        <p:attrNameLst>
                                          <p:attrName>ppt_x</p:attrName>
                                          <p:attrName>ppt_y</p:attrName>
                                        </p:attrNameLst>
                                      </p:cBhvr>
                                      <p:rCtr x="-2778" y="718"/>
                                    </p:animMotion>
                                  </p:childTnLst>
                                </p:cTn>
                              </p:par>
                              <p:par>
                                <p:cTn id="93" presetID="42" presetClass="path" presetSubtype="0" accel="50000" decel="50000" fill="hold" grpId="1" nodeType="withEffect">
                                  <p:stCondLst>
                                    <p:cond delay="0"/>
                                  </p:stCondLst>
                                  <p:childTnLst>
                                    <p:animMotion origin="layout" path="M 2.77778E-7 -7.40741E-7 L -0.00747 -0.05671 " pathEditMode="relative" rAng="0" ptsTypes="AA">
                                      <p:cBhvr>
                                        <p:cTn id="94" dur="750" fill="hold"/>
                                        <p:tgtEl>
                                          <p:spTgt spid="99"/>
                                        </p:tgtEl>
                                        <p:attrNameLst>
                                          <p:attrName>ppt_x</p:attrName>
                                          <p:attrName>ppt_y</p:attrName>
                                        </p:attrNameLst>
                                      </p:cBhvr>
                                      <p:rCtr x="-382" y="-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81" grpId="0" animBg="1"/>
      <p:bldP spid="82" grpId="0" animBg="1"/>
      <p:bldP spid="83" grpId="0" animBg="1"/>
      <p:bldP spid="90" grpId="0" animBg="1"/>
      <p:bldP spid="93" grpId="0" animBg="1"/>
      <p:bldP spid="93"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318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Can be constrained to the surface of a hypersphere</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4100"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01B1C914-C9CA-46DA-9EE0-C7F0E121F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7788" y="3429000"/>
            <a:ext cx="1733909" cy="1733909"/>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extLst>
              <a:ext uri="{FF2B5EF4-FFF2-40B4-BE49-F238E27FC236}">
                <a16:creationId xmlns:a16="http://schemas.microsoft.com/office/drawing/2014/main" id="{428C24F2-4F4C-47AF-BAF1-EE34FCDAEF34}"/>
              </a:ext>
            </a:extLst>
          </p:cNvPr>
          <p:cNvSpPr/>
          <p:nvPr/>
        </p:nvSpPr>
        <p:spPr>
          <a:xfrm>
            <a:off x="3325922" y="4736201"/>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4063428" y="5473707"/>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046F264-5619-42A9-965B-733B45516EDF}"/>
              </a:ext>
            </a:extLst>
          </p:cNvPr>
          <p:cNvSpPr/>
          <p:nvPr/>
        </p:nvSpPr>
        <p:spPr>
          <a:xfrm>
            <a:off x="3785172" y="508010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A8D728D-62E0-4BD4-AA0F-45C094655D36}"/>
              </a:ext>
            </a:extLst>
          </p:cNvPr>
          <p:cNvSpPr/>
          <p:nvPr/>
        </p:nvSpPr>
        <p:spPr>
          <a:xfrm>
            <a:off x="4224134" y="50954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EBB7AE0-9328-45F4-B1E6-E40D6CF809E3}"/>
              </a:ext>
            </a:extLst>
          </p:cNvPr>
          <p:cNvSpPr/>
          <p:nvPr/>
        </p:nvSpPr>
        <p:spPr>
          <a:xfrm>
            <a:off x="3668141" y="559694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704DDB5-BD5A-4A26-B498-3DCD1219E235}"/>
              </a:ext>
            </a:extLst>
          </p:cNvPr>
          <p:cNvSpPr/>
          <p:nvPr/>
        </p:nvSpPr>
        <p:spPr>
          <a:xfrm>
            <a:off x="4370498" y="577156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E411823-055B-4124-A652-B25ED6C6A98E}"/>
              </a:ext>
            </a:extLst>
          </p:cNvPr>
          <p:cNvSpPr/>
          <p:nvPr/>
        </p:nvSpPr>
        <p:spPr>
          <a:xfrm>
            <a:off x="4438484" y="544522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29CC58A-5B28-4F4D-9B64-C14BC326EAC4}"/>
              </a:ext>
            </a:extLst>
          </p:cNvPr>
          <p:cNvSpPr/>
          <p:nvPr/>
        </p:nvSpPr>
        <p:spPr>
          <a:xfrm>
            <a:off x="3986380" y="5855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34" idx="7"/>
          </p:cNvCxnSpPr>
          <p:nvPr/>
        </p:nvCxnSpPr>
        <p:spPr>
          <a:xfrm flipV="1">
            <a:off x="4354216" y="4876800"/>
            <a:ext cx="168682" cy="240965"/>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37" idx="6"/>
            <a:endCxn id="25" idx="6"/>
          </p:cNvCxnSpPr>
          <p:nvPr/>
        </p:nvCxnSpPr>
        <p:spPr>
          <a:xfrm>
            <a:off x="4590884" y="5521426"/>
            <a:ext cx="362450" cy="2848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36" idx="5"/>
            <a:endCxn id="25" idx="5"/>
          </p:cNvCxnSpPr>
          <p:nvPr/>
        </p:nvCxnSpPr>
        <p:spPr>
          <a:xfrm>
            <a:off x="4500580" y="5901650"/>
            <a:ext cx="214425" cy="22363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p:cNvCxnSpPr>
          <p:nvPr/>
        </p:nvCxnSpPr>
        <p:spPr>
          <a:xfrm flipH="1">
            <a:off x="3845941" y="5985882"/>
            <a:ext cx="188157" cy="33285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35" idx="2"/>
          </p:cNvCxnSpPr>
          <p:nvPr/>
        </p:nvCxnSpPr>
        <p:spPr>
          <a:xfrm flipH="1">
            <a:off x="3352801" y="5673143"/>
            <a:ext cx="315340" cy="145043"/>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endCxn id="33" idx="1"/>
          </p:cNvCxnSpPr>
          <p:nvPr/>
        </p:nvCxnSpPr>
        <p:spPr>
          <a:xfrm>
            <a:off x="3694085" y="4914900"/>
            <a:ext cx="113405" cy="187519"/>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105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500"/>
                                        <p:tgtEl>
                                          <p:spTgt spid="42"/>
                                        </p:tgtEl>
                                      </p:cBhvr>
                                    </p:animEffect>
                                  </p:childTnLst>
                                </p:cTn>
                              </p:par>
                              <p:par>
                                <p:cTn id="11" presetID="22" presetClass="entr" presetSubtype="4"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par>
                                <p:cTn id="17" presetID="22" presetClass="entr" presetSubtype="2"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right)">
                                      <p:cBhvr>
                                        <p:cTn id="19" dur="500"/>
                                        <p:tgtEl>
                                          <p:spTgt spid="54"/>
                                        </p:tgtEl>
                                      </p:cBhvr>
                                    </p:animEffect>
                                  </p:childTnLst>
                                </p:cTn>
                              </p:par>
                              <p:par>
                                <p:cTn id="20" presetID="22" presetClass="entr" presetSubtype="2"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right)">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318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Can be constrained to the surface of a hypersphere</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4100"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01B1C914-C9CA-46DA-9EE0-C7F0E121F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7788" y="3429000"/>
            <a:ext cx="1733909" cy="1733909"/>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extLst>
              <a:ext uri="{FF2B5EF4-FFF2-40B4-BE49-F238E27FC236}">
                <a16:creationId xmlns:a16="http://schemas.microsoft.com/office/drawing/2014/main" id="{428C24F2-4F4C-47AF-BAF1-EE34FCDAEF34}"/>
              </a:ext>
            </a:extLst>
          </p:cNvPr>
          <p:cNvSpPr/>
          <p:nvPr/>
        </p:nvSpPr>
        <p:spPr>
          <a:xfrm>
            <a:off x="3325922" y="4736201"/>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4063428" y="5473707"/>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26" idx="7"/>
            <a:endCxn id="41" idx="3"/>
          </p:cNvCxnSpPr>
          <p:nvPr/>
        </p:nvCxnSpPr>
        <p:spPr>
          <a:xfrm flipV="1">
            <a:off x="4193510" y="4892582"/>
            <a:ext cx="312408" cy="603443"/>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26" idx="6"/>
            <a:endCxn id="46" idx="2"/>
          </p:cNvCxnSpPr>
          <p:nvPr/>
        </p:nvCxnSpPr>
        <p:spPr>
          <a:xfrm flipV="1">
            <a:off x="4215828" y="5521426"/>
            <a:ext cx="691689" cy="28481"/>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26" idx="5"/>
            <a:endCxn id="25" idx="5"/>
          </p:cNvCxnSpPr>
          <p:nvPr/>
        </p:nvCxnSpPr>
        <p:spPr>
          <a:xfrm>
            <a:off x="4193510" y="5603789"/>
            <a:ext cx="521495" cy="521495"/>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a:stCxn id="26" idx="4"/>
          </p:cNvCxnSpPr>
          <p:nvPr/>
        </p:nvCxnSpPr>
        <p:spPr>
          <a:xfrm flipH="1">
            <a:off x="3845942" y="5626107"/>
            <a:ext cx="293686" cy="69262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26" idx="2"/>
          </p:cNvCxnSpPr>
          <p:nvPr/>
        </p:nvCxnSpPr>
        <p:spPr>
          <a:xfrm flipH="1">
            <a:off x="3352802" y="5549907"/>
            <a:ext cx="710626" cy="26827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stCxn id="26" idx="1"/>
            <a:endCxn id="40" idx="5"/>
          </p:cNvCxnSpPr>
          <p:nvPr/>
        </p:nvCxnSpPr>
        <p:spPr>
          <a:xfrm flipH="1" flipV="1">
            <a:off x="3699364" y="4905271"/>
            <a:ext cx="386382" cy="590754"/>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116594F9-A9C2-4AC4-BE11-927ECA816790}"/>
              </a:ext>
            </a:extLst>
          </p:cNvPr>
          <p:cNvSpPr/>
          <p:nvPr/>
        </p:nvSpPr>
        <p:spPr>
          <a:xfrm>
            <a:off x="3569282" y="4775189"/>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A4EE8D4-F531-4ACE-9941-8F784C11846C}"/>
              </a:ext>
            </a:extLst>
          </p:cNvPr>
          <p:cNvSpPr/>
          <p:nvPr/>
        </p:nvSpPr>
        <p:spPr>
          <a:xfrm>
            <a:off x="4483600" y="47625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2E725A7-3ABB-479F-9E86-3F8C11987732}"/>
              </a:ext>
            </a:extLst>
          </p:cNvPr>
          <p:cNvSpPr/>
          <p:nvPr/>
        </p:nvSpPr>
        <p:spPr>
          <a:xfrm>
            <a:off x="3261099" y="574198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79BC27-2462-4B75-8562-06C171F61146}"/>
              </a:ext>
            </a:extLst>
          </p:cNvPr>
          <p:cNvSpPr/>
          <p:nvPr/>
        </p:nvSpPr>
        <p:spPr>
          <a:xfrm>
            <a:off x="4651005" y="606985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826CF75-5AA3-44FF-B4D7-68278F6D9D27}"/>
              </a:ext>
            </a:extLst>
          </p:cNvPr>
          <p:cNvSpPr/>
          <p:nvPr/>
        </p:nvSpPr>
        <p:spPr>
          <a:xfrm>
            <a:off x="4907517" y="544522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D647D5E-9623-431C-9395-BF6EA2DFFE79}"/>
              </a:ext>
            </a:extLst>
          </p:cNvPr>
          <p:cNvSpPr/>
          <p:nvPr/>
        </p:nvSpPr>
        <p:spPr>
          <a:xfrm>
            <a:off x="3750787" y="626662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909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a:extLst>
              <a:ext uri="{FF2B5EF4-FFF2-40B4-BE49-F238E27FC236}">
                <a16:creationId xmlns:a16="http://schemas.microsoft.com/office/drawing/2014/main" id="{61ACC8CB-7B60-4735-9FB1-5F153958E6C6}"/>
              </a:ext>
            </a:extLst>
          </p:cNvPr>
          <p:cNvPicPr>
            <a:picLocks noChangeAspect="1"/>
          </p:cNvPicPr>
          <p:nvPr/>
        </p:nvPicPr>
        <p:blipFill>
          <a:blip r:embed="rId3"/>
          <a:stretch>
            <a:fillRect/>
          </a:stretch>
        </p:blipFill>
        <p:spPr>
          <a:xfrm>
            <a:off x="-476066" y="1622375"/>
            <a:ext cx="4865208" cy="2375441"/>
          </a:xfrm>
          <a:prstGeom prst="rect">
            <a:avLst/>
          </a:prstGeom>
        </p:spPr>
      </p:pic>
      <p:pic>
        <p:nvPicPr>
          <p:cNvPr id="6" name="Picture 5">
            <a:extLst>
              <a:ext uri="{FF2B5EF4-FFF2-40B4-BE49-F238E27FC236}">
                <a16:creationId xmlns:a16="http://schemas.microsoft.com/office/drawing/2014/main" id="{790DD644-9619-4263-ABC7-7D48BD5279D6}"/>
              </a:ext>
            </a:extLst>
          </p:cNvPr>
          <p:cNvPicPr>
            <a:picLocks noChangeAspect="1"/>
          </p:cNvPicPr>
          <p:nvPr/>
        </p:nvPicPr>
        <p:blipFill>
          <a:blip r:embed="rId4"/>
          <a:stretch>
            <a:fillRect/>
          </a:stretch>
        </p:blipFill>
        <p:spPr>
          <a:xfrm>
            <a:off x="-481383" y="4089130"/>
            <a:ext cx="4865208" cy="2375441"/>
          </a:xfrm>
          <a:prstGeom prst="rect">
            <a:avLst/>
          </a:prstGeom>
        </p:spPr>
      </p:pic>
      <p:pic>
        <p:nvPicPr>
          <p:cNvPr id="8" name="Picture 7">
            <a:extLst>
              <a:ext uri="{FF2B5EF4-FFF2-40B4-BE49-F238E27FC236}">
                <a16:creationId xmlns:a16="http://schemas.microsoft.com/office/drawing/2014/main" id="{6629B860-DDED-4D7A-B961-2B52BB81ABBE}"/>
              </a:ext>
            </a:extLst>
          </p:cNvPr>
          <p:cNvPicPr>
            <a:picLocks noChangeAspect="1"/>
          </p:cNvPicPr>
          <p:nvPr/>
        </p:nvPicPr>
        <p:blipFill>
          <a:blip r:embed="rId5"/>
          <a:stretch>
            <a:fillRect/>
          </a:stretch>
        </p:blipFill>
        <p:spPr>
          <a:xfrm>
            <a:off x="4319479" y="1628505"/>
            <a:ext cx="4824521" cy="4887528"/>
          </a:xfrm>
          <a:prstGeom prst="rect">
            <a:avLst/>
          </a:prstGeom>
        </p:spPr>
      </p:pic>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675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Approximation Does Not Degrade with Increasing Dimensionality</a:t>
            </a:r>
            <a:endParaRPr lang="en-US" sz="3700" dirty="0">
              <a:latin typeface="Franklin Gothic Medium (Headings)"/>
            </a:endParaRPr>
          </a:p>
        </p:txBody>
      </p:sp>
    </p:spTree>
    <p:extLst>
      <p:ext uri="{BB962C8B-B14F-4D97-AF65-F5344CB8AC3E}">
        <p14:creationId xmlns:p14="http://schemas.microsoft.com/office/powerpoint/2010/main" val="31072546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normAutofit fontScale="90000"/>
          </a:bodyPr>
          <a:lstStyle/>
          <a:p>
            <a:r>
              <a:rPr lang="en-US" dirty="0"/>
              <a:t>Synthesize: Evaluation</a:t>
            </a:r>
          </a:p>
        </p:txBody>
      </p:sp>
      <p:sp>
        <p:nvSpPr>
          <p:cNvPr id="4" name="Slide Number Placeholder 3"/>
          <p:cNvSpPr>
            <a:spLocks noGrp="1"/>
          </p:cNvSpPr>
          <p:nvPr>
            <p:ph type="sldNum" sz="quarter" idx="12"/>
          </p:nvPr>
        </p:nvSpPr>
        <p:spPr/>
        <p:txBody>
          <a:bodyPr/>
          <a:lstStyle/>
          <a:p>
            <a:fld id="{0C9D9FE6-5D08-3B48-9104-2B1B3E27A71F}" type="slidenum">
              <a:rPr lang="en-US" smtClean="0"/>
              <a:t>64</a:t>
            </a:fld>
            <a:endParaRPr lang="en-US" dirty="0"/>
          </a:p>
        </p:txBody>
      </p:sp>
      <p:graphicFrame>
        <p:nvGraphicFramePr>
          <p:cNvPr id="16" name="Diagram 15"/>
          <p:cNvGraphicFramePr/>
          <p:nvPr>
            <p:extLst>
              <p:ext uri="{D42A27DB-BD31-4B8C-83A1-F6EECF244321}">
                <p14:modId xmlns:p14="http://schemas.microsoft.com/office/powerpoint/2010/main" val="1650814420"/>
              </p:ext>
            </p:extLst>
          </p:nvPr>
        </p:nvGraphicFramePr>
        <p:xfrm>
          <a:off x="-286973" y="2210453"/>
          <a:ext cx="4773414" cy="3027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Circular Arrow 17"/>
          <p:cNvSpPr/>
          <p:nvPr/>
        </p:nvSpPr>
        <p:spPr>
          <a:xfrm rot="8008698">
            <a:off x="643946" y="2485143"/>
            <a:ext cx="2876626" cy="3023399"/>
          </a:xfrm>
          <a:prstGeom prst="circularArrow">
            <a:avLst>
              <a:gd name="adj1" fmla="val 12500"/>
              <a:gd name="adj2" fmla="val 1142319"/>
              <a:gd name="adj3" fmla="val 20457681"/>
              <a:gd name="adj4" fmla="val 2548148"/>
              <a:gd name="adj5" fmla="val 12500"/>
            </a:avLst>
          </a:prstGeom>
          <a:solidFill>
            <a:schemeClr val="bg1">
              <a:lumMod val="65000"/>
              <a:alpha val="6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549A9527-FCB4-4241-8EAB-9F37CB777FA5}"/>
              </a:ext>
            </a:extLst>
          </p:cNvPr>
          <p:cNvSpPr/>
          <p:nvPr/>
        </p:nvSpPr>
        <p:spPr>
          <a:xfrm>
            <a:off x="3998259" y="704851"/>
            <a:ext cx="5145741" cy="5764270"/>
          </a:xfrm>
          <a:prstGeom prst="rect">
            <a:avLst/>
          </a:prstGeom>
        </p:spPr>
        <p:txBody>
          <a:bodyPr wrap="square">
            <a:spAutoFit/>
          </a:bodyPr>
          <a:lstStyle/>
          <a:p>
            <a:pPr marL="228600" lvl="0">
              <a:lnSpc>
                <a:spcPct val="115000"/>
              </a:lnSpc>
              <a:buClr>
                <a:srgbClr val="000000"/>
              </a:buClr>
            </a:pPr>
            <a:r>
              <a:rPr lang="en-US" dirty="0">
                <a:solidFill>
                  <a:srgbClr val="000000"/>
                </a:solidFill>
              </a:rPr>
              <a:t>Performance Analysis:</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approximate </a:t>
            </a:r>
            <a:r>
              <a:rPr lang="en-US" dirty="0" err="1">
                <a:solidFill>
                  <a:srgbClr val="000000"/>
                </a:solidFill>
              </a:rPr>
              <a:t>kNN</a:t>
            </a:r>
            <a:r>
              <a:rPr lang="en-US" dirty="0">
                <a:solidFill>
                  <a:srgbClr val="000000"/>
                </a:solidFill>
              </a:rPr>
              <a:t> libraries</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serial vs. GPU implementations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1:</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Graph Quality in 2D</a:t>
            </a:r>
          </a:p>
          <a:p>
            <a:pPr marL="514350" lvl="0" indent="-285750">
              <a:lnSpc>
                <a:spcPct val="115000"/>
              </a:lnSpc>
              <a:buClr>
                <a:srgbClr val="000000"/>
              </a:buClr>
              <a:buFont typeface="Arial" panose="020B0604020202020204" pitchFamily="34" charset="0"/>
              <a:buChar char="•"/>
            </a:pPr>
            <a:r>
              <a:rPr lang="en-US" dirty="0">
                <a:solidFill>
                  <a:srgbClr val="000000"/>
                </a:solidFill>
              </a:rPr>
              <a:t>Determine diagnostic measures for “good” graphs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2:</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ability to recover topology in higher dimensional settings</a:t>
            </a:r>
          </a:p>
          <a:p>
            <a:pPr marL="514350" lvl="0" indent="-285750">
              <a:lnSpc>
                <a:spcPct val="115000"/>
              </a:lnSpc>
              <a:buClr>
                <a:srgbClr val="000000"/>
              </a:buClr>
              <a:buFont typeface="Arial" panose="020B0604020202020204" pitchFamily="34" charset="0"/>
              <a:buChar char="•"/>
            </a:pPr>
            <a:r>
              <a:rPr lang="en-US" dirty="0">
                <a:solidFill>
                  <a:srgbClr val="000000"/>
                </a:solidFill>
              </a:rPr>
              <a:t>Use well-described test functions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3:</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machine learning pipeline by reducing data in classification problem</a:t>
            </a:r>
          </a:p>
          <a:p>
            <a:pPr marL="514350" lvl="0" indent="-285750">
              <a:lnSpc>
                <a:spcPct val="115000"/>
              </a:lnSpc>
              <a:buClr>
                <a:srgbClr val="000000"/>
              </a:buClr>
              <a:buFont typeface="Arial" panose="020B0604020202020204" pitchFamily="34" charset="0"/>
              <a:buChar char="•"/>
            </a:pPr>
            <a:r>
              <a:rPr lang="en-US" dirty="0">
                <a:solidFill>
                  <a:srgbClr val="000000"/>
                </a:solidFill>
              </a:rPr>
              <a:t>Two real-world datasets (12D and 16D)</a:t>
            </a:r>
          </a:p>
          <a:p>
            <a:pPr marL="514350" lvl="0" indent="-285750">
              <a:lnSpc>
                <a:spcPct val="115000"/>
              </a:lnSpc>
              <a:buClr>
                <a:srgbClr val="000000"/>
              </a:buClr>
              <a:buFont typeface="Arial" panose="020B0604020202020204" pitchFamily="34" charset="0"/>
              <a:buChar char="•"/>
            </a:pPr>
            <a:r>
              <a:rPr lang="en-US" dirty="0">
                <a:solidFill>
                  <a:srgbClr val="000000"/>
                </a:solidFill>
              </a:rPr>
              <a:t>Trade-off analysis: accuracy vs. data reduction</a:t>
            </a:r>
          </a:p>
        </p:txBody>
      </p:sp>
    </p:spTree>
    <p:extLst>
      <p:ext uri="{BB962C8B-B14F-4D97-AF65-F5344CB8AC3E}">
        <p14:creationId xmlns:p14="http://schemas.microsoft.com/office/powerpoint/2010/main" val="72780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heel(1)">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P spid="1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ve-100-angular">
            <a:extLst>
              <a:ext uri="{FF2B5EF4-FFF2-40B4-BE49-F238E27FC236}">
                <a16:creationId xmlns:a16="http://schemas.microsoft.com/office/drawing/2014/main" id="{2504F0DA-E78B-4CC7-B66B-20C6BF7C9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823"/>
            <a:ext cx="8235700" cy="548617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C9D9FE6-5D08-3B48-9104-2B1B3E27A71F}" type="slidenum">
              <a:rPr lang="en-US" smtClean="0"/>
              <a:t>65</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6100" y="709201"/>
            <a:ext cx="9150100" cy="384336"/>
          </a:xfrm>
          <a:prstGeom prst="rect">
            <a:avLst/>
          </a:prstGeom>
        </p:spPr>
        <p:txBody>
          <a:bodyPr wrap="square">
            <a:spAutoFit/>
          </a:bodyPr>
          <a:lstStyle/>
          <a:p>
            <a:pPr marL="228600" lvl="0">
              <a:lnSpc>
                <a:spcPct val="115000"/>
              </a:lnSpc>
              <a:buClr>
                <a:srgbClr val="000000"/>
              </a:buClr>
            </a:pPr>
            <a:r>
              <a:rPr lang="en-US" dirty="0">
                <a:solidFill>
                  <a:srgbClr val="000000"/>
                </a:solidFill>
              </a:rPr>
              <a:t>Publicly available benchmark that evaluates 20+ ANN implementations</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sp>
        <p:nvSpPr>
          <p:cNvPr id="5" name="Rectangle 4">
            <a:extLst>
              <a:ext uri="{FF2B5EF4-FFF2-40B4-BE49-F238E27FC236}">
                <a16:creationId xmlns:a16="http://schemas.microsoft.com/office/drawing/2014/main" id="{76F6C6A9-A6CC-4AC2-ACE9-6A7B34A51F51}"/>
              </a:ext>
            </a:extLst>
          </p:cNvPr>
          <p:cNvSpPr/>
          <p:nvPr/>
        </p:nvSpPr>
        <p:spPr>
          <a:xfrm>
            <a:off x="844550" y="3144364"/>
            <a:ext cx="6597650" cy="2933700"/>
          </a:xfrm>
          <a:prstGeom prst="rect">
            <a:avLst/>
          </a:prstGeom>
          <a:solidFill>
            <a:schemeClr val="accent1">
              <a:alpha val="50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b="1" dirty="0"/>
              <a:t>Not Realistic to our Application:</a:t>
            </a:r>
          </a:p>
          <a:p>
            <a:pPr marL="285750" indent="-285750">
              <a:buFont typeface="Arial" panose="020B0604020202020204" pitchFamily="34" charset="0"/>
              <a:buChar char="•"/>
            </a:pPr>
            <a:r>
              <a:rPr lang="en-US" dirty="0"/>
              <a:t>Benchmarks are highly sparse spaces </a:t>
            </a:r>
          </a:p>
          <a:p>
            <a:pPr marL="742950" lvl="1" indent="-285750">
              <a:buFont typeface="Arial" panose="020B0604020202020204" pitchFamily="34" charset="0"/>
              <a:buChar char="•"/>
            </a:pPr>
            <a:r>
              <a:rPr lang="en-US" dirty="0"/>
              <a:t>(d &gt; 100, n ≈ 1M)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Represents optimal performance</a:t>
            </a:r>
          </a:p>
          <a:p>
            <a:pPr marL="742950" lvl="1" indent="-285750">
              <a:buFont typeface="Arial" panose="020B0604020202020204" pitchFamily="34" charset="0"/>
              <a:buChar char="•"/>
            </a:pPr>
            <a:r>
              <a:rPr lang="en-US" dirty="0"/>
              <a:t>Many runs, highly tuned, takes a long time to generate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not include build time</a:t>
            </a:r>
          </a:p>
          <a:p>
            <a:pPr marL="742950" lvl="1" indent="-285750">
              <a:buFont typeface="Arial" panose="020B0604020202020204" pitchFamily="34" charset="0"/>
              <a:buChar char="•"/>
            </a:pPr>
            <a:r>
              <a:rPr lang="en-US" dirty="0"/>
              <a:t>Our usage is much more transient</a:t>
            </a:r>
          </a:p>
          <a:p>
            <a:endParaRPr lang="en-US" dirty="0"/>
          </a:p>
        </p:txBody>
      </p:sp>
    </p:spTree>
    <p:extLst>
      <p:ext uri="{BB962C8B-B14F-4D97-AF65-F5344CB8AC3E}">
        <p14:creationId xmlns:p14="http://schemas.microsoft.com/office/powerpoint/2010/main" val="3173817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66</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6100" y="709201"/>
            <a:ext cx="9150100" cy="384336"/>
          </a:xfrm>
          <a:prstGeom prst="rect">
            <a:avLst/>
          </a:prstGeom>
        </p:spPr>
        <p:txBody>
          <a:bodyPr wrap="square">
            <a:spAutoFit/>
          </a:bodyPr>
          <a:lstStyle/>
          <a:p>
            <a:pPr marL="228600" lvl="0">
              <a:lnSpc>
                <a:spcPct val="115000"/>
              </a:lnSpc>
              <a:buClr>
                <a:srgbClr val="000000"/>
              </a:buClr>
            </a:pPr>
            <a:r>
              <a:rPr lang="en-US" dirty="0">
                <a:solidFill>
                  <a:srgbClr val="000000"/>
                </a:solidFill>
              </a:rPr>
              <a:t>FLANN is using an exact KNN method.</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pic>
        <p:nvPicPr>
          <p:cNvPr id="5" name="Picture 4">
            <a:extLst>
              <a:ext uri="{FF2B5EF4-FFF2-40B4-BE49-F238E27FC236}">
                <a16:creationId xmlns:a16="http://schemas.microsoft.com/office/drawing/2014/main" id="{8E0B535C-DA2E-476A-80CA-9C0C768A13D2}"/>
              </a:ext>
            </a:extLst>
          </p:cNvPr>
          <p:cNvPicPr>
            <a:picLocks noChangeAspect="1"/>
          </p:cNvPicPr>
          <p:nvPr/>
        </p:nvPicPr>
        <p:blipFill>
          <a:blip r:embed="rId3"/>
          <a:stretch>
            <a:fillRect/>
          </a:stretch>
        </p:blipFill>
        <p:spPr>
          <a:xfrm>
            <a:off x="1055100" y="1669664"/>
            <a:ext cx="7003049" cy="4680429"/>
          </a:xfrm>
          <a:prstGeom prst="rect">
            <a:avLst/>
          </a:prstGeom>
        </p:spPr>
      </p:pic>
    </p:spTree>
    <p:extLst>
      <p:ext uri="{BB962C8B-B14F-4D97-AF65-F5344CB8AC3E}">
        <p14:creationId xmlns:p14="http://schemas.microsoft.com/office/powerpoint/2010/main" val="216375547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67</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GPU Performance Gains</a:t>
            </a:r>
          </a:p>
        </p:txBody>
      </p:sp>
      <p:pic>
        <p:nvPicPr>
          <p:cNvPr id="47" name="Picture 46">
            <a:extLst>
              <a:ext uri="{FF2B5EF4-FFF2-40B4-BE49-F238E27FC236}">
                <a16:creationId xmlns:a16="http://schemas.microsoft.com/office/drawing/2014/main" id="{3E587612-9C6F-482B-B8C9-91A1277B85C2}"/>
              </a:ext>
            </a:extLst>
          </p:cNvPr>
          <p:cNvPicPr>
            <a:picLocks noChangeAspect="1"/>
          </p:cNvPicPr>
          <p:nvPr/>
        </p:nvPicPr>
        <p:blipFill>
          <a:blip r:embed="rId3"/>
          <a:stretch>
            <a:fillRect/>
          </a:stretch>
        </p:blipFill>
        <p:spPr>
          <a:xfrm>
            <a:off x="687980" y="1119687"/>
            <a:ext cx="8288740" cy="2634831"/>
          </a:xfrm>
          <a:prstGeom prst="rect">
            <a:avLst/>
          </a:prstGeom>
        </p:spPr>
      </p:pic>
      <p:pic>
        <p:nvPicPr>
          <p:cNvPr id="48" name="Picture 47">
            <a:extLst>
              <a:ext uri="{FF2B5EF4-FFF2-40B4-BE49-F238E27FC236}">
                <a16:creationId xmlns:a16="http://schemas.microsoft.com/office/drawing/2014/main" id="{69678BE4-9259-4925-94DD-E3722C5E5558}"/>
              </a:ext>
            </a:extLst>
          </p:cNvPr>
          <p:cNvPicPr>
            <a:picLocks noChangeAspect="1"/>
          </p:cNvPicPr>
          <p:nvPr/>
        </p:nvPicPr>
        <p:blipFill rotWithShape="1">
          <a:blip r:embed="rId4"/>
          <a:srcRect t="4352"/>
          <a:stretch/>
        </p:blipFill>
        <p:spPr>
          <a:xfrm>
            <a:off x="687980" y="3760394"/>
            <a:ext cx="8288740" cy="2520178"/>
          </a:xfrm>
          <a:prstGeom prst="rect">
            <a:avLst/>
          </a:prstGeom>
        </p:spPr>
      </p:pic>
      <p:sp>
        <p:nvSpPr>
          <p:cNvPr id="2" name="TextBox 1">
            <a:extLst>
              <a:ext uri="{FF2B5EF4-FFF2-40B4-BE49-F238E27FC236}">
                <a16:creationId xmlns:a16="http://schemas.microsoft.com/office/drawing/2014/main" id="{211095E7-4A50-4DEC-BC68-EAD1C080094D}"/>
              </a:ext>
            </a:extLst>
          </p:cNvPr>
          <p:cNvSpPr txBox="1"/>
          <p:nvPr/>
        </p:nvSpPr>
        <p:spPr>
          <a:xfrm rot="16200000">
            <a:off x="-546011" y="2252436"/>
            <a:ext cx="2098651" cy="369332"/>
          </a:xfrm>
          <a:prstGeom prst="rect">
            <a:avLst/>
          </a:prstGeom>
          <a:noFill/>
        </p:spPr>
        <p:txBody>
          <a:bodyPr wrap="none" rtlCol="0">
            <a:spAutoFit/>
          </a:bodyPr>
          <a:lstStyle/>
          <a:p>
            <a:r>
              <a:rPr lang="en-US" b="1" dirty="0">
                <a:solidFill>
                  <a:schemeClr val="accent1"/>
                </a:solidFill>
              </a:rPr>
              <a:t>Strict Gabriel Graph</a:t>
            </a:r>
          </a:p>
        </p:txBody>
      </p:sp>
      <p:sp>
        <p:nvSpPr>
          <p:cNvPr id="9" name="TextBox 8">
            <a:extLst>
              <a:ext uri="{FF2B5EF4-FFF2-40B4-BE49-F238E27FC236}">
                <a16:creationId xmlns:a16="http://schemas.microsoft.com/office/drawing/2014/main" id="{25D8F7A8-2710-4CBC-98DA-62D556C18153}"/>
              </a:ext>
            </a:extLst>
          </p:cNvPr>
          <p:cNvSpPr txBox="1"/>
          <p:nvPr/>
        </p:nvSpPr>
        <p:spPr>
          <a:xfrm rot="16200000">
            <a:off x="-735787" y="4835817"/>
            <a:ext cx="2361609" cy="369332"/>
          </a:xfrm>
          <a:prstGeom prst="rect">
            <a:avLst/>
          </a:prstGeom>
          <a:noFill/>
        </p:spPr>
        <p:txBody>
          <a:bodyPr wrap="none" rtlCol="0">
            <a:spAutoFit/>
          </a:bodyPr>
          <a:lstStyle/>
          <a:p>
            <a:r>
              <a:rPr lang="en-US" b="1" dirty="0">
                <a:solidFill>
                  <a:schemeClr val="accent1"/>
                </a:solidFill>
              </a:rPr>
              <a:t>Relaxed Gabriel Graph</a:t>
            </a:r>
          </a:p>
        </p:txBody>
      </p:sp>
    </p:spTree>
    <p:extLst>
      <p:ext uri="{BB962C8B-B14F-4D97-AF65-F5344CB8AC3E}">
        <p14:creationId xmlns:p14="http://schemas.microsoft.com/office/powerpoint/2010/main" val="428811279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68</a:t>
            </a:fld>
            <a:endParaRPr lang="en-US" dirty="0"/>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1: 2D Graph Quality</a:t>
            </a:r>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6308725"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What makes a “good” graph?</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Minimizes edge crossings</a:t>
            </a:r>
          </a:p>
          <a:p>
            <a:pPr marL="800100" lvl="1" indent="-342900">
              <a:spcBef>
                <a:spcPct val="20000"/>
              </a:spcBef>
              <a:buFont typeface="Arial" panose="020B0604020202020204" pitchFamily="34" charset="0"/>
              <a:buChar char="•"/>
              <a:defRPr/>
            </a:pPr>
            <a:r>
              <a:rPr lang="en-US" dirty="0">
                <a:latin typeface="Arial" pitchFamily="34" charset="0"/>
                <a:cs typeface="Arial" pitchFamily="34" charset="0"/>
              </a:rPr>
              <a:t>Bad for Morse topology</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 empty space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all of the intrinsic “shape” of the data</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exceed the intrinsic “shape”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the topology correctly</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p:txBody>
      </p:sp>
      <p:pic>
        <p:nvPicPr>
          <p:cNvPr id="42" name="Picture 41">
            <a:extLst>
              <a:ext uri="{FF2B5EF4-FFF2-40B4-BE49-F238E27FC236}">
                <a16:creationId xmlns:a16="http://schemas.microsoft.com/office/drawing/2014/main" id="{274F5C15-36FB-44A0-8BED-810CCF4305EA}"/>
              </a:ext>
            </a:extLst>
          </p:cNvPr>
          <p:cNvPicPr>
            <a:picLocks noChangeAspect="1"/>
          </p:cNvPicPr>
          <p:nvPr/>
        </p:nvPicPr>
        <p:blipFill rotWithShape="1">
          <a:blip r:embed="rId3"/>
          <a:srcRect l="50993" t="68962" r="27070"/>
          <a:stretch/>
        </p:blipFill>
        <p:spPr>
          <a:xfrm>
            <a:off x="6108700" y="1149350"/>
            <a:ext cx="2698749" cy="2882060"/>
          </a:xfrm>
          <a:prstGeom prst="rect">
            <a:avLst/>
          </a:prstGeom>
        </p:spPr>
      </p:pic>
      <p:sp>
        <p:nvSpPr>
          <p:cNvPr id="43" name="Oval 42">
            <a:extLst>
              <a:ext uri="{FF2B5EF4-FFF2-40B4-BE49-F238E27FC236}">
                <a16:creationId xmlns:a16="http://schemas.microsoft.com/office/drawing/2014/main" id="{19F6F145-F24C-4D90-B711-C56B462C4439}"/>
              </a:ext>
            </a:extLst>
          </p:cNvPr>
          <p:cNvSpPr/>
          <p:nvPr/>
        </p:nvSpPr>
        <p:spPr>
          <a:xfrm>
            <a:off x="6429374" y="1201219"/>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C2AAD67-C881-4CBC-A508-11B6803B3EF6}"/>
              </a:ext>
            </a:extLst>
          </p:cNvPr>
          <p:cNvSpPr/>
          <p:nvPr/>
        </p:nvSpPr>
        <p:spPr>
          <a:xfrm>
            <a:off x="6689724" y="2725219"/>
            <a:ext cx="1584326"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D67E3A7-6A58-47D4-9957-71CF10B1DCF9}"/>
              </a:ext>
            </a:extLst>
          </p:cNvPr>
          <p:cNvSpPr/>
          <p:nvPr/>
        </p:nvSpPr>
        <p:spPr>
          <a:xfrm>
            <a:off x="6308725" y="2433120"/>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1632668-6811-4A65-867F-73BE754C1FBF}"/>
              </a:ext>
            </a:extLst>
          </p:cNvPr>
          <p:cNvSpPr/>
          <p:nvPr/>
        </p:nvSpPr>
        <p:spPr>
          <a:xfrm>
            <a:off x="6429373" y="3079867"/>
            <a:ext cx="848323" cy="62590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95D86A1-56A0-4915-AE15-D0BA02A2C262}"/>
              </a:ext>
            </a:extLst>
          </p:cNvPr>
          <p:cNvPicPr>
            <a:picLocks noChangeAspect="1"/>
          </p:cNvPicPr>
          <p:nvPr/>
        </p:nvPicPr>
        <p:blipFill rotWithShape="1">
          <a:blip r:embed="rId4"/>
          <a:srcRect l="4648" t="36444" r="69186" b="36698"/>
          <a:stretch/>
        </p:blipFill>
        <p:spPr>
          <a:xfrm>
            <a:off x="1373901" y="5190895"/>
            <a:ext cx="1529802" cy="1543280"/>
          </a:xfrm>
          <a:prstGeom prst="rect">
            <a:avLst/>
          </a:prstGeom>
        </p:spPr>
      </p:pic>
      <p:pic>
        <p:nvPicPr>
          <p:cNvPr id="10" name="Picture 9">
            <a:extLst>
              <a:ext uri="{FF2B5EF4-FFF2-40B4-BE49-F238E27FC236}">
                <a16:creationId xmlns:a16="http://schemas.microsoft.com/office/drawing/2014/main" id="{DD0F9F11-BE23-4FB3-BAD4-F3FA09E268AB}"/>
              </a:ext>
            </a:extLst>
          </p:cNvPr>
          <p:cNvPicPr>
            <a:picLocks noChangeAspect="1"/>
          </p:cNvPicPr>
          <p:nvPr/>
        </p:nvPicPr>
        <p:blipFill rotWithShape="1">
          <a:blip r:embed="rId5"/>
          <a:srcRect l="10519" t="17667" r="6855" b="22625"/>
          <a:stretch/>
        </p:blipFill>
        <p:spPr>
          <a:xfrm>
            <a:off x="5660597" y="3957120"/>
            <a:ext cx="1736725" cy="1515565"/>
          </a:xfrm>
          <a:prstGeom prst="rect">
            <a:avLst/>
          </a:prstGeom>
        </p:spPr>
      </p:pic>
      <p:pic>
        <p:nvPicPr>
          <p:cNvPr id="19" name="Picture 18">
            <a:extLst>
              <a:ext uri="{FF2B5EF4-FFF2-40B4-BE49-F238E27FC236}">
                <a16:creationId xmlns:a16="http://schemas.microsoft.com/office/drawing/2014/main" id="{B12166D8-916A-4FC8-B7AF-1A85A9E47647}"/>
              </a:ext>
            </a:extLst>
          </p:cNvPr>
          <p:cNvPicPr>
            <a:picLocks noChangeAspect="1"/>
          </p:cNvPicPr>
          <p:nvPr/>
        </p:nvPicPr>
        <p:blipFill rotWithShape="1">
          <a:blip r:embed="rId6"/>
          <a:srcRect l="71289" t="72438" r="3550" b="5463"/>
          <a:stretch/>
        </p:blipFill>
        <p:spPr>
          <a:xfrm>
            <a:off x="3979020" y="3984129"/>
            <a:ext cx="1748681" cy="1515564"/>
          </a:xfrm>
          <a:prstGeom prst="rect">
            <a:avLst/>
          </a:prstGeom>
        </p:spPr>
      </p:pic>
      <p:pic>
        <p:nvPicPr>
          <p:cNvPr id="21" name="Picture 20">
            <a:extLst>
              <a:ext uri="{FF2B5EF4-FFF2-40B4-BE49-F238E27FC236}">
                <a16:creationId xmlns:a16="http://schemas.microsoft.com/office/drawing/2014/main" id="{54E9063D-2022-4360-BDD5-41BE5A034022}"/>
              </a:ext>
            </a:extLst>
          </p:cNvPr>
          <p:cNvPicPr>
            <a:picLocks noChangeAspect="1"/>
          </p:cNvPicPr>
          <p:nvPr/>
        </p:nvPicPr>
        <p:blipFill rotWithShape="1">
          <a:blip r:embed="rId7"/>
          <a:srcRect l="56188" t="71570" r="18303" b="5926"/>
          <a:stretch/>
        </p:blipFill>
        <p:spPr>
          <a:xfrm>
            <a:off x="7384042" y="3923348"/>
            <a:ext cx="1780015" cy="1543281"/>
          </a:xfrm>
          <a:prstGeom prst="rect">
            <a:avLst/>
          </a:prstGeom>
        </p:spPr>
      </p:pic>
      <p:pic>
        <p:nvPicPr>
          <p:cNvPr id="64" name="Picture 63">
            <a:extLst>
              <a:ext uri="{FF2B5EF4-FFF2-40B4-BE49-F238E27FC236}">
                <a16:creationId xmlns:a16="http://schemas.microsoft.com/office/drawing/2014/main" id="{FF188B7C-239F-4E8B-B60F-3688408825DF}"/>
              </a:ext>
            </a:extLst>
          </p:cNvPr>
          <p:cNvPicPr>
            <a:picLocks noChangeAspect="1"/>
          </p:cNvPicPr>
          <p:nvPr/>
        </p:nvPicPr>
        <p:blipFill rotWithShape="1">
          <a:blip r:embed="rId8"/>
          <a:srcRect l="70898" t="39796" r="4620" b="38692"/>
          <a:stretch/>
        </p:blipFill>
        <p:spPr>
          <a:xfrm>
            <a:off x="3111451" y="5209064"/>
            <a:ext cx="1850658" cy="1598135"/>
          </a:xfrm>
          <a:prstGeom prst="rect">
            <a:avLst/>
          </a:prstGeom>
        </p:spPr>
      </p:pic>
    </p:spTree>
    <p:extLst>
      <p:ext uri="{BB962C8B-B14F-4D97-AF65-F5344CB8AC3E}">
        <p14:creationId xmlns:p14="http://schemas.microsoft.com/office/powerpoint/2010/main" val="2409125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5"/>
                                        </p:tgtEl>
                                      </p:cBhvr>
                                    </p:animEffect>
                                    <p:set>
                                      <p:cBhvr>
                                        <p:cTn id="39" dur="1" fill="hold">
                                          <p:stCondLst>
                                            <p:cond delay="499"/>
                                          </p:stCondLst>
                                        </p:cTn>
                                        <p:tgtEl>
                                          <p:spTgt spid="4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6"/>
                                        </p:tgtEl>
                                      </p:cBhvr>
                                    </p:animEffect>
                                    <p:set>
                                      <p:cBhvr>
                                        <p:cTn id="42" dur="1" fill="hold">
                                          <p:stCondLst>
                                            <p:cond delay="499"/>
                                          </p:stCondLst>
                                        </p:cTn>
                                        <p:tgtEl>
                                          <p:spTgt spid="4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Effect transition="in" filter="fade">
                                      <p:cBhvr>
                                        <p:cTn id="47" dur="500"/>
                                        <p:tgtEl>
                                          <p:spTgt spid="2">
                                            <p:txEl>
                                              <p:pRg st="7" end="7"/>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
                                            <p:txEl>
                                              <p:pRg st="8" end="8"/>
                                            </p:txEl>
                                          </p:spTgt>
                                        </p:tgtEl>
                                        <p:attrNameLst>
                                          <p:attrName>style.visibility</p:attrName>
                                        </p:attrNameLst>
                                      </p:cBhvr>
                                      <p:to>
                                        <p:strVal val="visible"/>
                                      </p:to>
                                    </p:set>
                                    <p:animEffect transition="in" filter="fade">
                                      <p:cBhvr>
                                        <p:cTn id="59" dur="500"/>
                                        <p:tgtEl>
                                          <p:spTgt spid="2">
                                            <p:txEl>
                                              <p:pRg st="8" end="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fade">
                                      <p:cBhvr>
                                        <p:cTn id="67" dur="500"/>
                                        <p:tgtEl>
                                          <p:spTgt spid="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ntr" presetSubtype="0"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5" grpId="0" animBg="1"/>
      <p:bldP spid="45" grpId="1" animBg="1"/>
      <p:bldP spid="46" grpId="0" animBg="1"/>
      <p:bldP spid="46"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69</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1: 2D </a:t>
            </a:r>
            <a:r>
              <a:rPr lang="en-US" sz="3800"/>
              <a:t>Graph Quality</a:t>
            </a:r>
            <a:endParaRPr lang="en-US" sz="3800" dirty="0"/>
          </a:p>
        </p:txBody>
      </p:sp>
      <p:pic>
        <p:nvPicPr>
          <p:cNvPr id="3" name="Picture 2">
            <a:extLst>
              <a:ext uri="{FF2B5EF4-FFF2-40B4-BE49-F238E27FC236}">
                <a16:creationId xmlns:a16="http://schemas.microsoft.com/office/drawing/2014/main" id="{246642F5-ADAF-4D91-9FB1-4601F156B8F8}"/>
              </a:ext>
            </a:extLst>
          </p:cNvPr>
          <p:cNvPicPr>
            <a:picLocks noChangeAspect="1"/>
          </p:cNvPicPr>
          <p:nvPr/>
        </p:nvPicPr>
        <p:blipFill>
          <a:blip r:embed="rId3"/>
          <a:stretch>
            <a:fillRect/>
          </a:stretch>
        </p:blipFill>
        <p:spPr>
          <a:xfrm>
            <a:off x="167988" y="3944480"/>
            <a:ext cx="2749258" cy="2702001"/>
          </a:xfrm>
          <a:prstGeom prst="rect">
            <a:avLst/>
          </a:prstGeom>
        </p:spPr>
      </p:pic>
      <p:pic>
        <p:nvPicPr>
          <p:cNvPr id="5" name="Picture 4">
            <a:extLst>
              <a:ext uri="{FF2B5EF4-FFF2-40B4-BE49-F238E27FC236}">
                <a16:creationId xmlns:a16="http://schemas.microsoft.com/office/drawing/2014/main" id="{8BACCA9A-28FD-4A1C-9296-BCECFFEC3A9C}"/>
              </a:ext>
            </a:extLst>
          </p:cNvPr>
          <p:cNvPicPr>
            <a:picLocks noChangeAspect="1"/>
          </p:cNvPicPr>
          <p:nvPr/>
        </p:nvPicPr>
        <p:blipFill>
          <a:blip r:embed="rId4"/>
          <a:stretch>
            <a:fillRect/>
          </a:stretch>
        </p:blipFill>
        <p:spPr>
          <a:xfrm>
            <a:off x="3031374" y="3944481"/>
            <a:ext cx="2749258" cy="2702001"/>
          </a:xfrm>
          <a:prstGeom prst="rect">
            <a:avLst/>
          </a:prstGeom>
        </p:spPr>
      </p:pic>
      <p:pic>
        <p:nvPicPr>
          <p:cNvPr id="7" name="Picture 6">
            <a:extLst>
              <a:ext uri="{FF2B5EF4-FFF2-40B4-BE49-F238E27FC236}">
                <a16:creationId xmlns:a16="http://schemas.microsoft.com/office/drawing/2014/main" id="{A691378F-9196-4B9B-81BF-2605E4E9807B}"/>
              </a:ext>
            </a:extLst>
          </p:cNvPr>
          <p:cNvPicPr>
            <a:picLocks noChangeAspect="1"/>
          </p:cNvPicPr>
          <p:nvPr/>
        </p:nvPicPr>
        <p:blipFill>
          <a:blip r:embed="rId5"/>
          <a:stretch>
            <a:fillRect/>
          </a:stretch>
        </p:blipFill>
        <p:spPr>
          <a:xfrm>
            <a:off x="3141411" y="1020798"/>
            <a:ext cx="2749258" cy="2702001"/>
          </a:xfrm>
          <a:prstGeom prst="rect">
            <a:avLst/>
          </a:prstGeom>
        </p:spPr>
      </p:pic>
      <p:pic>
        <p:nvPicPr>
          <p:cNvPr id="9" name="Picture 8">
            <a:extLst>
              <a:ext uri="{FF2B5EF4-FFF2-40B4-BE49-F238E27FC236}">
                <a16:creationId xmlns:a16="http://schemas.microsoft.com/office/drawing/2014/main" id="{B3782FD1-C08D-439E-AA00-72B159ED40F1}"/>
              </a:ext>
            </a:extLst>
          </p:cNvPr>
          <p:cNvPicPr>
            <a:picLocks noChangeAspect="1"/>
          </p:cNvPicPr>
          <p:nvPr/>
        </p:nvPicPr>
        <p:blipFill>
          <a:blip r:embed="rId6"/>
          <a:stretch>
            <a:fillRect/>
          </a:stretch>
        </p:blipFill>
        <p:spPr>
          <a:xfrm>
            <a:off x="6109452" y="992987"/>
            <a:ext cx="2749258" cy="2702001"/>
          </a:xfrm>
          <a:prstGeom prst="rect">
            <a:avLst/>
          </a:prstGeom>
        </p:spPr>
      </p:pic>
      <p:pic>
        <p:nvPicPr>
          <p:cNvPr id="11" name="Picture 10">
            <a:extLst>
              <a:ext uri="{FF2B5EF4-FFF2-40B4-BE49-F238E27FC236}">
                <a16:creationId xmlns:a16="http://schemas.microsoft.com/office/drawing/2014/main" id="{35074619-CC8C-4504-AAC5-653EC7BDB386}"/>
              </a:ext>
            </a:extLst>
          </p:cNvPr>
          <p:cNvPicPr>
            <a:picLocks noChangeAspect="1"/>
          </p:cNvPicPr>
          <p:nvPr/>
        </p:nvPicPr>
        <p:blipFill>
          <a:blip r:embed="rId7"/>
          <a:stretch>
            <a:fillRect/>
          </a:stretch>
        </p:blipFill>
        <p:spPr>
          <a:xfrm>
            <a:off x="173370" y="992986"/>
            <a:ext cx="2749258" cy="2702001"/>
          </a:xfrm>
          <a:prstGeom prst="rect">
            <a:avLst/>
          </a:prstGeom>
        </p:spPr>
      </p:pic>
      <p:grpSp>
        <p:nvGrpSpPr>
          <p:cNvPr id="29" name="Group 28">
            <a:extLst>
              <a:ext uri="{FF2B5EF4-FFF2-40B4-BE49-F238E27FC236}">
                <a16:creationId xmlns:a16="http://schemas.microsoft.com/office/drawing/2014/main" id="{9B0F2532-C655-450A-AF29-B47277ACB4E2}"/>
              </a:ext>
            </a:extLst>
          </p:cNvPr>
          <p:cNvGrpSpPr/>
          <p:nvPr/>
        </p:nvGrpSpPr>
        <p:grpSpPr>
          <a:xfrm>
            <a:off x="5856487" y="4010935"/>
            <a:ext cx="3255187" cy="2410347"/>
            <a:chOff x="5544875" y="4220187"/>
            <a:chExt cx="3255187" cy="2410347"/>
          </a:xfrm>
        </p:grpSpPr>
        <p:pic>
          <p:nvPicPr>
            <p:cNvPr id="13" name="Picture 12">
              <a:extLst>
                <a:ext uri="{FF2B5EF4-FFF2-40B4-BE49-F238E27FC236}">
                  <a16:creationId xmlns:a16="http://schemas.microsoft.com/office/drawing/2014/main" id="{96B6297A-50D6-4AA3-86CF-72EE6700D5E4}"/>
                </a:ext>
              </a:extLst>
            </p:cNvPr>
            <p:cNvPicPr>
              <a:picLocks noChangeAspect="1"/>
            </p:cNvPicPr>
            <p:nvPr/>
          </p:nvPicPr>
          <p:blipFill>
            <a:blip r:embed="rId8"/>
            <a:stretch>
              <a:fillRect/>
            </a:stretch>
          </p:blipFill>
          <p:spPr>
            <a:xfrm>
              <a:off x="5544875" y="4220187"/>
              <a:ext cx="1042950" cy="779525"/>
            </a:xfrm>
            <a:prstGeom prst="rect">
              <a:avLst/>
            </a:prstGeom>
          </p:spPr>
        </p:pic>
        <p:pic>
          <p:nvPicPr>
            <p:cNvPr id="15" name="Picture 14">
              <a:extLst>
                <a:ext uri="{FF2B5EF4-FFF2-40B4-BE49-F238E27FC236}">
                  <a16:creationId xmlns:a16="http://schemas.microsoft.com/office/drawing/2014/main" id="{8F51B14A-6845-4A0E-A0E0-C8CFE44574CD}"/>
                </a:ext>
              </a:extLst>
            </p:cNvPr>
            <p:cNvPicPr>
              <a:picLocks noChangeAspect="1"/>
            </p:cNvPicPr>
            <p:nvPr/>
          </p:nvPicPr>
          <p:blipFill>
            <a:blip r:embed="rId9"/>
            <a:stretch>
              <a:fillRect/>
            </a:stretch>
          </p:blipFill>
          <p:spPr>
            <a:xfrm>
              <a:off x="6655097" y="4220187"/>
              <a:ext cx="1085958" cy="775940"/>
            </a:xfrm>
            <a:prstGeom prst="rect">
              <a:avLst/>
            </a:prstGeom>
          </p:spPr>
        </p:pic>
        <p:pic>
          <p:nvPicPr>
            <p:cNvPr id="17" name="Picture 16">
              <a:extLst>
                <a:ext uri="{FF2B5EF4-FFF2-40B4-BE49-F238E27FC236}">
                  <a16:creationId xmlns:a16="http://schemas.microsoft.com/office/drawing/2014/main" id="{08C4E880-AA88-477D-B2A7-953398E5986E}"/>
                </a:ext>
              </a:extLst>
            </p:cNvPr>
            <p:cNvPicPr>
              <a:picLocks noChangeAspect="1"/>
            </p:cNvPicPr>
            <p:nvPr/>
          </p:nvPicPr>
          <p:blipFill>
            <a:blip r:embed="rId10"/>
            <a:stretch>
              <a:fillRect/>
            </a:stretch>
          </p:blipFill>
          <p:spPr>
            <a:xfrm>
              <a:off x="7746360" y="4997919"/>
              <a:ext cx="1053702" cy="770565"/>
            </a:xfrm>
            <a:prstGeom prst="rect">
              <a:avLst/>
            </a:prstGeom>
          </p:spPr>
        </p:pic>
        <p:pic>
          <p:nvPicPr>
            <p:cNvPr id="20" name="Picture 19">
              <a:extLst>
                <a:ext uri="{FF2B5EF4-FFF2-40B4-BE49-F238E27FC236}">
                  <a16:creationId xmlns:a16="http://schemas.microsoft.com/office/drawing/2014/main" id="{FE125DC2-D7DD-4885-972C-68FDA6AF68A0}"/>
                </a:ext>
              </a:extLst>
            </p:cNvPr>
            <p:cNvPicPr>
              <a:picLocks noChangeAspect="1"/>
            </p:cNvPicPr>
            <p:nvPr/>
          </p:nvPicPr>
          <p:blipFill>
            <a:blip r:embed="rId11"/>
            <a:stretch>
              <a:fillRect/>
            </a:stretch>
          </p:blipFill>
          <p:spPr>
            <a:xfrm>
              <a:off x="7746360" y="4220187"/>
              <a:ext cx="1041158" cy="772357"/>
            </a:xfrm>
            <a:prstGeom prst="rect">
              <a:avLst/>
            </a:prstGeom>
          </p:spPr>
        </p:pic>
        <p:pic>
          <p:nvPicPr>
            <p:cNvPr id="22" name="Picture 21">
              <a:extLst>
                <a:ext uri="{FF2B5EF4-FFF2-40B4-BE49-F238E27FC236}">
                  <a16:creationId xmlns:a16="http://schemas.microsoft.com/office/drawing/2014/main" id="{03326ECB-C336-4AC0-884E-26BC8CA18F30}"/>
                </a:ext>
              </a:extLst>
            </p:cNvPr>
            <p:cNvPicPr>
              <a:picLocks noChangeAspect="1"/>
            </p:cNvPicPr>
            <p:nvPr/>
          </p:nvPicPr>
          <p:blipFill>
            <a:blip r:embed="rId12"/>
            <a:stretch>
              <a:fillRect/>
            </a:stretch>
          </p:blipFill>
          <p:spPr>
            <a:xfrm>
              <a:off x="5544875" y="5037390"/>
              <a:ext cx="1062662" cy="781317"/>
            </a:xfrm>
            <a:prstGeom prst="rect">
              <a:avLst/>
            </a:prstGeom>
          </p:spPr>
        </p:pic>
        <p:pic>
          <p:nvPicPr>
            <p:cNvPr id="24" name="Picture 23">
              <a:extLst>
                <a:ext uri="{FF2B5EF4-FFF2-40B4-BE49-F238E27FC236}">
                  <a16:creationId xmlns:a16="http://schemas.microsoft.com/office/drawing/2014/main" id="{6DEBFE7E-B75D-4148-AB90-27C0C12ED6D3}"/>
                </a:ext>
              </a:extLst>
            </p:cNvPr>
            <p:cNvPicPr>
              <a:picLocks noChangeAspect="1"/>
            </p:cNvPicPr>
            <p:nvPr/>
          </p:nvPicPr>
          <p:blipFill>
            <a:blip r:embed="rId13"/>
            <a:stretch>
              <a:fillRect/>
            </a:stretch>
          </p:blipFill>
          <p:spPr>
            <a:xfrm>
              <a:off x="6655097" y="5037376"/>
              <a:ext cx="1059078" cy="768772"/>
            </a:xfrm>
            <a:prstGeom prst="rect">
              <a:avLst/>
            </a:prstGeom>
          </p:spPr>
        </p:pic>
        <p:pic>
          <p:nvPicPr>
            <p:cNvPr id="26" name="Picture 25">
              <a:extLst>
                <a:ext uri="{FF2B5EF4-FFF2-40B4-BE49-F238E27FC236}">
                  <a16:creationId xmlns:a16="http://schemas.microsoft.com/office/drawing/2014/main" id="{A414DF5C-6631-47CC-A135-D748EA86B3D6}"/>
                </a:ext>
              </a:extLst>
            </p:cNvPr>
            <p:cNvPicPr>
              <a:picLocks noChangeAspect="1"/>
            </p:cNvPicPr>
            <p:nvPr/>
          </p:nvPicPr>
          <p:blipFill>
            <a:blip r:embed="rId14"/>
            <a:stretch>
              <a:fillRect/>
            </a:stretch>
          </p:blipFill>
          <p:spPr>
            <a:xfrm>
              <a:off x="6655097" y="5856385"/>
              <a:ext cx="1051910" cy="774149"/>
            </a:xfrm>
            <a:prstGeom prst="rect">
              <a:avLst/>
            </a:prstGeom>
          </p:spPr>
        </p:pic>
        <p:pic>
          <p:nvPicPr>
            <p:cNvPr id="28" name="Picture 27">
              <a:extLst>
                <a:ext uri="{FF2B5EF4-FFF2-40B4-BE49-F238E27FC236}">
                  <a16:creationId xmlns:a16="http://schemas.microsoft.com/office/drawing/2014/main" id="{B8DC93D2-B550-4F16-B30B-345BAECCC674}"/>
                </a:ext>
              </a:extLst>
            </p:cNvPr>
            <p:cNvPicPr>
              <a:picLocks noChangeAspect="1"/>
            </p:cNvPicPr>
            <p:nvPr/>
          </p:nvPicPr>
          <p:blipFill>
            <a:blip r:embed="rId15"/>
            <a:stretch>
              <a:fillRect/>
            </a:stretch>
          </p:blipFill>
          <p:spPr>
            <a:xfrm>
              <a:off x="5544875" y="5859970"/>
              <a:ext cx="1082374" cy="770564"/>
            </a:xfrm>
            <a:prstGeom prst="rect">
              <a:avLst/>
            </a:prstGeom>
          </p:spPr>
        </p:pic>
      </p:grpSp>
    </p:spTree>
    <p:extLst>
      <p:ext uri="{BB962C8B-B14F-4D97-AF65-F5344CB8AC3E}">
        <p14:creationId xmlns:p14="http://schemas.microsoft.com/office/powerpoint/2010/main" val="39746889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22" name="Content Placeholder 2"/>
          <p:cNvSpPr>
            <a:spLocks noGrp="1"/>
          </p:cNvSpPr>
          <p:nvPr>
            <p:ph idx="1"/>
          </p:nvPr>
        </p:nvSpPr>
        <p:spPr>
          <a:xfrm>
            <a:off x="4573790" y="704852"/>
            <a:ext cx="4570210" cy="6153148"/>
          </a:xfrm>
        </p:spPr>
        <p:txBody>
          <a:bodyPr>
            <a:normAutofit/>
          </a:bodyPr>
          <a:lstStyle/>
          <a:p>
            <a:endParaRPr lang="en-US" sz="2800" dirty="0"/>
          </a:p>
          <a:p>
            <a:r>
              <a:rPr lang="en-US" sz="2800" dirty="0"/>
              <a:t>Consider the </a:t>
            </a:r>
            <a:r>
              <a:rPr lang="en-US" sz="2800" b="1" i="1" dirty="0">
                <a:solidFill>
                  <a:srgbClr val="C0504D"/>
                </a:solidFill>
              </a:rPr>
              <a:t>input space</a:t>
            </a:r>
            <a:r>
              <a:rPr lang="en-US" sz="2800" dirty="0"/>
              <a:t> as a </a:t>
            </a:r>
            <a:r>
              <a:rPr lang="en-US" sz="2800" b="1" i="1" dirty="0">
                <a:solidFill>
                  <a:schemeClr val="accent2"/>
                </a:solidFill>
              </a:rPr>
              <a:t>manifold</a:t>
            </a:r>
            <a:r>
              <a:rPr lang="en-US" sz="2800" dirty="0">
                <a:solidFill>
                  <a:schemeClr val="accent2"/>
                </a:solidFill>
              </a:rPr>
              <a:t> </a:t>
            </a:r>
            <a:r>
              <a:rPr lang="en-US" sz="2800" dirty="0"/>
              <a:t>and the </a:t>
            </a:r>
            <a:r>
              <a:rPr lang="en-US" sz="2800" dirty="0">
                <a:solidFill>
                  <a:srgbClr val="C0504D"/>
                </a:solidFill>
              </a:rPr>
              <a:t>target</a:t>
            </a:r>
            <a:r>
              <a:rPr lang="en-US" sz="2800" dirty="0"/>
              <a:t> as a </a:t>
            </a:r>
            <a:r>
              <a:rPr lang="en-US" sz="2800" b="1" i="1" dirty="0">
                <a:solidFill>
                  <a:srgbClr val="C0504D"/>
                </a:solidFill>
              </a:rPr>
              <a:t>smooth function </a:t>
            </a:r>
            <a:r>
              <a:rPr lang="en-US" sz="2800" dirty="0"/>
              <a:t>defined on that space</a:t>
            </a:r>
            <a:endParaRPr lang="en-US" dirty="0"/>
          </a:p>
          <a:p>
            <a:endParaRPr lang="en-US" dirty="0"/>
          </a:p>
          <a:p>
            <a:r>
              <a:rPr lang="en-US" sz="2800" dirty="0"/>
              <a:t>Utilize </a:t>
            </a:r>
            <a:r>
              <a:rPr lang="en-US" sz="2800" b="1" i="1" dirty="0">
                <a:solidFill>
                  <a:srgbClr val="C0504D"/>
                </a:solidFill>
              </a:rPr>
              <a:t>Morse Theory</a:t>
            </a:r>
            <a:r>
              <a:rPr lang="en-US" sz="2800" dirty="0"/>
              <a:t> to extract structure and features for exploration, analysis, and synthesis</a:t>
            </a:r>
          </a:p>
        </p:txBody>
      </p:sp>
      <p:sp>
        <p:nvSpPr>
          <p:cNvPr id="3" name="Slide Number Placeholder 2"/>
          <p:cNvSpPr>
            <a:spLocks noGrp="1"/>
          </p:cNvSpPr>
          <p:nvPr>
            <p:ph type="sldNum" sz="quarter" idx="12"/>
          </p:nvPr>
        </p:nvSpPr>
        <p:spPr/>
        <p:txBody>
          <a:bodyPr/>
          <a:lstStyle/>
          <a:p>
            <a:fld id="{0C9D9FE6-5D08-3B48-9104-2B1B3E27A71F}" type="slidenum">
              <a:rPr lang="en-US" smtClean="0"/>
              <a:t>7</a:t>
            </a:fld>
            <a:endParaRPr lang="en-US"/>
          </a:p>
        </p:txBody>
      </p:sp>
      <p:grpSp>
        <p:nvGrpSpPr>
          <p:cNvPr id="4" name="Group 3"/>
          <p:cNvGrpSpPr/>
          <p:nvPr/>
        </p:nvGrpSpPr>
        <p:grpSpPr>
          <a:xfrm>
            <a:off x="-625789" y="978408"/>
            <a:ext cx="6049108" cy="5452314"/>
            <a:chOff x="-625789" y="895725"/>
            <a:chExt cx="6049108" cy="5452314"/>
          </a:xfrm>
        </p:grpSpPr>
        <p:graphicFrame>
          <p:nvGraphicFramePr>
            <p:cNvPr id="27" name="Diagram 26"/>
            <p:cNvGraphicFramePr/>
            <p:nvPr>
              <p:extLst>
                <p:ext uri="{D42A27DB-BD31-4B8C-83A1-F6EECF244321}">
                  <p14:modId xmlns:p14="http://schemas.microsoft.com/office/powerpoint/2010/main" val="3678235329"/>
                </p:ext>
              </p:extLst>
            </p:nvPr>
          </p:nvGraphicFramePr>
          <p:xfrm>
            <a:off x="-625789" y="220902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Rectangle 27"/>
            <p:cNvSpPr/>
            <p:nvPr/>
          </p:nvSpPr>
          <p:spPr>
            <a:xfrm>
              <a:off x="254501" y="8957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29" name="Rectangle 28"/>
            <p:cNvSpPr/>
            <p:nvPr/>
          </p:nvSpPr>
          <p:spPr>
            <a:xfrm>
              <a:off x="256224" y="563480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t>Enhanced Approximation or Theory</a:t>
              </a:r>
            </a:p>
          </p:txBody>
        </p:sp>
        <p:sp>
          <p:nvSpPr>
            <p:cNvPr id="30" name="Down Arrow 29"/>
            <p:cNvSpPr/>
            <p:nvPr/>
          </p:nvSpPr>
          <p:spPr>
            <a:xfrm>
              <a:off x="2204956" y="17348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Down Arrow 31"/>
            <p:cNvSpPr/>
            <p:nvPr/>
          </p:nvSpPr>
          <p:spPr>
            <a:xfrm>
              <a:off x="2204956" y="516065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7548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500"/>
                                        <p:tgtEl>
                                          <p:spTgt spid="2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3" end="3"/>
                                            </p:txEl>
                                          </p:spTgt>
                                        </p:tgtEl>
                                        <p:attrNameLst>
                                          <p:attrName>style.visibility</p:attrName>
                                        </p:attrNameLst>
                                      </p:cBhvr>
                                      <p:to>
                                        <p:strVal val="visible"/>
                                      </p:to>
                                    </p:set>
                                    <p:animEffect transition="in" filter="fade">
                                      <p:cBhvr>
                                        <p:cTn id="10"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06319E6-5D00-4B55-ADA0-FA8B8E5EBFC9}"/>
              </a:ext>
            </a:extLst>
          </p:cNvPr>
          <p:cNvSpPr/>
          <p:nvPr/>
        </p:nvSpPr>
        <p:spPr>
          <a:xfrm>
            <a:off x="876299" y="4187521"/>
            <a:ext cx="7579251" cy="192277"/>
          </a:xfrm>
          <a:prstGeom prst="rect">
            <a:avLst/>
          </a:prstGeom>
          <a:solidFill>
            <a:schemeClr val="tx2">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Slide Number Placeholder 55"/>
          <p:cNvSpPr>
            <a:spLocks noGrp="1"/>
          </p:cNvSpPr>
          <p:nvPr>
            <p:ph type="sldNum" sz="quarter" idx="12"/>
          </p:nvPr>
        </p:nvSpPr>
        <p:spPr/>
        <p:txBody>
          <a:bodyPr/>
          <a:lstStyle/>
          <a:p>
            <a:fld id="{0C9D9FE6-5D08-3B48-9104-2B1B3E27A71F}" type="slidenum">
              <a:rPr lang="en-US" smtClean="0"/>
              <a:t>70</a:t>
            </a:fld>
            <a:endParaRPr lang="en-US" dirty="0"/>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2: Topological Stability</a:t>
            </a:r>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9144000" cy="2363724"/>
          </a:xfrm>
          <a:prstGeom prst="rect">
            <a:avLst/>
          </a:prstGeom>
        </p:spPr>
        <p:txBody>
          <a:bodyPr wrap="square">
            <a:spAutoFit/>
          </a:bodyPr>
          <a:lstStyle/>
          <a:p>
            <a:pPr marL="342900" indent="-342900">
              <a:spcBef>
                <a:spcPct val="20000"/>
              </a:spcBef>
              <a:buFont typeface="+mj-lt"/>
              <a:buAutoNum type="arabicPeriod"/>
              <a:defRPr/>
            </a:pPr>
            <a:r>
              <a:rPr lang="en-US" dirty="0">
                <a:latin typeface="Arial" pitchFamily="34" charset="0"/>
                <a:cs typeface="Arial" pitchFamily="34" charset="0"/>
              </a:rPr>
              <a:t>Generate Sample Dataset</a:t>
            </a:r>
          </a:p>
          <a:p>
            <a:pPr marL="342900" indent="-342900">
              <a:spcBef>
                <a:spcPct val="20000"/>
              </a:spcBef>
              <a:buFont typeface="+mj-lt"/>
              <a:buAutoNum type="arabicPeriod"/>
              <a:defRPr/>
            </a:pPr>
            <a:r>
              <a:rPr lang="en-US" dirty="0">
                <a:latin typeface="Arial" pitchFamily="34" charset="0"/>
                <a:cs typeface="Arial" pitchFamily="34" charset="0"/>
              </a:rPr>
              <a:t>Compute integral lines/local maxima numerically for ground truth labels</a:t>
            </a:r>
          </a:p>
          <a:p>
            <a:pPr marL="342900" indent="-342900">
              <a:spcBef>
                <a:spcPct val="20000"/>
              </a:spcBef>
              <a:buFont typeface="+mj-lt"/>
              <a:buAutoNum type="arabicPeriod"/>
              <a:defRPr/>
            </a:pPr>
            <a:r>
              <a:rPr lang="en-US" dirty="0">
                <a:latin typeface="Arial" pitchFamily="34" charset="0"/>
                <a:cs typeface="Arial" pitchFamily="34" charset="0"/>
              </a:rPr>
              <a:t>Build graph and approximate integral lines on graph</a:t>
            </a:r>
          </a:p>
          <a:p>
            <a:pPr marL="342900" indent="-342900">
              <a:spcBef>
                <a:spcPct val="20000"/>
              </a:spcBef>
              <a:buFont typeface="+mj-lt"/>
              <a:buAutoNum type="arabicPeriod"/>
              <a:defRPr/>
            </a:pPr>
            <a:r>
              <a:rPr lang="en-US" dirty="0">
                <a:latin typeface="Arial" pitchFamily="34" charset="0"/>
                <a:cs typeface="Arial" pitchFamily="34" charset="0"/>
              </a:rPr>
              <a:t>Determine accurate correspondence (Information theory metrics)</a:t>
            </a:r>
          </a:p>
          <a:p>
            <a:pPr marL="342900" indent="-342900">
              <a:spcBef>
                <a:spcPct val="20000"/>
              </a:spcBef>
              <a:buFont typeface="+mj-lt"/>
              <a:buAutoNum type="arabicPeriod"/>
              <a:defRPr/>
            </a:pPr>
            <a:r>
              <a:rPr lang="en-US" dirty="0">
                <a:latin typeface="Arial" pitchFamily="34" charset="0"/>
                <a:cs typeface="Arial" pitchFamily="34" charset="0"/>
              </a:rPr>
              <a:t>Determine how long a graph maintains the “correct” level via persistence</a:t>
            </a:r>
          </a:p>
          <a:p>
            <a:pPr marL="342900" indent="-342900">
              <a:spcBef>
                <a:spcPct val="20000"/>
              </a:spcBef>
              <a:defRPr/>
            </a:pPr>
            <a:endParaRPr lang="en-US" dirty="0">
              <a:solidFill>
                <a:schemeClr val="accent1"/>
              </a:solidFill>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p:txBody>
      </p:sp>
      <p:cxnSp>
        <p:nvCxnSpPr>
          <p:cNvPr id="22" name="Straight Connector 21">
            <a:extLst>
              <a:ext uri="{FF2B5EF4-FFF2-40B4-BE49-F238E27FC236}">
                <a16:creationId xmlns:a16="http://schemas.microsoft.com/office/drawing/2014/main" id="{74E814B4-19C5-47FA-94D8-816AB9AE59CF}"/>
              </a:ext>
            </a:extLst>
          </p:cNvPr>
          <p:cNvCxnSpPr>
            <a:cxnSpLocks/>
          </p:cNvCxnSpPr>
          <p:nvPr/>
        </p:nvCxnSpPr>
        <p:spPr>
          <a:xfrm>
            <a:off x="876300"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6C2BA87-7861-4504-990A-D77D13B4FFA9}"/>
              </a:ext>
            </a:extLst>
          </p:cNvPr>
          <p:cNvCxnSpPr>
            <a:cxnSpLocks/>
          </p:cNvCxnSpPr>
          <p:nvPr/>
        </p:nvCxnSpPr>
        <p:spPr>
          <a:xfrm>
            <a:off x="1085850"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4593434-0249-4CBE-9059-F1E569AB58F4}"/>
              </a:ext>
            </a:extLst>
          </p:cNvPr>
          <p:cNvCxnSpPr>
            <a:cxnSpLocks/>
          </p:cNvCxnSpPr>
          <p:nvPr/>
        </p:nvCxnSpPr>
        <p:spPr>
          <a:xfrm>
            <a:off x="1444625"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67DAE-3986-485D-AC64-14AC5373F115}"/>
              </a:ext>
            </a:extLst>
          </p:cNvPr>
          <p:cNvCxnSpPr>
            <a:cxnSpLocks/>
          </p:cNvCxnSpPr>
          <p:nvPr/>
        </p:nvCxnSpPr>
        <p:spPr>
          <a:xfrm>
            <a:off x="1673225"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784F447-D2AC-4AE5-9849-783E2E3103AF}"/>
              </a:ext>
            </a:extLst>
          </p:cNvPr>
          <p:cNvCxnSpPr>
            <a:cxnSpLocks/>
          </p:cNvCxnSpPr>
          <p:nvPr/>
        </p:nvCxnSpPr>
        <p:spPr>
          <a:xfrm>
            <a:off x="1879600"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BAD9282-96A3-4744-A40B-0989C1755474}"/>
              </a:ext>
            </a:extLst>
          </p:cNvPr>
          <p:cNvCxnSpPr/>
          <p:nvPr/>
        </p:nvCxnSpPr>
        <p:spPr>
          <a:xfrm>
            <a:off x="3662791"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D6C78A5-401D-4270-9EB6-9265F3C9616F}"/>
              </a:ext>
            </a:extLst>
          </p:cNvPr>
          <p:cNvCxnSpPr>
            <a:cxnSpLocks/>
          </p:cNvCxnSpPr>
          <p:nvPr/>
        </p:nvCxnSpPr>
        <p:spPr>
          <a:xfrm>
            <a:off x="3942191"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BC0C573-E0A9-4B14-B6CD-9CD6C5DD24D1}"/>
              </a:ext>
            </a:extLst>
          </p:cNvPr>
          <p:cNvCxnSpPr>
            <a:cxnSpLocks/>
          </p:cNvCxnSpPr>
          <p:nvPr/>
        </p:nvCxnSpPr>
        <p:spPr>
          <a:xfrm>
            <a:off x="4170791"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36EA59DD-06E2-42E8-A826-4F28042C857F}"/>
              </a:ext>
            </a:extLst>
          </p:cNvPr>
          <p:cNvCxnSpPr>
            <a:cxnSpLocks/>
          </p:cNvCxnSpPr>
          <p:nvPr/>
        </p:nvCxnSpPr>
        <p:spPr>
          <a:xfrm>
            <a:off x="4377166"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2E2EA2B2-8095-4107-8350-3ACEC2274756}"/>
              </a:ext>
            </a:extLst>
          </p:cNvPr>
          <p:cNvCxnSpPr>
            <a:cxnSpLocks/>
          </p:cNvCxnSpPr>
          <p:nvPr/>
        </p:nvCxnSpPr>
        <p:spPr>
          <a:xfrm>
            <a:off x="4948666"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75C5849-A802-4FB2-B2E5-CB780A81D06C}"/>
              </a:ext>
            </a:extLst>
          </p:cNvPr>
          <p:cNvCxnSpPr/>
          <p:nvPr/>
        </p:nvCxnSpPr>
        <p:spPr>
          <a:xfrm>
            <a:off x="6414329"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8BE0896-7B30-45C4-B4CD-00401D89685D}"/>
              </a:ext>
            </a:extLst>
          </p:cNvPr>
          <p:cNvCxnSpPr>
            <a:cxnSpLocks/>
          </p:cNvCxnSpPr>
          <p:nvPr/>
        </p:nvCxnSpPr>
        <p:spPr>
          <a:xfrm>
            <a:off x="6693729"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97FA5309-2E2F-4C13-9FAF-53239733BF02}"/>
              </a:ext>
            </a:extLst>
          </p:cNvPr>
          <p:cNvCxnSpPr>
            <a:cxnSpLocks/>
          </p:cNvCxnSpPr>
          <p:nvPr/>
        </p:nvCxnSpPr>
        <p:spPr>
          <a:xfrm>
            <a:off x="6922329"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159462B-BBA1-4AB4-BD3B-3B6FF0459056}"/>
              </a:ext>
            </a:extLst>
          </p:cNvPr>
          <p:cNvCxnSpPr>
            <a:cxnSpLocks/>
          </p:cNvCxnSpPr>
          <p:nvPr/>
        </p:nvCxnSpPr>
        <p:spPr>
          <a:xfrm>
            <a:off x="7128704"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80592EE-630D-4B74-BC88-E389FA6246A8}"/>
              </a:ext>
            </a:extLst>
          </p:cNvPr>
          <p:cNvCxnSpPr>
            <a:cxnSpLocks/>
          </p:cNvCxnSpPr>
          <p:nvPr/>
        </p:nvCxnSpPr>
        <p:spPr>
          <a:xfrm>
            <a:off x="7700204"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7C4B3855-D99B-438F-99A0-F80361356938}"/>
              </a:ext>
            </a:extLst>
          </p:cNvPr>
          <p:cNvCxnSpPr>
            <a:cxnSpLocks/>
          </p:cNvCxnSpPr>
          <p:nvPr/>
        </p:nvCxnSpPr>
        <p:spPr>
          <a:xfrm>
            <a:off x="6414329"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A805BDCB-318B-4226-82AC-F869FC895DDF}"/>
              </a:ext>
            </a:extLst>
          </p:cNvPr>
          <p:cNvCxnSpPr>
            <a:cxnSpLocks/>
          </p:cNvCxnSpPr>
          <p:nvPr/>
        </p:nvCxnSpPr>
        <p:spPr>
          <a:xfrm>
            <a:off x="6623879"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0D72C6F-F9EF-46C9-BF5B-3585E9993C00}"/>
              </a:ext>
            </a:extLst>
          </p:cNvPr>
          <p:cNvCxnSpPr>
            <a:cxnSpLocks/>
          </p:cNvCxnSpPr>
          <p:nvPr/>
        </p:nvCxnSpPr>
        <p:spPr>
          <a:xfrm>
            <a:off x="6982654"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C1E43AE-8D55-46CC-851C-BA20A2D3C7DA}"/>
              </a:ext>
            </a:extLst>
          </p:cNvPr>
          <p:cNvCxnSpPr>
            <a:cxnSpLocks/>
          </p:cNvCxnSpPr>
          <p:nvPr/>
        </p:nvCxnSpPr>
        <p:spPr>
          <a:xfrm>
            <a:off x="7211254"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A0622FB-074A-452F-9D95-D18DBD736FD8}"/>
              </a:ext>
            </a:extLst>
          </p:cNvPr>
          <p:cNvCxnSpPr>
            <a:cxnSpLocks/>
          </p:cNvCxnSpPr>
          <p:nvPr/>
        </p:nvCxnSpPr>
        <p:spPr>
          <a:xfrm>
            <a:off x="7417629"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65" name="Group 64">
            <a:extLst>
              <a:ext uri="{FF2B5EF4-FFF2-40B4-BE49-F238E27FC236}">
                <a16:creationId xmlns:a16="http://schemas.microsoft.com/office/drawing/2014/main" id="{C0E6A28D-EE83-49B2-B26B-B70420FDFCFB}"/>
              </a:ext>
            </a:extLst>
          </p:cNvPr>
          <p:cNvGrpSpPr/>
          <p:nvPr/>
        </p:nvGrpSpPr>
        <p:grpSpPr>
          <a:xfrm>
            <a:off x="374150" y="3278074"/>
            <a:ext cx="2769100" cy="2380503"/>
            <a:chOff x="374150" y="3278074"/>
            <a:chExt cx="2769100" cy="2380503"/>
          </a:xfrm>
        </p:grpSpPr>
        <p:cxnSp>
          <p:nvCxnSpPr>
            <p:cNvPr id="4" name="Straight Arrow Connector 3">
              <a:extLst>
                <a:ext uri="{FF2B5EF4-FFF2-40B4-BE49-F238E27FC236}">
                  <a16:creationId xmlns:a16="http://schemas.microsoft.com/office/drawing/2014/main" id="{927AC77D-A76F-4B77-B724-DC982B3FC28E}"/>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C5AB243-2964-444C-8653-025F8F0C583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6EC3021-4D8F-4C44-B040-93CB946C5A98}"/>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62" name="TextBox 61">
              <a:extLst>
                <a:ext uri="{FF2B5EF4-FFF2-40B4-BE49-F238E27FC236}">
                  <a16:creationId xmlns:a16="http://schemas.microsoft.com/office/drawing/2014/main" id="{F3F789F4-D257-4F16-A251-B6EFBA5E21D3}"/>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67" name="Group 66">
            <a:extLst>
              <a:ext uri="{FF2B5EF4-FFF2-40B4-BE49-F238E27FC236}">
                <a16:creationId xmlns:a16="http://schemas.microsoft.com/office/drawing/2014/main" id="{C8A30668-D553-45AC-AF1D-C47BE3FBFF09}"/>
              </a:ext>
            </a:extLst>
          </p:cNvPr>
          <p:cNvGrpSpPr/>
          <p:nvPr/>
        </p:nvGrpSpPr>
        <p:grpSpPr>
          <a:xfrm>
            <a:off x="3148840" y="3278074"/>
            <a:ext cx="2769100" cy="2380503"/>
            <a:chOff x="374150" y="3278074"/>
            <a:chExt cx="2769100" cy="2380503"/>
          </a:xfrm>
        </p:grpSpPr>
        <p:cxnSp>
          <p:nvCxnSpPr>
            <p:cNvPr id="68" name="Straight Arrow Connector 67">
              <a:extLst>
                <a:ext uri="{FF2B5EF4-FFF2-40B4-BE49-F238E27FC236}">
                  <a16:creationId xmlns:a16="http://schemas.microsoft.com/office/drawing/2014/main" id="{95A78F6E-91A9-48AF-B014-F14F1BAB2123}"/>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E704855-9D22-4306-931F-94429042E12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E05032D-A0D7-47E0-BFD3-81ED10137154}"/>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1" name="TextBox 70">
              <a:extLst>
                <a:ext uri="{FF2B5EF4-FFF2-40B4-BE49-F238E27FC236}">
                  <a16:creationId xmlns:a16="http://schemas.microsoft.com/office/drawing/2014/main" id="{BB455CB5-70C0-497E-AE66-CEC5879440FD}"/>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72" name="Group 71">
            <a:extLst>
              <a:ext uri="{FF2B5EF4-FFF2-40B4-BE49-F238E27FC236}">
                <a16:creationId xmlns:a16="http://schemas.microsoft.com/office/drawing/2014/main" id="{72FC1136-BB1C-4516-BB31-630CAAFDB97A}"/>
              </a:ext>
            </a:extLst>
          </p:cNvPr>
          <p:cNvGrpSpPr/>
          <p:nvPr/>
        </p:nvGrpSpPr>
        <p:grpSpPr>
          <a:xfrm>
            <a:off x="5923529" y="3278074"/>
            <a:ext cx="2769100" cy="2380503"/>
            <a:chOff x="374150" y="3278074"/>
            <a:chExt cx="2769100" cy="2380503"/>
          </a:xfrm>
        </p:grpSpPr>
        <p:cxnSp>
          <p:nvCxnSpPr>
            <p:cNvPr id="73" name="Straight Arrow Connector 72">
              <a:extLst>
                <a:ext uri="{FF2B5EF4-FFF2-40B4-BE49-F238E27FC236}">
                  <a16:creationId xmlns:a16="http://schemas.microsoft.com/office/drawing/2014/main" id="{55622BD5-D3B0-4711-A675-D114BDE6D270}"/>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95966EC-908B-4E00-B5EF-76F60FFCE5BB}"/>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BB40A383-448B-42F0-9AC5-108237070E7C}"/>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6" name="TextBox 75">
              <a:extLst>
                <a:ext uri="{FF2B5EF4-FFF2-40B4-BE49-F238E27FC236}">
                  <a16:creationId xmlns:a16="http://schemas.microsoft.com/office/drawing/2014/main" id="{827DC4DE-1953-4FE0-983B-5A0DA6DAEF8A}"/>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spTree>
    <p:extLst>
      <p:ext uri="{BB962C8B-B14F-4D97-AF65-F5344CB8AC3E}">
        <p14:creationId xmlns:p14="http://schemas.microsoft.com/office/powerpoint/2010/main" val="2865330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10" presetClass="entr" presetSubtype="0" fill="hold"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0"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685801"/>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a:t>
            </a:r>
          </a:p>
        </p:txBody>
      </p:sp>
      <p:sp>
        <p:nvSpPr>
          <p:cNvPr id="9" name="Rectangle 8"/>
          <p:cNvSpPr/>
          <p:nvPr/>
        </p:nvSpPr>
        <p:spPr>
          <a:xfrm>
            <a:off x="0" y="1600200"/>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Joint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X,Y</a:t>
            </a:r>
          </a:p>
        </p:txBody>
      </p:sp>
      <p:sp>
        <p:nvSpPr>
          <p:cNvPr id="10" name="Rectangle 9"/>
          <p:cNvSpPr/>
          <p:nvPr/>
        </p:nvSpPr>
        <p:spPr>
          <a:xfrm>
            <a:off x="0" y="1143000"/>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Conditional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Y, uncertainty in X</a:t>
            </a:r>
          </a:p>
        </p:txBody>
      </p:sp>
      <p:sp>
        <p:nvSpPr>
          <p:cNvPr id="14" name="Rectangle 13"/>
          <p:cNvSpPr/>
          <p:nvPr/>
        </p:nvSpPr>
        <p:spPr>
          <a:xfrm>
            <a:off x="8001000" y="685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a:t>
            </a:r>
          </a:p>
        </p:txBody>
      </p:sp>
      <p:sp>
        <p:nvSpPr>
          <p:cNvPr id="15" name="Rectangle 14"/>
          <p:cNvSpPr/>
          <p:nvPr/>
        </p:nvSpPr>
        <p:spPr>
          <a:xfrm>
            <a:off x="8001000" y="1066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6" name="Rectangle 15"/>
          <p:cNvSpPr/>
          <p:nvPr/>
        </p:nvSpPr>
        <p:spPr>
          <a:xfrm>
            <a:off x="8001000" y="15240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9" name="Oval 18"/>
          <p:cNvSpPr/>
          <p:nvPr/>
        </p:nvSpPr>
        <p:spPr>
          <a:xfrm>
            <a:off x="2667000" y="4267200"/>
            <a:ext cx="2514600" cy="2514600"/>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038600" y="4267200"/>
            <a:ext cx="2514600" cy="2514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0" y="2052502"/>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Mutual Information</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X, reduction in uncertainty in Y</a:t>
            </a:r>
            <a:r>
              <a:rPr lang="en-US" sz="1000" dirty="0">
                <a:latin typeface="Arial" pitchFamily="34" charset="0"/>
                <a:cs typeface="Arial" pitchFamily="34" charset="0"/>
              </a:rPr>
              <a:t> (or vice versa)</a:t>
            </a:r>
            <a:endParaRPr lang="en-US" sz="2400" dirty="0">
              <a:latin typeface="Arial" pitchFamily="34" charset="0"/>
              <a:cs typeface="Arial" pitchFamily="34" charset="0"/>
            </a:endParaRPr>
          </a:p>
        </p:txBody>
      </p:sp>
      <p:sp>
        <p:nvSpPr>
          <p:cNvPr id="24" name="Rectangle 23"/>
          <p:cNvSpPr/>
          <p:nvPr/>
        </p:nvSpPr>
        <p:spPr>
          <a:xfrm>
            <a:off x="0" y="2438400"/>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I(X,Y) = H(X) + H(Y) – H(X,Y)</a:t>
            </a:r>
          </a:p>
        </p:txBody>
      </p:sp>
      <p:sp>
        <p:nvSpPr>
          <p:cNvPr id="25" name="Rectangle 24"/>
          <p:cNvSpPr/>
          <p:nvPr/>
        </p:nvSpPr>
        <p:spPr>
          <a:xfrm>
            <a:off x="0" y="2895600"/>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sp>
        <p:nvSpPr>
          <p:cNvPr id="26" name="Rectangle 25"/>
          <p:cNvSpPr/>
          <p:nvPr/>
        </p:nvSpPr>
        <p:spPr>
          <a:xfrm>
            <a:off x="0" y="3653135"/>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sp>
        <p:nvSpPr>
          <p:cNvPr id="29" name="Rectangle 28"/>
          <p:cNvSpPr/>
          <p:nvPr/>
        </p:nvSpPr>
        <p:spPr>
          <a:xfrm>
            <a:off x="2133600" y="4262735"/>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lumMod val="75000"/>
                  </a:schemeClr>
                </a:solidFill>
                <a:latin typeface="Cambria Math" pitchFamily="18" charset="0"/>
                <a:ea typeface="Cambria Math" pitchFamily="18" charset="0"/>
                <a:cs typeface="Arial" pitchFamily="34" charset="0"/>
              </a:rPr>
              <a:t>H(X)</a:t>
            </a:r>
          </a:p>
        </p:txBody>
      </p:sp>
      <p:sp>
        <p:nvSpPr>
          <p:cNvPr id="30" name="Rectangle 29"/>
          <p:cNvSpPr/>
          <p:nvPr/>
        </p:nvSpPr>
        <p:spPr>
          <a:xfrm>
            <a:off x="6019800" y="42672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a:t>
            </a:r>
          </a:p>
        </p:txBody>
      </p:sp>
      <p:sp>
        <p:nvSpPr>
          <p:cNvPr id="32" name="Rectangle 31"/>
          <p:cNvSpPr/>
          <p:nvPr/>
        </p:nvSpPr>
        <p:spPr>
          <a:xfrm>
            <a:off x="2667000" y="5262265"/>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solidFill>
                <a:latin typeface="Cambria Math" pitchFamily="18" charset="0"/>
                <a:ea typeface="Cambria Math" pitchFamily="18" charset="0"/>
                <a:cs typeface="Arial" pitchFamily="34" charset="0"/>
              </a:rPr>
              <a:t>H(X|Y)</a:t>
            </a:r>
          </a:p>
        </p:txBody>
      </p:sp>
      <p:sp>
        <p:nvSpPr>
          <p:cNvPr id="34" name="Rectangle 33"/>
          <p:cNvSpPr/>
          <p:nvPr/>
        </p:nvSpPr>
        <p:spPr>
          <a:xfrm>
            <a:off x="5486400" y="5257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H(Y|X)</a:t>
            </a:r>
          </a:p>
        </p:txBody>
      </p:sp>
      <p:sp>
        <p:nvSpPr>
          <p:cNvPr id="35" name="Rectangle 34"/>
          <p:cNvSpPr/>
          <p:nvPr/>
        </p:nvSpPr>
        <p:spPr>
          <a:xfrm>
            <a:off x="6172200" y="6396335"/>
            <a:ext cx="1143000" cy="461665"/>
          </a:xfrm>
          <a:prstGeom prst="rect">
            <a:avLst/>
          </a:prstGeom>
        </p:spPr>
        <p:txBody>
          <a:bodyPr wrap="square">
            <a:spAutoFit/>
          </a:bodyPr>
          <a:lstStyle/>
          <a:p>
            <a:pPr marL="342900" indent="-342900" algn="ctr">
              <a:spcBef>
                <a:spcPct val="20000"/>
              </a:spcBef>
              <a:defRPr/>
            </a:pPr>
            <a:r>
              <a:rPr lang="en-US" sz="2400" dirty="0">
                <a:solidFill>
                  <a:schemeClr val="accent6">
                    <a:lumMod val="75000"/>
                  </a:schemeClr>
                </a:solidFill>
                <a:latin typeface="Cambria Math" pitchFamily="18" charset="0"/>
                <a:ea typeface="Cambria Math" pitchFamily="18" charset="0"/>
                <a:cs typeface="Arial" pitchFamily="34" charset="0"/>
              </a:rPr>
              <a:t>H(X,Y)</a:t>
            </a:r>
          </a:p>
        </p:txBody>
      </p:sp>
      <p:sp>
        <p:nvSpPr>
          <p:cNvPr id="36" name="Oval 35"/>
          <p:cNvSpPr/>
          <p:nvPr/>
        </p:nvSpPr>
        <p:spPr>
          <a:xfrm>
            <a:off x="26670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0386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c 37"/>
          <p:cNvSpPr/>
          <p:nvPr/>
        </p:nvSpPr>
        <p:spPr>
          <a:xfrm>
            <a:off x="2667000" y="4267200"/>
            <a:ext cx="2514600" cy="2514600"/>
          </a:xfrm>
          <a:prstGeom prst="arc">
            <a:avLst>
              <a:gd name="adj1" fmla="val 18151883"/>
              <a:gd name="adj2" fmla="val 3394326"/>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p:cNvSpPr/>
          <p:nvPr/>
        </p:nvSpPr>
        <p:spPr>
          <a:xfrm>
            <a:off x="4038600" y="4267200"/>
            <a:ext cx="2514600" cy="2514600"/>
          </a:xfrm>
          <a:prstGeom prst="arc">
            <a:avLst>
              <a:gd name="adj1" fmla="val 7397558"/>
              <a:gd name="adj2" fmla="val 14180979"/>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ectangle 39"/>
          <p:cNvSpPr/>
          <p:nvPr/>
        </p:nvSpPr>
        <p:spPr>
          <a:xfrm>
            <a:off x="4038600" y="5257800"/>
            <a:ext cx="1143000" cy="461665"/>
          </a:xfrm>
          <a:prstGeom prst="rect">
            <a:avLst/>
          </a:prstGeom>
        </p:spPr>
        <p:txBody>
          <a:bodyPr wrap="square">
            <a:spAutoFit/>
          </a:bodyPr>
          <a:lstStyle/>
          <a:p>
            <a:pPr marL="342900" indent="-342900" algn="ctr">
              <a:spcBef>
                <a:spcPct val="20000"/>
              </a:spcBef>
              <a:defRPr/>
            </a:pPr>
            <a:r>
              <a:rPr lang="en-US" sz="2400" dirty="0">
                <a:solidFill>
                  <a:srgbClr val="7030A0"/>
                </a:solidFill>
                <a:latin typeface="Cambria Math" pitchFamily="18" charset="0"/>
                <a:ea typeface="Cambria Math" pitchFamily="18" charset="0"/>
                <a:cs typeface="Arial" pitchFamily="34" charset="0"/>
              </a:rPr>
              <a:t>I(X,Y)</a:t>
            </a:r>
          </a:p>
        </p:txBody>
      </p:sp>
      <p:sp>
        <p:nvSpPr>
          <p:cNvPr id="27" name="Slide Number Placeholder 26"/>
          <p:cNvSpPr>
            <a:spLocks noGrp="1"/>
          </p:cNvSpPr>
          <p:nvPr>
            <p:ph type="sldNum" sz="quarter" idx="12"/>
          </p:nvPr>
        </p:nvSpPr>
        <p:spPr/>
        <p:txBody>
          <a:bodyPr/>
          <a:lstStyle/>
          <a:p>
            <a:fld id="{275D382F-3FEB-49B7-AA8F-75D024147BE8}" type="slidenum">
              <a:rPr lang="en-US" smtClean="0"/>
              <a:pPr/>
              <a:t>71</a:t>
            </a:fld>
            <a:endParaRPr lang="en-US"/>
          </a:p>
        </p:txBody>
      </p:sp>
      <p:sp>
        <p:nvSpPr>
          <p:cNvPr id="28" name="Title 1">
            <a:extLst>
              <a:ext uri="{FF2B5EF4-FFF2-40B4-BE49-F238E27FC236}">
                <a16:creationId xmlns:a16="http://schemas.microsoft.com/office/drawing/2014/main" id="{D6CD3281-DAFA-4C22-9DC7-69151077E0DD}"/>
              </a:ext>
            </a:extLst>
          </p:cNvPr>
          <p:cNvSpPr>
            <a:spLocks noGrp="1"/>
          </p:cNvSpPr>
          <p:nvPr>
            <p:ph type="title"/>
          </p:nvPr>
        </p:nvSpPr>
        <p:spPr>
          <a:xfrm>
            <a:off x="0" y="0"/>
            <a:ext cx="9144000" cy="704851"/>
          </a:xfrm>
          <a:solidFill>
            <a:schemeClr val="accent1"/>
          </a:solidFill>
        </p:spPr>
        <p:txBody>
          <a:bodyPr>
            <a:normAutofit fontScale="90000"/>
          </a:bodyPr>
          <a:lstStyle/>
          <a:p>
            <a:r>
              <a:rPr lang="en-US" sz="3800" dirty="0"/>
              <a:t>Measuring Accuracy using Information Theory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7" presetClass="emph" presetSubtype="2" fill="hold" nodeType="withEffect">
                                  <p:stCondLst>
                                    <p:cond delay="0"/>
                                  </p:stCondLst>
                                  <p:childTnLst>
                                    <p:animClr clrSpc="rgb" dir="cw">
                                      <p:cBhvr>
                                        <p:cTn id="61" dur="500" fill="hold"/>
                                        <p:tgtEl>
                                          <p:spTgt spid="39"/>
                                        </p:tgtEl>
                                        <p:attrNameLst>
                                          <p:attrName>stroke.color</p:attrName>
                                        </p:attrNameLst>
                                      </p:cBhvr>
                                      <p:to>
                                        <a:schemeClr val="folHlink"/>
                                      </p:to>
                                    </p:animClr>
                                    <p:set>
                                      <p:cBhvr>
                                        <p:cTn id="62" dur="500" fill="hold"/>
                                        <p:tgtEl>
                                          <p:spTgt spid="39"/>
                                        </p:tgtEl>
                                        <p:attrNameLst>
                                          <p:attrName>stroke.on</p:attrName>
                                        </p:attrNameLst>
                                      </p:cBhvr>
                                      <p:to>
                                        <p:strVal val="true"/>
                                      </p:to>
                                    </p:set>
                                  </p:childTnLst>
                                </p:cTn>
                              </p:par>
                              <p:par>
                                <p:cTn id="63" presetID="7" presetClass="emph" presetSubtype="2" fill="hold" nodeType="withEffect">
                                  <p:stCondLst>
                                    <p:cond delay="0"/>
                                  </p:stCondLst>
                                  <p:childTnLst>
                                    <p:animClr clrSpc="rgb" dir="cw">
                                      <p:cBhvr>
                                        <p:cTn id="64" dur="500" fill="hold"/>
                                        <p:tgtEl>
                                          <p:spTgt spid="38"/>
                                        </p:tgtEl>
                                        <p:attrNameLst>
                                          <p:attrName>stroke.color</p:attrName>
                                        </p:attrNameLst>
                                      </p:cBhvr>
                                      <p:to>
                                        <a:schemeClr val="folHlink"/>
                                      </p:to>
                                    </p:animClr>
                                    <p:set>
                                      <p:cBhvr>
                                        <p:cTn id="65" dur="500" fill="hold"/>
                                        <p:tgtEl>
                                          <p:spTgt spid="38"/>
                                        </p:tgtEl>
                                        <p:attrNameLst>
                                          <p:attrName>stroke.on</p:attrName>
                                        </p:attrNameLst>
                                      </p:cBhvr>
                                      <p:to>
                                        <p:strVal val="true"/>
                                      </p:to>
                                    </p:set>
                                  </p:childTnLst>
                                </p:cTn>
                              </p:par>
                              <p:par>
                                <p:cTn id="66" presetID="10"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9" grpId="0"/>
      <p:bldP spid="10" grpId="0"/>
      <p:bldP spid="14" grpId="0"/>
      <p:bldP spid="15" grpId="0"/>
      <p:bldP spid="16" grpId="0"/>
      <p:bldP spid="23" grpId="0"/>
      <p:bldP spid="24" grpId="0"/>
      <p:bldP spid="25" grpId="0"/>
      <p:bldP spid="26" grpId="0"/>
      <p:bldP spid="29" grpId="0"/>
      <p:bldP spid="30" grpId="0"/>
      <p:bldP spid="32" grpId="0"/>
      <p:bldP spid="34" grpId="0"/>
      <p:bldP spid="35" grpId="0"/>
      <p:bldP spid="38" grpId="0" animBg="1"/>
      <p:bldP spid="39" grpId="0" animBg="1"/>
      <p:bldP spid="4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descr="C:\Users\dan\Desktop\DAG\pubs\TopoInVis_2013\data\2D_morse_decompositions\2D_df_5_1000000_segmentation.png"/>
          <p:cNvPicPr>
            <a:picLocks noChangeAspect="1" noChangeArrowheads="1"/>
          </p:cNvPicPr>
          <p:nvPr/>
        </p:nvPicPr>
        <p:blipFill>
          <a:blip r:embed="rId2" cstate="print"/>
          <a:srcRect/>
          <a:stretch>
            <a:fillRect/>
          </a:stretch>
        </p:blipFill>
        <p:spPr bwMode="auto">
          <a:xfrm>
            <a:off x="0" y="3429000"/>
            <a:ext cx="4572000" cy="3429000"/>
          </a:xfrm>
          <a:prstGeom prst="rect">
            <a:avLst/>
          </a:prstGeom>
          <a:noFill/>
        </p:spPr>
      </p:pic>
      <p:pic>
        <p:nvPicPr>
          <p:cNvPr id="3074" name="Picture 2" descr="C:\Users\dan\Desktop\DAG\pubs\TopoInVis_2013\data\2D_morse_decompositions\2D_df_5_512_segmentation.png"/>
          <p:cNvPicPr>
            <a:picLocks noChangeAspect="1" noChangeArrowheads="1"/>
          </p:cNvPicPr>
          <p:nvPr/>
        </p:nvPicPr>
        <p:blipFill>
          <a:blip r:embed="rId3" cstate="print"/>
          <a:srcRect/>
          <a:stretch>
            <a:fillRect/>
          </a:stretch>
        </p:blipFill>
        <p:spPr bwMode="auto">
          <a:xfrm>
            <a:off x="0" y="3429000"/>
            <a:ext cx="4572000" cy="3429000"/>
          </a:xfrm>
          <a:prstGeom prst="rect">
            <a:avLst/>
          </a:prstGeom>
          <a:noFill/>
        </p:spPr>
      </p:pic>
      <p:sp>
        <p:nvSpPr>
          <p:cNvPr id="18" name="Rectangle 17"/>
          <p:cNvSpPr/>
          <p:nvPr/>
        </p:nvSpPr>
        <p:spPr>
          <a:xfrm>
            <a:off x="0" y="2895600"/>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pic>
        <p:nvPicPr>
          <p:cNvPr id="49155" name="Picture 3" descr="C:\Users\dan\Desktop\DAG\pubs\TopoInVis_2013\data\2D_morse_decompositions\2D_df_5_512_segmentation_match.png"/>
          <p:cNvPicPr>
            <a:picLocks noChangeAspect="1" noChangeArrowheads="1"/>
          </p:cNvPicPr>
          <p:nvPr/>
        </p:nvPicPr>
        <p:blipFill>
          <a:blip r:embed="rId4" cstate="print"/>
          <a:srcRect/>
          <a:stretch>
            <a:fillRect/>
          </a:stretch>
        </p:blipFill>
        <p:spPr bwMode="auto">
          <a:xfrm>
            <a:off x="4572000" y="3429000"/>
            <a:ext cx="4572000" cy="3429000"/>
          </a:xfrm>
          <a:prstGeom prst="rect">
            <a:avLst/>
          </a:prstGeom>
          <a:noFill/>
        </p:spPr>
      </p:pic>
      <p:sp>
        <p:nvSpPr>
          <p:cNvPr id="7" name="Rectangle 6"/>
          <p:cNvSpPr/>
          <p:nvPr/>
        </p:nvSpPr>
        <p:spPr>
          <a:xfrm>
            <a:off x="0" y="3286780"/>
            <a:ext cx="3886200" cy="523220"/>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Ground truth labels = X</a:t>
            </a:r>
            <a:endParaRPr lang="en-US" sz="2400" dirty="0">
              <a:latin typeface="Arial" pitchFamily="34" charset="0"/>
              <a:cs typeface="Arial" pitchFamily="34" charset="0"/>
            </a:endParaRPr>
          </a:p>
        </p:txBody>
      </p:sp>
      <p:sp>
        <p:nvSpPr>
          <p:cNvPr id="8" name="Rectangle 7"/>
          <p:cNvSpPr/>
          <p:nvPr/>
        </p:nvSpPr>
        <p:spPr>
          <a:xfrm>
            <a:off x="5029200" y="3276600"/>
            <a:ext cx="4114800" cy="523220"/>
          </a:xfrm>
          <a:prstGeom prst="rect">
            <a:avLst/>
          </a:prstGeom>
        </p:spPr>
        <p:txBody>
          <a:bodyPr wrap="square">
            <a:spAutoFit/>
          </a:bodyPr>
          <a:lstStyle/>
          <a:p>
            <a:pPr marL="342900" indent="-342900" algn="r">
              <a:spcBef>
                <a:spcPct val="20000"/>
              </a:spcBef>
              <a:defRPr/>
            </a:pPr>
            <a:r>
              <a:rPr lang="en-US" sz="2800" dirty="0">
                <a:latin typeface="Arial" pitchFamily="34" charset="0"/>
                <a:cs typeface="Arial" pitchFamily="34" charset="0"/>
              </a:rPr>
              <a:t>Experimental Labels = Y</a:t>
            </a:r>
            <a:endParaRPr lang="en-US" sz="2400" dirty="0">
              <a:latin typeface="Arial" pitchFamily="34" charset="0"/>
              <a:cs typeface="Arial" pitchFamily="34" charset="0"/>
            </a:endParaRPr>
          </a:p>
        </p:txBody>
      </p:sp>
      <p:sp>
        <p:nvSpPr>
          <p:cNvPr id="20" name="Slide Number Placeholder 19"/>
          <p:cNvSpPr>
            <a:spLocks noGrp="1"/>
          </p:cNvSpPr>
          <p:nvPr>
            <p:ph type="sldNum" sz="quarter" idx="12"/>
          </p:nvPr>
        </p:nvSpPr>
        <p:spPr/>
        <p:txBody>
          <a:bodyPr/>
          <a:lstStyle/>
          <a:p>
            <a:fld id="{275D382F-3FEB-49B7-AA8F-75D024147BE8}" type="slidenum">
              <a:rPr lang="en-US" smtClean="0"/>
              <a:pPr/>
              <a:t>72</a:t>
            </a:fld>
            <a:endParaRPr lang="en-US"/>
          </a:p>
        </p:txBody>
      </p:sp>
      <p:sp>
        <p:nvSpPr>
          <p:cNvPr id="21" name="Rectangle 20"/>
          <p:cNvSpPr/>
          <p:nvPr/>
        </p:nvSpPr>
        <p:spPr>
          <a:xfrm>
            <a:off x="0" y="3653135"/>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cxnSp>
        <p:nvCxnSpPr>
          <p:cNvPr id="28" name="Straight Arrow Connector 27"/>
          <p:cNvCxnSpPr/>
          <p:nvPr/>
        </p:nvCxnSpPr>
        <p:spPr>
          <a:xfrm>
            <a:off x="3352800" y="41910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143000" y="498348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752600" y="60198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7848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276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562600" y="4876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90600" y="49530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2484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6002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7C46400F-3DAF-4041-9314-6EBF9D0F404E}"/>
              </a:ext>
            </a:extLst>
          </p:cNvPr>
          <p:cNvSpPr>
            <a:spLocks noGrp="1"/>
          </p:cNvSpPr>
          <p:nvPr>
            <p:ph type="title"/>
          </p:nvPr>
        </p:nvSpPr>
        <p:spPr>
          <a:xfrm>
            <a:off x="0" y="0"/>
            <a:ext cx="9144000" cy="704851"/>
          </a:xfrm>
          <a:solidFill>
            <a:schemeClr val="accent1"/>
          </a:solidFill>
        </p:spPr>
        <p:txBody>
          <a:bodyPr>
            <a:normAutofit fontScale="90000"/>
          </a:bodyPr>
          <a:lstStyle/>
          <a:p>
            <a:r>
              <a:rPr lang="en-US" sz="3800" dirty="0"/>
              <a:t>Measuring Accuracy using Information Theory</a:t>
            </a:r>
          </a:p>
        </p:txBody>
      </p:sp>
      <p:sp>
        <p:nvSpPr>
          <p:cNvPr id="23" name="Rectangle 22">
            <a:extLst>
              <a:ext uri="{FF2B5EF4-FFF2-40B4-BE49-F238E27FC236}">
                <a16:creationId xmlns:a16="http://schemas.microsoft.com/office/drawing/2014/main" id="{AF419315-BA0D-424C-9EFF-94D7D85C64EC}"/>
              </a:ext>
            </a:extLst>
          </p:cNvPr>
          <p:cNvSpPr/>
          <p:nvPr/>
        </p:nvSpPr>
        <p:spPr>
          <a:xfrm>
            <a:off x="0" y="2092257"/>
            <a:ext cx="9144000" cy="904863"/>
          </a:xfrm>
          <a:prstGeom prst="rect">
            <a:avLst/>
          </a:prstGeom>
        </p:spPr>
        <p:txBody>
          <a:bodyPr wrap="square">
            <a:spAutoFit/>
          </a:bodyPr>
          <a:lstStyle/>
          <a:p>
            <a:pPr marL="342900" indent="-342900">
              <a:spcBef>
                <a:spcPct val="20000"/>
              </a:spcBef>
              <a:defRPr/>
            </a:pPr>
            <a:r>
              <a:rPr lang="en-US" sz="2400" dirty="0">
                <a:latin typeface="Arial" pitchFamily="34" charset="0"/>
                <a:cs typeface="Arial" pitchFamily="34" charset="0"/>
              </a:rPr>
              <a:t>NVI(X,Y) = 1, no correlation</a:t>
            </a:r>
          </a:p>
          <a:p>
            <a:pPr marL="342900" indent="-342900">
              <a:spcBef>
                <a:spcPct val="20000"/>
              </a:spcBef>
              <a:defRPr/>
            </a:pPr>
            <a:r>
              <a:rPr lang="en-US" sz="2400" dirty="0">
                <a:latin typeface="Arial" pitchFamily="34" charset="0"/>
                <a:cs typeface="Arial" pitchFamily="34" charset="0"/>
              </a:rPr>
              <a:t>NVI(X,Y) = 0, exact correlation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33333  E" pathEditMode="relative" ptsTypes="">
                                      <p:cBhvr>
                                        <p:cTn id="6" dur="2000" fill="hold"/>
                                        <p:tgtEl>
                                          <p:spTgt spid="21"/>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33333  E" pathEditMode="relative" ptsTypes="">
                                      <p:cBhvr>
                                        <p:cTn id="8" dur="2000" fill="hold"/>
                                        <p:tgtEl>
                                          <p:spTgt spid="18"/>
                                        </p:tgtEl>
                                        <p:attrNameLst>
                                          <p:attrName>ppt_x</p:attrName>
                                          <p:attrName>ppt_y</p:attrName>
                                        </p:attrNameLst>
                                      </p:cBhvr>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49153"/>
                                        </p:tgtEl>
                                        <p:attrNameLst>
                                          <p:attrName>style.visibility</p:attrName>
                                        </p:attrNameLst>
                                      </p:cBhvr>
                                      <p:to>
                                        <p:strVal val="visible"/>
                                      </p:to>
                                    </p:set>
                                    <p:animEffect transition="in" filter="fade">
                                      <p:cBhvr>
                                        <p:cTn id="12" dur="500"/>
                                        <p:tgtEl>
                                          <p:spTgt spid="49153"/>
                                        </p:tgtEl>
                                      </p:cBhvr>
                                    </p:animEffect>
                                  </p:childTnLst>
                                </p:cTn>
                              </p:par>
                              <p:par>
                                <p:cTn id="13" presetID="10" presetClass="entr" presetSubtype="0" fill="hold" nodeType="withEffect">
                                  <p:stCondLst>
                                    <p:cond delay="0"/>
                                  </p:stCondLst>
                                  <p:childTnLst>
                                    <p:set>
                                      <p:cBhvr>
                                        <p:cTn id="14" dur="1" fill="hold">
                                          <p:stCondLst>
                                            <p:cond delay="0"/>
                                          </p:stCondLst>
                                        </p:cTn>
                                        <p:tgtEl>
                                          <p:spTgt spid="49155"/>
                                        </p:tgtEl>
                                        <p:attrNameLst>
                                          <p:attrName>style.visibility</p:attrName>
                                        </p:attrNameLst>
                                      </p:cBhvr>
                                      <p:to>
                                        <p:strVal val="visible"/>
                                      </p:to>
                                    </p:set>
                                    <p:animEffect transition="in" filter="fade">
                                      <p:cBhvr>
                                        <p:cTn id="15" dur="500"/>
                                        <p:tgtEl>
                                          <p:spTgt spid="491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4"/>
                                        </p:tgtEl>
                                        <p:attrNameLst>
                                          <p:attrName>style.visibility</p:attrName>
                                        </p:attrNameLst>
                                      </p:cBhvr>
                                      <p:to>
                                        <p:strVal val="visible"/>
                                      </p:to>
                                    </p:set>
                                    <p:animEffect transition="in" filter="fade">
                                      <p:cBhvr>
                                        <p:cTn id="26" dur="500"/>
                                        <p:tgtEl>
                                          <p:spTgt spid="307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P spid="8" grpId="0"/>
      <p:bldP spid="21" grpId="0"/>
      <p:bldP spid="31" grpId="0" animBg="1"/>
      <p:bldP spid="32" grpId="0" animBg="1"/>
      <p:bldP spid="33" grpId="0" animBg="1"/>
      <p:bldP spid="34" grpId="0" animBg="1"/>
      <p:bldP spid="35" grpId="0" animBg="1"/>
      <p:bldP spid="36" grpId="0" animBg="1"/>
      <p:bldP spid="2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73</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accent1"/>
          </a:solidFill>
        </p:spPr>
        <p:txBody>
          <a:bodyPr>
            <a:normAutofit fontScale="90000"/>
          </a:bodyPr>
          <a:lstStyle/>
          <a:p>
            <a:r>
              <a:rPr lang="en-US" sz="3800" dirty="0"/>
              <a:t>Yao Graphs are Competitive (and Performant)</a:t>
            </a:r>
          </a:p>
        </p:txBody>
      </p:sp>
      <p:pic>
        <p:nvPicPr>
          <p:cNvPr id="7" name="Picture 6">
            <a:extLst>
              <a:ext uri="{FF2B5EF4-FFF2-40B4-BE49-F238E27FC236}">
                <a16:creationId xmlns:a16="http://schemas.microsoft.com/office/drawing/2014/main" id="{702D4F44-197D-4F83-B8EA-E5348CFEE421}"/>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10" name="Picture 9">
            <a:extLst>
              <a:ext uri="{FF2B5EF4-FFF2-40B4-BE49-F238E27FC236}">
                <a16:creationId xmlns:a16="http://schemas.microsoft.com/office/drawing/2014/main" id="{BD1E950C-4468-4D22-9FE9-E9D04A40D6BC}"/>
              </a:ext>
            </a:extLst>
          </p:cNvPr>
          <p:cNvPicPr>
            <a:picLocks noChangeAspect="1"/>
          </p:cNvPicPr>
          <p:nvPr/>
        </p:nvPicPr>
        <p:blipFill>
          <a:blip r:embed="rId3"/>
          <a:stretch>
            <a:fillRect/>
          </a:stretch>
        </p:blipFill>
        <p:spPr>
          <a:xfrm>
            <a:off x="984936" y="4153149"/>
            <a:ext cx="3765050" cy="2568326"/>
          </a:xfrm>
          <a:prstGeom prst="rect">
            <a:avLst/>
          </a:prstGeom>
        </p:spPr>
      </p:pic>
      <p:pic>
        <p:nvPicPr>
          <p:cNvPr id="12" name="Picture 11">
            <a:extLst>
              <a:ext uri="{FF2B5EF4-FFF2-40B4-BE49-F238E27FC236}">
                <a16:creationId xmlns:a16="http://schemas.microsoft.com/office/drawing/2014/main" id="{5A1A1E7B-62FD-4764-B26E-95FD5E82BEFD}"/>
              </a:ext>
            </a:extLst>
          </p:cNvPr>
          <p:cNvPicPr>
            <a:picLocks noChangeAspect="1"/>
          </p:cNvPicPr>
          <p:nvPr/>
        </p:nvPicPr>
        <p:blipFill>
          <a:blip r:embed="rId4"/>
          <a:stretch>
            <a:fillRect/>
          </a:stretch>
        </p:blipFill>
        <p:spPr>
          <a:xfrm>
            <a:off x="984936" y="1047733"/>
            <a:ext cx="3826772" cy="2729489"/>
          </a:xfrm>
          <a:prstGeom prst="rect">
            <a:avLst/>
          </a:prstGeom>
        </p:spPr>
      </p:pic>
    </p:spTree>
    <p:extLst>
      <p:ext uri="{BB962C8B-B14F-4D97-AF65-F5344CB8AC3E}">
        <p14:creationId xmlns:p14="http://schemas.microsoft.com/office/powerpoint/2010/main" val="141930539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74</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accent1"/>
          </a:solidFill>
        </p:spPr>
        <p:txBody>
          <a:bodyPr>
            <a:normAutofit fontScale="90000"/>
          </a:bodyPr>
          <a:lstStyle/>
          <a:p>
            <a:r>
              <a:rPr lang="en-US" sz="3800" dirty="0"/>
              <a:t>Yao Graphs are Competitive (and Performant)</a:t>
            </a:r>
          </a:p>
        </p:txBody>
      </p:sp>
      <p:pic>
        <p:nvPicPr>
          <p:cNvPr id="3" name="Picture 2">
            <a:extLst>
              <a:ext uri="{FF2B5EF4-FFF2-40B4-BE49-F238E27FC236}">
                <a16:creationId xmlns:a16="http://schemas.microsoft.com/office/drawing/2014/main" id="{6436B50B-7CF3-4266-9945-14B8BA80081A}"/>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40" name="Picture 39">
            <a:extLst>
              <a:ext uri="{FF2B5EF4-FFF2-40B4-BE49-F238E27FC236}">
                <a16:creationId xmlns:a16="http://schemas.microsoft.com/office/drawing/2014/main" id="{D6FD380E-CA9F-4524-BAEE-3857B718B9F4}"/>
              </a:ext>
            </a:extLst>
          </p:cNvPr>
          <p:cNvPicPr>
            <a:picLocks noChangeAspect="1"/>
          </p:cNvPicPr>
          <p:nvPr/>
        </p:nvPicPr>
        <p:blipFill>
          <a:blip r:embed="rId3"/>
          <a:stretch>
            <a:fillRect/>
          </a:stretch>
        </p:blipFill>
        <p:spPr>
          <a:xfrm>
            <a:off x="457200" y="778315"/>
            <a:ext cx="1995225" cy="1455728"/>
          </a:xfrm>
          <a:prstGeom prst="rect">
            <a:avLst/>
          </a:prstGeom>
        </p:spPr>
      </p:pic>
      <p:pic>
        <p:nvPicPr>
          <p:cNvPr id="41" name="Picture 40">
            <a:extLst>
              <a:ext uri="{FF2B5EF4-FFF2-40B4-BE49-F238E27FC236}">
                <a16:creationId xmlns:a16="http://schemas.microsoft.com/office/drawing/2014/main" id="{C500C6DA-A46E-4051-B545-0ECF5248D442}"/>
              </a:ext>
            </a:extLst>
          </p:cNvPr>
          <p:cNvPicPr>
            <a:picLocks noChangeAspect="1"/>
          </p:cNvPicPr>
          <p:nvPr/>
        </p:nvPicPr>
        <p:blipFill>
          <a:blip r:embed="rId4"/>
          <a:stretch>
            <a:fillRect/>
          </a:stretch>
        </p:blipFill>
        <p:spPr>
          <a:xfrm>
            <a:off x="2766854" y="851467"/>
            <a:ext cx="2028143" cy="1382576"/>
          </a:xfrm>
          <a:prstGeom prst="rect">
            <a:avLst/>
          </a:prstGeom>
        </p:spPr>
      </p:pic>
      <p:pic>
        <p:nvPicPr>
          <p:cNvPr id="42" name="Picture 41">
            <a:extLst>
              <a:ext uri="{FF2B5EF4-FFF2-40B4-BE49-F238E27FC236}">
                <a16:creationId xmlns:a16="http://schemas.microsoft.com/office/drawing/2014/main" id="{7B5F74F5-B524-41F6-9208-8A5B143EBA00}"/>
              </a:ext>
            </a:extLst>
          </p:cNvPr>
          <p:cNvPicPr>
            <a:picLocks noChangeAspect="1"/>
          </p:cNvPicPr>
          <p:nvPr/>
        </p:nvPicPr>
        <p:blipFill>
          <a:blip r:embed="rId5"/>
          <a:stretch>
            <a:fillRect/>
          </a:stretch>
        </p:blipFill>
        <p:spPr>
          <a:xfrm>
            <a:off x="457200" y="2398993"/>
            <a:ext cx="2008026" cy="1455728"/>
          </a:xfrm>
          <a:prstGeom prst="rect">
            <a:avLst/>
          </a:prstGeom>
        </p:spPr>
      </p:pic>
      <p:pic>
        <p:nvPicPr>
          <p:cNvPr id="43" name="Picture 42">
            <a:extLst>
              <a:ext uri="{FF2B5EF4-FFF2-40B4-BE49-F238E27FC236}">
                <a16:creationId xmlns:a16="http://schemas.microsoft.com/office/drawing/2014/main" id="{3A9EA123-3C37-4066-81EB-44A196546C5C}"/>
              </a:ext>
            </a:extLst>
          </p:cNvPr>
          <p:cNvPicPr>
            <a:picLocks noChangeAspect="1"/>
          </p:cNvPicPr>
          <p:nvPr/>
        </p:nvPicPr>
        <p:blipFill>
          <a:blip r:embed="rId6"/>
          <a:stretch>
            <a:fillRect/>
          </a:stretch>
        </p:blipFill>
        <p:spPr>
          <a:xfrm>
            <a:off x="2766854" y="2484947"/>
            <a:ext cx="2008026" cy="1369774"/>
          </a:xfrm>
          <a:prstGeom prst="rect">
            <a:avLst/>
          </a:prstGeom>
        </p:spPr>
      </p:pic>
      <p:pic>
        <p:nvPicPr>
          <p:cNvPr id="44" name="Picture 43">
            <a:extLst>
              <a:ext uri="{FF2B5EF4-FFF2-40B4-BE49-F238E27FC236}">
                <a16:creationId xmlns:a16="http://schemas.microsoft.com/office/drawing/2014/main" id="{43878CC2-3A60-4FBD-88E7-9435D4C6E34D}"/>
              </a:ext>
            </a:extLst>
          </p:cNvPr>
          <p:cNvPicPr>
            <a:picLocks noChangeAspect="1"/>
          </p:cNvPicPr>
          <p:nvPr/>
        </p:nvPicPr>
        <p:blipFill>
          <a:blip r:embed="rId7"/>
          <a:stretch>
            <a:fillRect/>
          </a:stretch>
        </p:blipFill>
        <p:spPr>
          <a:xfrm>
            <a:off x="457200" y="3835856"/>
            <a:ext cx="2008026" cy="1455728"/>
          </a:xfrm>
          <a:prstGeom prst="rect">
            <a:avLst/>
          </a:prstGeom>
        </p:spPr>
      </p:pic>
      <p:pic>
        <p:nvPicPr>
          <p:cNvPr id="45" name="Picture 44">
            <a:extLst>
              <a:ext uri="{FF2B5EF4-FFF2-40B4-BE49-F238E27FC236}">
                <a16:creationId xmlns:a16="http://schemas.microsoft.com/office/drawing/2014/main" id="{E647B548-0253-4EB0-BEED-D6A74C6FE229}"/>
              </a:ext>
            </a:extLst>
          </p:cNvPr>
          <p:cNvPicPr>
            <a:picLocks noChangeAspect="1"/>
          </p:cNvPicPr>
          <p:nvPr/>
        </p:nvPicPr>
        <p:blipFill>
          <a:blip r:embed="rId8"/>
          <a:stretch>
            <a:fillRect/>
          </a:stretch>
        </p:blipFill>
        <p:spPr>
          <a:xfrm>
            <a:off x="2766854" y="3921810"/>
            <a:ext cx="2040945" cy="1369774"/>
          </a:xfrm>
          <a:prstGeom prst="rect">
            <a:avLst/>
          </a:prstGeom>
        </p:spPr>
      </p:pic>
      <p:pic>
        <p:nvPicPr>
          <p:cNvPr id="46" name="Picture 45">
            <a:extLst>
              <a:ext uri="{FF2B5EF4-FFF2-40B4-BE49-F238E27FC236}">
                <a16:creationId xmlns:a16="http://schemas.microsoft.com/office/drawing/2014/main" id="{7797FABD-FB4C-449F-B1EE-616C0F749AFF}"/>
              </a:ext>
            </a:extLst>
          </p:cNvPr>
          <p:cNvPicPr>
            <a:picLocks noChangeAspect="1"/>
          </p:cNvPicPr>
          <p:nvPr/>
        </p:nvPicPr>
        <p:blipFill>
          <a:blip r:embed="rId9"/>
          <a:stretch>
            <a:fillRect/>
          </a:stretch>
        </p:blipFill>
        <p:spPr>
          <a:xfrm>
            <a:off x="457200" y="5333033"/>
            <a:ext cx="2008026" cy="1455728"/>
          </a:xfrm>
          <a:prstGeom prst="rect">
            <a:avLst/>
          </a:prstGeom>
        </p:spPr>
      </p:pic>
      <p:pic>
        <p:nvPicPr>
          <p:cNvPr id="47" name="Picture 46">
            <a:extLst>
              <a:ext uri="{FF2B5EF4-FFF2-40B4-BE49-F238E27FC236}">
                <a16:creationId xmlns:a16="http://schemas.microsoft.com/office/drawing/2014/main" id="{78FC10BD-441C-4619-A546-1A7160EC7868}"/>
              </a:ext>
            </a:extLst>
          </p:cNvPr>
          <p:cNvPicPr>
            <a:picLocks noChangeAspect="1"/>
          </p:cNvPicPr>
          <p:nvPr/>
        </p:nvPicPr>
        <p:blipFill>
          <a:blip r:embed="rId10"/>
          <a:stretch>
            <a:fillRect/>
          </a:stretch>
        </p:blipFill>
        <p:spPr>
          <a:xfrm>
            <a:off x="2766854" y="5418987"/>
            <a:ext cx="2040945" cy="1369774"/>
          </a:xfrm>
          <a:prstGeom prst="rect">
            <a:avLst/>
          </a:prstGeom>
        </p:spPr>
      </p:pic>
    </p:spTree>
    <p:extLst>
      <p:ext uri="{BB962C8B-B14F-4D97-AF65-F5344CB8AC3E}">
        <p14:creationId xmlns:p14="http://schemas.microsoft.com/office/powerpoint/2010/main" val="301996912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75</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accent1"/>
          </a:solidFill>
        </p:spPr>
        <p:txBody>
          <a:bodyPr>
            <a:normAutofit fontScale="90000"/>
          </a:bodyPr>
          <a:lstStyle/>
          <a:p>
            <a:r>
              <a:rPr lang="en-US" sz="3800" dirty="0"/>
              <a:t>Yao Graphs are Competitive (and Performant)</a:t>
            </a:r>
          </a:p>
        </p:txBody>
      </p:sp>
      <p:pic>
        <p:nvPicPr>
          <p:cNvPr id="5" name="Picture 4">
            <a:extLst>
              <a:ext uri="{FF2B5EF4-FFF2-40B4-BE49-F238E27FC236}">
                <a16:creationId xmlns:a16="http://schemas.microsoft.com/office/drawing/2014/main" id="{CC0B9034-491D-494D-8B79-C943AB7A5DE9}"/>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6" name="Picture 5">
            <a:extLst>
              <a:ext uri="{FF2B5EF4-FFF2-40B4-BE49-F238E27FC236}">
                <a16:creationId xmlns:a16="http://schemas.microsoft.com/office/drawing/2014/main" id="{0773308A-6AE6-4C9F-B8DB-68300A5CA12B}"/>
              </a:ext>
            </a:extLst>
          </p:cNvPr>
          <p:cNvPicPr>
            <a:picLocks noChangeAspect="1"/>
          </p:cNvPicPr>
          <p:nvPr/>
        </p:nvPicPr>
        <p:blipFill>
          <a:blip r:embed="rId3"/>
          <a:stretch>
            <a:fillRect/>
          </a:stretch>
        </p:blipFill>
        <p:spPr>
          <a:xfrm>
            <a:off x="51138" y="715596"/>
            <a:ext cx="1995225" cy="1455728"/>
          </a:xfrm>
          <a:prstGeom prst="rect">
            <a:avLst/>
          </a:prstGeom>
        </p:spPr>
      </p:pic>
      <p:pic>
        <p:nvPicPr>
          <p:cNvPr id="10" name="Picture 9">
            <a:extLst>
              <a:ext uri="{FF2B5EF4-FFF2-40B4-BE49-F238E27FC236}">
                <a16:creationId xmlns:a16="http://schemas.microsoft.com/office/drawing/2014/main" id="{73D43FBB-537E-43E6-A40B-28EC675EF380}"/>
              </a:ext>
            </a:extLst>
          </p:cNvPr>
          <p:cNvPicPr>
            <a:picLocks noChangeAspect="1"/>
          </p:cNvPicPr>
          <p:nvPr/>
        </p:nvPicPr>
        <p:blipFill>
          <a:blip r:embed="rId4"/>
          <a:stretch>
            <a:fillRect/>
          </a:stretch>
        </p:blipFill>
        <p:spPr>
          <a:xfrm>
            <a:off x="2361303" y="801550"/>
            <a:ext cx="2092151" cy="1369774"/>
          </a:xfrm>
          <a:prstGeom prst="rect">
            <a:avLst/>
          </a:prstGeom>
        </p:spPr>
      </p:pic>
      <p:pic>
        <p:nvPicPr>
          <p:cNvPr id="12" name="Picture 11">
            <a:extLst>
              <a:ext uri="{FF2B5EF4-FFF2-40B4-BE49-F238E27FC236}">
                <a16:creationId xmlns:a16="http://schemas.microsoft.com/office/drawing/2014/main" id="{D5C6971D-3EB9-42FB-BC4F-1B2F1946220B}"/>
              </a:ext>
            </a:extLst>
          </p:cNvPr>
          <p:cNvPicPr>
            <a:picLocks noChangeAspect="1"/>
          </p:cNvPicPr>
          <p:nvPr/>
        </p:nvPicPr>
        <p:blipFill>
          <a:blip r:embed="rId5"/>
          <a:stretch>
            <a:fillRect/>
          </a:stretch>
        </p:blipFill>
        <p:spPr>
          <a:xfrm>
            <a:off x="51138" y="2269809"/>
            <a:ext cx="2040945" cy="1455728"/>
          </a:xfrm>
          <a:prstGeom prst="rect">
            <a:avLst/>
          </a:prstGeom>
        </p:spPr>
      </p:pic>
      <p:pic>
        <p:nvPicPr>
          <p:cNvPr id="14" name="Picture 13">
            <a:extLst>
              <a:ext uri="{FF2B5EF4-FFF2-40B4-BE49-F238E27FC236}">
                <a16:creationId xmlns:a16="http://schemas.microsoft.com/office/drawing/2014/main" id="{3A86887B-6521-4664-9FA6-6F0ACB079159}"/>
              </a:ext>
            </a:extLst>
          </p:cNvPr>
          <p:cNvPicPr>
            <a:picLocks noChangeAspect="1"/>
          </p:cNvPicPr>
          <p:nvPr/>
        </p:nvPicPr>
        <p:blipFill>
          <a:blip r:embed="rId6"/>
          <a:stretch>
            <a:fillRect/>
          </a:stretch>
        </p:blipFill>
        <p:spPr>
          <a:xfrm>
            <a:off x="2361303" y="2355763"/>
            <a:ext cx="2040945" cy="1369774"/>
          </a:xfrm>
          <a:prstGeom prst="rect">
            <a:avLst/>
          </a:prstGeom>
        </p:spPr>
      </p:pic>
      <p:pic>
        <p:nvPicPr>
          <p:cNvPr id="16" name="Picture 15">
            <a:extLst>
              <a:ext uri="{FF2B5EF4-FFF2-40B4-BE49-F238E27FC236}">
                <a16:creationId xmlns:a16="http://schemas.microsoft.com/office/drawing/2014/main" id="{B206B63E-A8C9-48EA-A481-753E821C4E75}"/>
              </a:ext>
            </a:extLst>
          </p:cNvPr>
          <p:cNvPicPr>
            <a:picLocks noChangeAspect="1"/>
          </p:cNvPicPr>
          <p:nvPr/>
        </p:nvPicPr>
        <p:blipFill>
          <a:blip r:embed="rId7"/>
          <a:stretch>
            <a:fillRect/>
          </a:stretch>
        </p:blipFill>
        <p:spPr>
          <a:xfrm>
            <a:off x="2361303" y="3907632"/>
            <a:ext cx="2040945" cy="1369774"/>
          </a:xfrm>
          <a:prstGeom prst="rect">
            <a:avLst/>
          </a:prstGeom>
        </p:spPr>
      </p:pic>
      <p:pic>
        <p:nvPicPr>
          <p:cNvPr id="18" name="Picture 17">
            <a:extLst>
              <a:ext uri="{FF2B5EF4-FFF2-40B4-BE49-F238E27FC236}">
                <a16:creationId xmlns:a16="http://schemas.microsoft.com/office/drawing/2014/main" id="{527AAA59-A6C9-4422-985C-A493756EC225}"/>
              </a:ext>
            </a:extLst>
          </p:cNvPr>
          <p:cNvPicPr>
            <a:picLocks noChangeAspect="1"/>
          </p:cNvPicPr>
          <p:nvPr/>
        </p:nvPicPr>
        <p:blipFill>
          <a:blip r:embed="rId8"/>
          <a:stretch>
            <a:fillRect/>
          </a:stretch>
        </p:blipFill>
        <p:spPr>
          <a:xfrm>
            <a:off x="51138" y="3821678"/>
            <a:ext cx="2008026" cy="1455728"/>
          </a:xfrm>
          <a:prstGeom prst="rect">
            <a:avLst/>
          </a:prstGeom>
        </p:spPr>
      </p:pic>
      <p:pic>
        <p:nvPicPr>
          <p:cNvPr id="20" name="Picture 19">
            <a:extLst>
              <a:ext uri="{FF2B5EF4-FFF2-40B4-BE49-F238E27FC236}">
                <a16:creationId xmlns:a16="http://schemas.microsoft.com/office/drawing/2014/main" id="{7A1798BF-69FD-4573-856D-0D5C69A8DB34}"/>
              </a:ext>
            </a:extLst>
          </p:cNvPr>
          <p:cNvPicPr>
            <a:picLocks noChangeAspect="1"/>
          </p:cNvPicPr>
          <p:nvPr/>
        </p:nvPicPr>
        <p:blipFill>
          <a:blip r:embed="rId9"/>
          <a:stretch>
            <a:fillRect/>
          </a:stretch>
        </p:blipFill>
        <p:spPr>
          <a:xfrm>
            <a:off x="51138" y="5413804"/>
            <a:ext cx="2008026" cy="1455728"/>
          </a:xfrm>
          <a:prstGeom prst="rect">
            <a:avLst/>
          </a:prstGeom>
        </p:spPr>
      </p:pic>
      <p:pic>
        <p:nvPicPr>
          <p:cNvPr id="22" name="Picture 21">
            <a:extLst>
              <a:ext uri="{FF2B5EF4-FFF2-40B4-BE49-F238E27FC236}">
                <a16:creationId xmlns:a16="http://schemas.microsoft.com/office/drawing/2014/main" id="{D7BCCDDF-F701-4FEC-B8D7-83CA1AE6A2F1}"/>
              </a:ext>
            </a:extLst>
          </p:cNvPr>
          <p:cNvPicPr>
            <a:picLocks noChangeAspect="1"/>
          </p:cNvPicPr>
          <p:nvPr/>
        </p:nvPicPr>
        <p:blipFill>
          <a:blip r:embed="rId10"/>
          <a:stretch>
            <a:fillRect/>
          </a:stretch>
        </p:blipFill>
        <p:spPr>
          <a:xfrm>
            <a:off x="2361303" y="5492443"/>
            <a:ext cx="2040945" cy="1377089"/>
          </a:xfrm>
          <a:prstGeom prst="rect">
            <a:avLst/>
          </a:prstGeom>
        </p:spPr>
      </p:pic>
    </p:spTree>
    <p:extLst>
      <p:ext uri="{BB962C8B-B14F-4D97-AF65-F5344CB8AC3E}">
        <p14:creationId xmlns:p14="http://schemas.microsoft.com/office/powerpoint/2010/main" val="11409178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76</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fontScale="90000"/>
          </a:bodyPr>
          <a:lstStyle/>
          <a:p>
            <a:r>
              <a:rPr lang="en-US" sz="3800" dirty="0"/>
              <a:t>Case Study 3: Classification Training Reduction</a:t>
            </a:r>
          </a:p>
        </p:txBody>
      </p:sp>
      <p:sp>
        <p:nvSpPr>
          <p:cNvPr id="5" name="Rectangle 4">
            <a:extLst>
              <a:ext uri="{FF2B5EF4-FFF2-40B4-BE49-F238E27FC236}">
                <a16:creationId xmlns:a16="http://schemas.microsoft.com/office/drawing/2014/main" id="{D509743A-F87E-4907-A64C-9B54FA7BAE5E}"/>
              </a:ext>
            </a:extLst>
          </p:cNvPr>
          <p:cNvSpPr/>
          <p:nvPr/>
        </p:nvSpPr>
        <p:spPr>
          <a:xfrm>
            <a:off x="0" y="704850"/>
            <a:ext cx="9144000"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Looking at SVM Classifiers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The only points that matter in a SVM are the “support vectors”</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scale well as size of input data grows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r>
              <a:rPr lang="en-US" b="1" dirty="0">
                <a:solidFill>
                  <a:schemeClr val="accent1"/>
                </a:solidFill>
                <a:latin typeface="Arial" pitchFamily="34" charset="0"/>
                <a:cs typeface="Arial" pitchFamily="34" charset="0"/>
              </a:rPr>
              <a:t>Premise:</a:t>
            </a:r>
            <a:r>
              <a:rPr lang="en-US" dirty="0">
                <a:latin typeface="Arial" pitchFamily="34" charset="0"/>
                <a:cs typeface="Arial" pitchFamily="34" charset="0"/>
              </a:rPr>
              <a:t> Start with data that has a high probability of being on the boundary</a:t>
            </a:r>
          </a:p>
          <a:p>
            <a:pPr marL="342900" indent="-342900">
              <a:spcBef>
                <a:spcPct val="20000"/>
              </a:spcBef>
              <a:defRPr/>
            </a:pPr>
            <a:r>
              <a:rPr lang="en-US" dirty="0">
                <a:latin typeface="Arial" pitchFamily="34" charset="0"/>
                <a:cs typeface="Arial" pitchFamily="34" charset="0"/>
              </a:rPr>
              <a:t>				(points with edges spanning the decision boundary)</a:t>
            </a:r>
          </a:p>
        </p:txBody>
      </p:sp>
      <p:pic>
        <p:nvPicPr>
          <p:cNvPr id="4" name="Picture 3">
            <a:extLst>
              <a:ext uri="{FF2B5EF4-FFF2-40B4-BE49-F238E27FC236}">
                <a16:creationId xmlns:a16="http://schemas.microsoft.com/office/drawing/2014/main" id="{6CD58D2C-B090-4E37-8B47-87E916117F11}"/>
              </a:ext>
            </a:extLst>
          </p:cNvPr>
          <p:cNvPicPr>
            <a:picLocks noChangeAspect="1"/>
          </p:cNvPicPr>
          <p:nvPr/>
        </p:nvPicPr>
        <p:blipFill>
          <a:blip r:embed="rId3"/>
          <a:stretch>
            <a:fillRect/>
          </a:stretch>
        </p:blipFill>
        <p:spPr>
          <a:xfrm>
            <a:off x="2309091" y="1055715"/>
            <a:ext cx="4525818" cy="3111500"/>
          </a:xfrm>
          <a:prstGeom prst="rect">
            <a:avLst/>
          </a:prstGeom>
        </p:spPr>
      </p:pic>
    </p:spTree>
    <p:extLst>
      <p:ext uri="{BB962C8B-B14F-4D97-AF65-F5344CB8AC3E}">
        <p14:creationId xmlns:p14="http://schemas.microsoft.com/office/powerpoint/2010/main" val="3751287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0" end="10"/>
                                            </p:txEl>
                                          </p:spTgt>
                                        </p:tgtEl>
                                        <p:attrNameLst>
                                          <p:attrName>style.visibility</p:attrName>
                                        </p:attrNameLst>
                                      </p:cBhvr>
                                      <p:to>
                                        <p:strVal val="visible"/>
                                      </p:to>
                                    </p:set>
                                    <p:animEffect transition="in" filter="fade">
                                      <p:cBhvr>
                                        <p:cTn id="12" dur="500"/>
                                        <p:tgtEl>
                                          <p:spTgt spid="5">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animEffect transition="in" filter="fade">
                                      <p:cBhvr>
                                        <p:cTn id="17" dur="500"/>
                                        <p:tgtEl>
                                          <p:spTgt spid="5">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3" end="13"/>
                                            </p:txEl>
                                          </p:spTgt>
                                        </p:tgtEl>
                                        <p:attrNameLst>
                                          <p:attrName>style.visibility</p:attrName>
                                        </p:attrNameLst>
                                      </p:cBhvr>
                                      <p:to>
                                        <p:strVal val="visible"/>
                                      </p:to>
                                    </p:set>
                                    <p:animEffect transition="in" filter="fade">
                                      <p:cBhvr>
                                        <p:cTn id="22" dur="500"/>
                                        <p:tgtEl>
                                          <p:spTgt spid="5">
                                            <p:txEl>
                                              <p:pRg st="13" end="1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4" end="14"/>
                                            </p:txEl>
                                          </p:spTgt>
                                        </p:tgtEl>
                                        <p:attrNameLst>
                                          <p:attrName>style.visibility</p:attrName>
                                        </p:attrNameLst>
                                      </p:cBhvr>
                                      <p:to>
                                        <p:strVal val="visible"/>
                                      </p:to>
                                    </p:set>
                                    <p:animEffect transition="in" filter="fade">
                                      <p:cBhvr>
                                        <p:cTn id="25"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77</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fontScale="90000"/>
          </a:bodyPr>
          <a:lstStyle/>
          <a:p>
            <a:r>
              <a:rPr lang="en-US" sz="3800" dirty="0"/>
              <a:t>Case Study 3: Classification Training Reduction</a:t>
            </a:r>
          </a:p>
        </p:txBody>
      </p:sp>
      <p:pic>
        <p:nvPicPr>
          <p:cNvPr id="13" name="Picture 12">
            <a:extLst>
              <a:ext uri="{FF2B5EF4-FFF2-40B4-BE49-F238E27FC236}">
                <a16:creationId xmlns:a16="http://schemas.microsoft.com/office/drawing/2014/main" id="{3A82D720-8394-4FC7-9BBE-FAD75E1424B8}"/>
              </a:ext>
            </a:extLst>
          </p:cNvPr>
          <p:cNvPicPr>
            <a:picLocks noChangeAspect="1"/>
          </p:cNvPicPr>
          <p:nvPr/>
        </p:nvPicPr>
        <p:blipFill>
          <a:blip r:embed="rId3"/>
          <a:stretch>
            <a:fillRect/>
          </a:stretch>
        </p:blipFill>
        <p:spPr>
          <a:xfrm>
            <a:off x="4626692" y="1992501"/>
            <a:ext cx="4471503" cy="3076198"/>
          </a:xfrm>
          <a:prstGeom prst="rect">
            <a:avLst/>
          </a:prstGeom>
        </p:spPr>
      </p:pic>
      <p:pic>
        <p:nvPicPr>
          <p:cNvPr id="15" name="Picture 14">
            <a:extLst>
              <a:ext uri="{FF2B5EF4-FFF2-40B4-BE49-F238E27FC236}">
                <a16:creationId xmlns:a16="http://schemas.microsoft.com/office/drawing/2014/main" id="{5E9711F5-7853-4C59-B66B-BD3051635F24}"/>
              </a:ext>
            </a:extLst>
          </p:cNvPr>
          <p:cNvPicPr>
            <a:picLocks noChangeAspect="1"/>
          </p:cNvPicPr>
          <p:nvPr/>
        </p:nvPicPr>
        <p:blipFill>
          <a:blip r:embed="rId4"/>
          <a:stretch>
            <a:fillRect/>
          </a:stretch>
        </p:blipFill>
        <p:spPr>
          <a:xfrm>
            <a:off x="155189" y="1992501"/>
            <a:ext cx="4471503" cy="3076198"/>
          </a:xfrm>
          <a:prstGeom prst="rect">
            <a:avLst/>
          </a:prstGeom>
        </p:spPr>
      </p:pic>
      <p:sp>
        <p:nvSpPr>
          <p:cNvPr id="6" name="Rectangle 5">
            <a:extLst>
              <a:ext uri="{FF2B5EF4-FFF2-40B4-BE49-F238E27FC236}">
                <a16:creationId xmlns:a16="http://schemas.microsoft.com/office/drawing/2014/main" id="{6ABDF513-0C42-4C39-9B4B-F2945509B38C}"/>
              </a:ext>
            </a:extLst>
          </p:cNvPr>
          <p:cNvSpPr/>
          <p:nvPr/>
        </p:nvSpPr>
        <p:spPr>
          <a:xfrm>
            <a:off x="564099" y="2771775"/>
            <a:ext cx="8015802" cy="3276600"/>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On the Applicability of Proximity Graphs for Multidimensional Data Analysis</a:t>
            </a:r>
          </a:p>
          <a:p>
            <a:pPr marL="460375" indent="-460375"/>
            <a:r>
              <a:rPr lang="en-US" dirty="0">
                <a:solidFill>
                  <a:schemeClr val="bg1"/>
                </a:solidFill>
              </a:rPr>
              <a:t>	 Dan Maljovec, Di Wang, Peer-Timo Bremer, and Valerio </a:t>
            </a:r>
            <a:r>
              <a:rPr lang="en-US" dirty="0" err="1">
                <a:solidFill>
                  <a:schemeClr val="bg1"/>
                </a:solidFill>
              </a:rPr>
              <a:t>Pascucci</a:t>
            </a:r>
            <a:r>
              <a:rPr lang="en-US" dirty="0">
                <a:solidFill>
                  <a:schemeClr val="bg1"/>
                </a:solidFill>
              </a:rPr>
              <a:t> (under review </a:t>
            </a:r>
            <a:r>
              <a:rPr lang="en-US" dirty="0" err="1">
                <a:solidFill>
                  <a:schemeClr val="bg1"/>
                </a:solidFill>
              </a:rPr>
              <a:t>SciVis</a:t>
            </a:r>
            <a:r>
              <a:rPr lang="en-US" dirty="0">
                <a:solidFill>
                  <a:schemeClr val="bg1"/>
                </a:solidFill>
              </a:rPr>
              <a:t> 2019).</a:t>
            </a:r>
          </a:p>
          <a:p>
            <a:pPr marL="460375" indent="-460375"/>
            <a:endParaRPr lang="en-US" dirty="0">
              <a:solidFill>
                <a:schemeClr val="bg1"/>
              </a:solidFill>
            </a:endParaRPr>
          </a:p>
          <a:p>
            <a:pPr marL="460375" indent="-460375"/>
            <a:r>
              <a:rPr lang="en-US" dirty="0">
                <a:solidFill>
                  <a:schemeClr val="bg1"/>
                </a:solidFill>
              </a:rPr>
              <a:t>Scalable Topological Data Analysis and Visualization for Evaluating Data-Driven Models in Scientific Applications</a:t>
            </a:r>
          </a:p>
          <a:p>
            <a:pPr marL="460375" indent="-460375"/>
            <a:r>
              <a:rPr lang="en-US" dirty="0">
                <a:solidFill>
                  <a:schemeClr val="bg1"/>
                </a:solidFill>
              </a:rPr>
              <a:t>	</a:t>
            </a:r>
            <a:r>
              <a:rPr lang="en-US" dirty="0" err="1">
                <a:solidFill>
                  <a:schemeClr val="bg1"/>
                </a:solidFill>
              </a:rPr>
              <a:t>Shusen</a:t>
            </a:r>
            <a:r>
              <a:rPr lang="en-US" dirty="0">
                <a:solidFill>
                  <a:schemeClr val="bg1"/>
                </a:solidFill>
              </a:rPr>
              <a:t> Liu, Di Wang, Dan Maljovec, </a:t>
            </a:r>
            <a:r>
              <a:rPr lang="en-US" dirty="0" err="1">
                <a:solidFill>
                  <a:schemeClr val="bg1"/>
                </a:solidFill>
              </a:rPr>
              <a:t>Rushil</a:t>
            </a:r>
            <a:r>
              <a:rPr lang="en-US" dirty="0">
                <a:solidFill>
                  <a:schemeClr val="bg1"/>
                </a:solidFill>
              </a:rPr>
              <a:t> Anirudh, Jayaraman Thiagarajan, Sam Jacobs, Brian Van Essen, David </a:t>
            </a:r>
            <a:r>
              <a:rPr lang="en-US" dirty="0" err="1">
                <a:solidFill>
                  <a:schemeClr val="bg1"/>
                </a:solidFill>
              </a:rPr>
              <a:t>Hysom</a:t>
            </a:r>
            <a:r>
              <a:rPr lang="en-US" dirty="0">
                <a:solidFill>
                  <a:schemeClr val="bg1"/>
                </a:solidFill>
              </a:rPr>
              <a:t>, Jae-Seung </a:t>
            </a:r>
            <a:r>
              <a:rPr lang="en-US" dirty="0" err="1">
                <a:solidFill>
                  <a:schemeClr val="bg1"/>
                </a:solidFill>
              </a:rPr>
              <a:t>Yeom</a:t>
            </a:r>
            <a:r>
              <a:rPr lang="en-US" dirty="0">
                <a:solidFill>
                  <a:schemeClr val="bg1"/>
                </a:solidFill>
              </a:rPr>
              <a:t>, Jim </a:t>
            </a:r>
            <a:r>
              <a:rPr lang="en-US" dirty="0" err="1">
                <a:solidFill>
                  <a:schemeClr val="bg1"/>
                </a:solidFill>
              </a:rPr>
              <a:t>Gaffney,J</a:t>
            </a:r>
            <a:r>
              <a:rPr lang="en-US" dirty="0">
                <a:solidFill>
                  <a:schemeClr val="bg1"/>
                </a:solidFill>
              </a:rPr>
              <a:t>. Luc Peterson, Peter Robinson, Harsh Bhatia, Valerio </a:t>
            </a:r>
            <a:r>
              <a:rPr lang="en-US" dirty="0" err="1">
                <a:solidFill>
                  <a:schemeClr val="bg1"/>
                </a:solidFill>
              </a:rPr>
              <a:t>Pascucci</a:t>
            </a:r>
            <a:r>
              <a:rPr lang="en-US" dirty="0">
                <a:solidFill>
                  <a:schemeClr val="bg1"/>
                </a:solidFill>
              </a:rPr>
              <a:t>, Brian Spears, and Peer-Timo Bremer (under review VAST 2019).</a:t>
            </a:r>
          </a:p>
        </p:txBody>
      </p:sp>
    </p:spTree>
    <p:extLst>
      <p:ext uri="{BB962C8B-B14F-4D97-AF65-F5344CB8AC3E}">
        <p14:creationId xmlns:p14="http://schemas.microsoft.com/office/powerpoint/2010/main" val="1510689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0504D"/>
          </a:solidFill>
        </p:spPr>
        <p:txBody>
          <a:bodyPr>
            <a:noAutofit/>
          </a:bodyPr>
          <a:lstStyle/>
          <a:p>
            <a:pPr algn="ctr"/>
            <a:r>
              <a:rPr lang="en-US" sz="2400" dirty="0"/>
              <a:t>We have Explored, Analyzed, and Synthesized The Use of Topology on High Dimensional Data</a:t>
            </a:r>
          </a:p>
        </p:txBody>
      </p:sp>
      <p:sp>
        <p:nvSpPr>
          <p:cNvPr id="13" name="Slide Number Placeholder 12"/>
          <p:cNvSpPr>
            <a:spLocks noGrp="1"/>
          </p:cNvSpPr>
          <p:nvPr>
            <p:ph type="sldNum" sz="quarter" idx="12"/>
          </p:nvPr>
        </p:nvSpPr>
        <p:spPr/>
        <p:txBody>
          <a:bodyPr/>
          <a:lstStyle/>
          <a:p>
            <a:fld id="{0C9D9FE6-5D08-3B48-9104-2B1B3E27A71F}" type="slidenum">
              <a:rPr lang="en-US" smtClean="0"/>
              <a:t>78</a:t>
            </a:fld>
            <a:endParaRPr lang="en-US"/>
          </a:p>
        </p:txBody>
      </p:sp>
      <p:graphicFrame>
        <p:nvGraphicFramePr>
          <p:cNvPr id="15" name="Diagram 14"/>
          <p:cNvGraphicFramePr/>
          <p:nvPr>
            <p:extLst>
              <p:ext uri="{D42A27DB-BD31-4B8C-83A1-F6EECF244321}">
                <p14:modId xmlns:p14="http://schemas.microsoft.com/office/powerpoint/2010/main" val="1772272556"/>
              </p:ext>
            </p:extLst>
          </p:nvPr>
        </p:nvGraphicFramePr>
        <p:xfrm>
          <a:off x="1547446" y="2162535"/>
          <a:ext cx="6049108" cy="30074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Rectangle 15"/>
          <p:cNvSpPr/>
          <p:nvPr/>
        </p:nvSpPr>
        <p:spPr>
          <a:xfrm>
            <a:off x="1547447" y="849232"/>
            <a:ext cx="5543092"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Geometry, Topology, Active Learning, Data Modeling, Sensitivity Analysis</a:t>
            </a:r>
          </a:p>
        </p:txBody>
      </p:sp>
      <p:sp>
        <p:nvSpPr>
          <p:cNvPr id="17" name="Rectangle 16"/>
          <p:cNvSpPr/>
          <p:nvPr/>
        </p:nvSpPr>
        <p:spPr>
          <a:xfrm>
            <a:off x="1547446" y="5335589"/>
            <a:ext cx="6224954" cy="1522411"/>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marL="285750" indent="-285750">
              <a:buFont typeface="Arial" panose="020B0604020202020204" pitchFamily="34" charset="0"/>
              <a:buChar char="•"/>
            </a:pPr>
            <a:r>
              <a:rPr lang="en-US" dirty="0"/>
              <a:t>Better understanding of limitations of topology</a:t>
            </a:r>
          </a:p>
          <a:p>
            <a:pPr marL="285750" indent="-285750">
              <a:buFont typeface="Arial" panose="020B0604020202020204" pitchFamily="34" charset="0"/>
              <a:buChar char="•"/>
            </a:pPr>
            <a:r>
              <a:rPr lang="en-US" dirty="0"/>
              <a:t>Ability to apply meaningful structure to data</a:t>
            </a:r>
          </a:p>
          <a:p>
            <a:pPr marL="285750" indent="-285750">
              <a:buFont typeface="Arial" panose="020B0604020202020204" pitchFamily="34" charset="0"/>
              <a:buChar char="•"/>
            </a:pPr>
            <a:r>
              <a:rPr lang="en-US" dirty="0"/>
              <a:t>More efficient data structures</a:t>
            </a:r>
          </a:p>
          <a:p>
            <a:pPr marL="285750" indent="-285750">
              <a:buFont typeface="Arial" panose="020B0604020202020204" pitchFamily="34" charset="0"/>
              <a:buChar char="•"/>
            </a:pPr>
            <a:r>
              <a:rPr lang="en-US" dirty="0"/>
              <a:t>New graph representations</a:t>
            </a:r>
          </a:p>
          <a:p>
            <a:pPr marL="285750" indent="-285750">
              <a:buFont typeface="Arial" panose="020B0604020202020204" pitchFamily="34" charset="0"/>
              <a:buChar char="•"/>
            </a:pPr>
            <a:r>
              <a:rPr lang="en-US" dirty="0"/>
              <a:t>Systematic evaluation strategies for graph models</a:t>
            </a:r>
          </a:p>
        </p:txBody>
      </p:sp>
      <p:sp>
        <p:nvSpPr>
          <p:cNvPr id="18" name="Down Arrow 17"/>
          <p:cNvSpPr/>
          <p:nvPr/>
        </p:nvSpPr>
        <p:spPr>
          <a:xfrm>
            <a:off x="4378191" y="168838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own Arrow 18"/>
          <p:cNvSpPr/>
          <p:nvPr/>
        </p:nvSpPr>
        <p:spPr>
          <a:xfrm>
            <a:off x="4378191" y="4952618"/>
            <a:ext cx="308777" cy="382972"/>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407C751-7E09-4FE4-8D0A-C0B404665462}"/>
              </a:ext>
            </a:extLst>
          </p:cNvPr>
          <p:cNvGrpSpPr/>
          <p:nvPr/>
        </p:nvGrpSpPr>
        <p:grpSpPr>
          <a:xfrm>
            <a:off x="476223" y="2660893"/>
            <a:ext cx="767981" cy="768107"/>
            <a:chOff x="4706388" y="3972001"/>
            <a:chExt cx="1868914" cy="1869221"/>
          </a:xfrm>
        </p:grpSpPr>
        <p:grpSp>
          <p:nvGrpSpPr>
            <p:cNvPr id="10" name="Group 9">
              <a:extLst>
                <a:ext uri="{FF2B5EF4-FFF2-40B4-BE49-F238E27FC236}">
                  <a16:creationId xmlns:a16="http://schemas.microsoft.com/office/drawing/2014/main" id="{7496FADC-3F7E-4736-88B9-D8C1DDB9E5C5}"/>
                </a:ext>
              </a:extLst>
            </p:cNvPr>
            <p:cNvGrpSpPr/>
            <p:nvPr/>
          </p:nvGrpSpPr>
          <p:grpSpPr>
            <a:xfrm>
              <a:off x="4706388" y="3972001"/>
              <a:ext cx="1868914" cy="1869221"/>
              <a:chOff x="4706388" y="3676574"/>
              <a:chExt cx="1868914" cy="1869221"/>
            </a:xfrm>
          </p:grpSpPr>
          <p:pic>
            <p:nvPicPr>
              <p:cNvPr id="11" name="Picture 10" descr="distance0.png">
                <a:extLst>
                  <a:ext uri="{FF2B5EF4-FFF2-40B4-BE49-F238E27FC236}">
                    <a16:creationId xmlns:a16="http://schemas.microsoft.com/office/drawing/2014/main" id="{0F3E1079-91A5-4DDE-839B-5936FCD896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06388" y="3676882"/>
                <a:ext cx="1868913" cy="1868913"/>
              </a:xfrm>
              <a:prstGeom prst="rect">
                <a:avLst/>
              </a:prstGeom>
            </p:spPr>
          </p:pic>
          <p:grpSp>
            <p:nvGrpSpPr>
              <p:cNvPr id="12" name="Group 11">
                <a:extLst>
                  <a:ext uri="{FF2B5EF4-FFF2-40B4-BE49-F238E27FC236}">
                    <a16:creationId xmlns:a16="http://schemas.microsoft.com/office/drawing/2014/main" id="{0B47ED75-081B-4A97-AB3D-6A06229B4B9B}"/>
                  </a:ext>
                </a:extLst>
              </p:cNvPr>
              <p:cNvGrpSpPr/>
              <p:nvPr/>
            </p:nvGrpSpPr>
            <p:grpSpPr>
              <a:xfrm>
                <a:off x="5075261" y="3990437"/>
                <a:ext cx="1406309" cy="1444343"/>
                <a:chOff x="578357" y="4952872"/>
                <a:chExt cx="1406309" cy="1444343"/>
              </a:xfrm>
              <a:solidFill>
                <a:schemeClr val="bg1">
                  <a:lumMod val="75000"/>
                </a:schemeClr>
              </a:solidFill>
            </p:grpSpPr>
            <p:sp>
              <p:nvSpPr>
                <p:cNvPr id="52" name="Multiply 71">
                  <a:extLst>
                    <a:ext uri="{FF2B5EF4-FFF2-40B4-BE49-F238E27FC236}">
                      <a16:creationId xmlns:a16="http://schemas.microsoft.com/office/drawing/2014/main" id="{4EB24203-A840-499D-9F67-F569CE83BD0E}"/>
                    </a:ext>
                  </a:extLst>
                </p:cNvPr>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Multiply 72">
                  <a:extLst>
                    <a:ext uri="{FF2B5EF4-FFF2-40B4-BE49-F238E27FC236}">
                      <a16:creationId xmlns:a16="http://schemas.microsoft.com/office/drawing/2014/main" id="{4E3D41D4-6E33-4DBD-A6F2-63B184230037}"/>
                    </a:ext>
                  </a:extLst>
                </p:cNvPr>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Multiply 73">
                  <a:extLst>
                    <a:ext uri="{FF2B5EF4-FFF2-40B4-BE49-F238E27FC236}">
                      <a16:creationId xmlns:a16="http://schemas.microsoft.com/office/drawing/2014/main" id="{192EDFDB-1515-4158-ACDC-E7E3DB9D0276}"/>
                    </a:ext>
                  </a:extLst>
                </p:cNvPr>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Multiply 74">
                  <a:extLst>
                    <a:ext uri="{FF2B5EF4-FFF2-40B4-BE49-F238E27FC236}">
                      <a16:creationId xmlns:a16="http://schemas.microsoft.com/office/drawing/2014/main" id="{3F61DC35-FF13-456E-A09C-AB309CC9155F}"/>
                    </a:ext>
                  </a:extLst>
                </p:cNvPr>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Multiply 75">
                  <a:extLst>
                    <a:ext uri="{FF2B5EF4-FFF2-40B4-BE49-F238E27FC236}">
                      <a16:creationId xmlns:a16="http://schemas.microsoft.com/office/drawing/2014/main" id="{2BC27E1C-4A75-4977-8C84-5EC4B614616D}"/>
                    </a:ext>
                  </a:extLst>
                </p:cNvPr>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Multiply 76">
                  <a:extLst>
                    <a:ext uri="{FF2B5EF4-FFF2-40B4-BE49-F238E27FC236}">
                      <a16:creationId xmlns:a16="http://schemas.microsoft.com/office/drawing/2014/main" id="{1D418620-3E3B-4431-A329-2FCEE087AF03}"/>
                    </a:ext>
                  </a:extLst>
                </p:cNvPr>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94DA7616-AA42-4F9F-BDDB-ED6F1ABDF405}"/>
                  </a:ext>
                </a:extLst>
              </p:cNvPr>
              <p:cNvGrpSpPr/>
              <p:nvPr/>
            </p:nvGrpSpPr>
            <p:grpSpPr>
              <a:xfrm>
                <a:off x="4836933" y="3778564"/>
                <a:ext cx="1662235" cy="1635499"/>
                <a:chOff x="340029" y="4740999"/>
                <a:chExt cx="1662235" cy="1635499"/>
              </a:xfrm>
              <a:solidFill>
                <a:schemeClr val="bg1"/>
              </a:solidFill>
            </p:grpSpPr>
            <p:sp>
              <p:nvSpPr>
                <p:cNvPr id="22" name="Oval 21">
                  <a:extLst>
                    <a:ext uri="{FF2B5EF4-FFF2-40B4-BE49-F238E27FC236}">
                      <a16:creationId xmlns:a16="http://schemas.microsoft.com/office/drawing/2014/main" id="{8D6E5989-2908-4C63-9E8B-009983850B78}"/>
                    </a:ext>
                  </a:extLst>
                </p:cNvPr>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81E87B2-F4C9-4B17-949E-DDA4C1FC62C2}"/>
                    </a:ext>
                  </a:extLst>
                </p:cNvPr>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FBAF087-367E-4AA2-8A8F-0577442A7387}"/>
                    </a:ext>
                  </a:extLst>
                </p:cNvPr>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09E8563-AB9D-4C6F-B86B-D7FAAF68A754}"/>
                    </a:ext>
                  </a:extLst>
                </p:cNvPr>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D1FE6D4-D9ED-4C2E-AAA7-07AD04D35588}"/>
                    </a:ext>
                  </a:extLst>
                </p:cNvPr>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06D39A3-2F44-4ABD-8A13-E1DB8C693783}"/>
                    </a:ext>
                  </a:extLst>
                </p:cNvPr>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6DB5F92-0350-4D53-9501-A8B2D366001C}"/>
                    </a:ext>
                  </a:extLst>
                </p:cNvPr>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2FD844A-D114-4964-A76C-FBD684AF2EEB}"/>
                    </a:ext>
                  </a:extLst>
                </p:cNvPr>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2112C25-2F90-4C61-BD14-C51CEFF3160A}"/>
                    </a:ext>
                  </a:extLst>
                </p:cNvPr>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51835D9-B350-43B0-8EB4-1C7DD4CE1A43}"/>
                    </a:ext>
                  </a:extLst>
                </p:cNvPr>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5F3CF41-0938-49EA-9FB8-6C80CBF72405}"/>
                    </a:ext>
                  </a:extLst>
                </p:cNvPr>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1DF8D90-7AD7-4CE6-B802-CA6DFFBCE1A1}"/>
                    </a:ext>
                  </a:extLst>
                </p:cNvPr>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BC5F1C4-2FBD-4EBF-A024-60D4AF2C4185}"/>
                    </a:ext>
                  </a:extLst>
                </p:cNvPr>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C7E5A6A-0EAE-43A0-8FC3-09881B1B8327}"/>
                    </a:ext>
                  </a:extLst>
                </p:cNvPr>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9E1C4EE-21A6-4631-9854-A6B80974D6DB}"/>
                    </a:ext>
                  </a:extLst>
                </p:cNvPr>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414663A-2720-407F-A119-75BC0FD6D791}"/>
                    </a:ext>
                  </a:extLst>
                </p:cNvPr>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01B7837-3CB7-4AC1-8D9C-452F6300DA1E}"/>
                    </a:ext>
                  </a:extLst>
                </p:cNvPr>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D84C4C4-2D6C-4CDA-A5BF-E7734FD97464}"/>
                    </a:ext>
                  </a:extLst>
                </p:cNvPr>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B30D6AE-096C-4362-9A8B-5E9ACE28D70C}"/>
                    </a:ext>
                  </a:extLst>
                </p:cNvPr>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CDB814E-90EC-4484-B706-2DF2B0DDA428}"/>
                    </a:ext>
                  </a:extLst>
                </p:cNvPr>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CD97FE8-5556-4E19-B91B-5F8807F725EC}"/>
                    </a:ext>
                  </a:extLst>
                </p:cNvPr>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9EF87FD-FB61-46D8-855B-3A94BFC69FB6}"/>
                    </a:ext>
                  </a:extLst>
                </p:cNvPr>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26EB9D-3919-41E4-8493-4BD68849E95C}"/>
                    </a:ext>
                  </a:extLst>
                </p:cNvPr>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30C758F-265E-46BC-908B-AB42C33760E4}"/>
                    </a:ext>
                  </a:extLst>
                </p:cNvPr>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844BD25-EB30-422A-B036-233ACAF08B0C}"/>
                    </a:ext>
                  </a:extLst>
                </p:cNvPr>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9D97ABD-C7E7-4D83-80D4-9BDA148397F7}"/>
                    </a:ext>
                  </a:extLst>
                </p:cNvPr>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F7BD741-7B0F-4920-AD37-6887E1A5CE4D}"/>
                    </a:ext>
                  </a:extLst>
                </p:cNvPr>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93AEBED-6487-4A81-91F8-4E06F9D1499A}"/>
                    </a:ext>
                  </a:extLst>
                </p:cNvPr>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440B1B1-D65B-4419-AAFA-9FADD51637AE}"/>
                    </a:ext>
                  </a:extLst>
                </p:cNvPr>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13E2856-57F0-41C8-9F13-67CA5B7B8EEF}"/>
                    </a:ext>
                  </a:extLst>
                </p:cNvPr>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70413394-2118-4D44-9929-E51394F72873}"/>
                  </a:ext>
                </a:extLst>
              </p:cNvPr>
              <p:cNvSpPr/>
              <p:nvPr/>
            </p:nvSpPr>
            <p:spPr>
              <a:xfrm>
                <a:off x="4706389" y="3676574"/>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1F840DF1-D440-4547-B7D2-F243E304B743}"/>
                </a:ext>
              </a:extLst>
            </p:cNvPr>
            <p:cNvGrpSpPr/>
            <p:nvPr/>
          </p:nvGrpSpPr>
          <p:grpSpPr>
            <a:xfrm>
              <a:off x="4754594" y="3992929"/>
              <a:ext cx="1756444" cy="1796320"/>
              <a:chOff x="4754594" y="3697502"/>
              <a:chExt cx="1756444" cy="1796320"/>
            </a:xfrm>
          </p:grpSpPr>
          <p:sp>
            <p:nvSpPr>
              <p:cNvPr id="59" name="Multiply 113">
                <a:extLst>
                  <a:ext uri="{FF2B5EF4-FFF2-40B4-BE49-F238E27FC236}">
                    <a16:creationId xmlns:a16="http://schemas.microsoft.com/office/drawing/2014/main" id="{87D8FBE8-2738-41D8-892B-ACA0A7D40601}"/>
                  </a:ext>
                </a:extLst>
              </p:cNvPr>
              <p:cNvSpPr/>
              <p:nvPr/>
            </p:nvSpPr>
            <p:spPr>
              <a:xfrm>
                <a:off x="4790336" y="491328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114">
                <a:extLst>
                  <a:ext uri="{FF2B5EF4-FFF2-40B4-BE49-F238E27FC236}">
                    <a16:creationId xmlns:a16="http://schemas.microsoft.com/office/drawing/2014/main" id="{C692B51C-50C5-44E0-854A-3D81F5C139CA}"/>
                  </a:ext>
                </a:extLst>
              </p:cNvPr>
              <p:cNvSpPr/>
              <p:nvPr/>
            </p:nvSpPr>
            <p:spPr>
              <a:xfrm>
                <a:off x="4754594" y="369750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Multiply 115">
                <a:extLst>
                  <a:ext uri="{FF2B5EF4-FFF2-40B4-BE49-F238E27FC236}">
                    <a16:creationId xmlns:a16="http://schemas.microsoft.com/office/drawing/2014/main" id="{F5BCB88C-7377-4D3E-B13A-337E84D2FF8C}"/>
                  </a:ext>
                </a:extLst>
              </p:cNvPr>
              <p:cNvSpPr/>
              <p:nvPr/>
            </p:nvSpPr>
            <p:spPr>
              <a:xfrm>
                <a:off x="6031587" y="52473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Multiply 116">
                <a:extLst>
                  <a:ext uri="{FF2B5EF4-FFF2-40B4-BE49-F238E27FC236}">
                    <a16:creationId xmlns:a16="http://schemas.microsoft.com/office/drawing/2014/main" id="{D61C4189-6591-452D-9B11-C751BBCE45AA}"/>
                  </a:ext>
                </a:extLst>
              </p:cNvPr>
              <p:cNvSpPr/>
              <p:nvPr/>
            </p:nvSpPr>
            <p:spPr>
              <a:xfrm>
                <a:off x="6264611" y="3908780"/>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0CF387EC-71F8-4782-873D-A08E93441575}"/>
              </a:ext>
            </a:extLst>
          </p:cNvPr>
          <p:cNvGrpSpPr/>
          <p:nvPr/>
        </p:nvGrpSpPr>
        <p:grpSpPr>
          <a:xfrm>
            <a:off x="156628" y="1676242"/>
            <a:ext cx="3511030" cy="866536"/>
            <a:chOff x="129879" y="3951381"/>
            <a:chExt cx="8609518" cy="2124862"/>
          </a:xfrm>
        </p:grpSpPr>
        <p:pic>
          <p:nvPicPr>
            <p:cNvPr id="66" name="Picture 65" descr="bottleneck.png">
              <a:extLst>
                <a:ext uri="{FF2B5EF4-FFF2-40B4-BE49-F238E27FC236}">
                  <a16:creationId xmlns:a16="http://schemas.microsoft.com/office/drawing/2014/main" id="{1F25D2E3-8CC5-4276-BC51-CF985E8CC7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14958" y="3951381"/>
              <a:ext cx="2474606" cy="2124862"/>
            </a:xfrm>
            <a:prstGeom prst="rect">
              <a:avLst/>
            </a:prstGeom>
          </p:spPr>
        </p:pic>
        <p:pic>
          <p:nvPicPr>
            <p:cNvPr id="68" name="Picture 2" descr="C:\Users\dan\Desktop\DAG\UQ Workshop\talk\figs\TOPOP4.png">
              <a:extLst>
                <a:ext uri="{FF2B5EF4-FFF2-40B4-BE49-F238E27FC236}">
                  <a16:creationId xmlns:a16="http://schemas.microsoft.com/office/drawing/2014/main" id="{36DAF747-AD90-4E38-AB0B-49D40C5CEB14}"/>
                </a:ext>
              </a:extLst>
            </p:cNvPr>
            <p:cNvPicPr>
              <a:picLocks noChangeAspect="1" noChangeArrowheads="1"/>
            </p:cNvPicPr>
            <p:nvPr/>
          </p:nvPicPr>
          <p:blipFill>
            <a:blip r:embed="rId9" cstate="print"/>
            <a:stretch>
              <a:fillRect/>
            </a:stretch>
          </p:blipFill>
          <p:spPr bwMode="auto">
            <a:xfrm>
              <a:off x="129879" y="4327314"/>
              <a:ext cx="3748046" cy="1727091"/>
            </a:xfrm>
            <a:prstGeom prst="rect">
              <a:avLst/>
            </a:prstGeom>
            <a:noFill/>
          </p:spPr>
        </p:pic>
        <p:pic>
          <p:nvPicPr>
            <p:cNvPr id="71" name="Picture 2" descr="C:\Users\dan\Desktop\DAG\UQ Workshop\talk\figs\TOPOP4.png">
              <a:extLst>
                <a:ext uri="{FF2B5EF4-FFF2-40B4-BE49-F238E27FC236}">
                  <a16:creationId xmlns:a16="http://schemas.microsoft.com/office/drawing/2014/main" id="{6AF7A118-4599-4323-93A9-AD959FE7A2BF}"/>
                </a:ext>
              </a:extLst>
            </p:cNvPr>
            <p:cNvPicPr>
              <a:picLocks noChangeAspect="1" noChangeArrowheads="1"/>
            </p:cNvPicPr>
            <p:nvPr/>
          </p:nvPicPr>
          <p:blipFill>
            <a:blip r:embed="rId10" cstate="print"/>
            <a:stretch>
              <a:fillRect/>
            </a:stretch>
          </p:blipFill>
          <p:spPr bwMode="auto">
            <a:xfrm>
              <a:off x="6967821" y="4120077"/>
              <a:ext cx="1771576" cy="1727091"/>
            </a:xfrm>
            <a:prstGeom prst="rect">
              <a:avLst/>
            </a:prstGeom>
            <a:noFill/>
          </p:spPr>
        </p:pic>
      </p:grpSp>
      <p:grpSp>
        <p:nvGrpSpPr>
          <p:cNvPr id="6" name="Group 5">
            <a:extLst>
              <a:ext uri="{FF2B5EF4-FFF2-40B4-BE49-F238E27FC236}">
                <a16:creationId xmlns:a16="http://schemas.microsoft.com/office/drawing/2014/main" id="{A2DC323F-3A82-4370-894B-3BDAF2EC9BCF}"/>
              </a:ext>
            </a:extLst>
          </p:cNvPr>
          <p:cNvGrpSpPr/>
          <p:nvPr/>
        </p:nvGrpSpPr>
        <p:grpSpPr>
          <a:xfrm>
            <a:off x="5353261" y="1597359"/>
            <a:ext cx="3132858" cy="780082"/>
            <a:chOff x="1032067" y="2176262"/>
            <a:chExt cx="7842457" cy="1952773"/>
          </a:xfrm>
        </p:grpSpPr>
        <p:pic>
          <p:nvPicPr>
            <p:cNvPr id="73" name="Picture 72" descr="limit_idf_m1.png">
              <a:extLst>
                <a:ext uri="{FF2B5EF4-FFF2-40B4-BE49-F238E27FC236}">
                  <a16:creationId xmlns:a16="http://schemas.microsoft.com/office/drawing/2014/main" id="{6911F380-6300-4453-AD97-9D25BA6DCCC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74" name="Picture 73" descr="limit_idf_m2.png">
              <a:extLst>
                <a:ext uri="{FF2B5EF4-FFF2-40B4-BE49-F238E27FC236}">
                  <a16:creationId xmlns:a16="http://schemas.microsoft.com/office/drawing/2014/main" id="{ECF522CF-F1AD-4903-A1C3-D7494B68121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75" name="Picture 74" descr="limit_idf_m3.png">
              <a:extLst>
                <a:ext uri="{FF2B5EF4-FFF2-40B4-BE49-F238E27FC236}">
                  <a16:creationId xmlns:a16="http://schemas.microsoft.com/office/drawing/2014/main" id="{A6CA70BF-C4C2-4885-989A-A27A8BF7AC4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grpSp>
      <p:pic>
        <p:nvPicPr>
          <p:cNvPr id="76" name="Shape 187">
            <a:extLst>
              <a:ext uri="{FF2B5EF4-FFF2-40B4-BE49-F238E27FC236}">
                <a16:creationId xmlns:a16="http://schemas.microsoft.com/office/drawing/2014/main" id="{06A0A478-E565-4A23-9867-223A41237C34}"/>
              </a:ext>
            </a:extLst>
          </p:cNvPr>
          <p:cNvPicPr preferRelativeResize="0"/>
          <p:nvPr/>
        </p:nvPicPr>
        <p:blipFill>
          <a:blip r:embed="rId14">
            <a:alphaModFix/>
          </a:blip>
          <a:stretch>
            <a:fillRect/>
          </a:stretch>
        </p:blipFill>
        <p:spPr>
          <a:xfrm>
            <a:off x="6389868" y="2749890"/>
            <a:ext cx="2754132" cy="1652170"/>
          </a:xfrm>
          <a:prstGeom prst="rect">
            <a:avLst/>
          </a:prstGeom>
          <a:noFill/>
          <a:ln>
            <a:noFill/>
          </a:ln>
        </p:spPr>
      </p:pic>
      <p:grpSp>
        <p:nvGrpSpPr>
          <p:cNvPr id="153" name="Group 152">
            <a:extLst>
              <a:ext uri="{FF2B5EF4-FFF2-40B4-BE49-F238E27FC236}">
                <a16:creationId xmlns:a16="http://schemas.microsoft.com/office/drawing/2014/main" id="{1AE982B8-7D51-4698-A38F-808E149B68BD}"/>
              </a:ext>
            </a:extLst>
          </p:cNvPr>
          <p:cNvGrpSpPr/>
          <p:nvPr/>
        </p:nvGrpSpPr>
        <p:grpSpPr>
          <a:xfrm>
            <a:off x="7820329" y="4438067"/>
            <a:ext cx="1195963" cy="750427"/>
            <a:chOff x="3890354" y="1882933"/>
            <a:chExt cx="4599467" cy="2886013"/>
          </a:xfrm>
        </p:grpSpPr>
        <p:pic>
          <p:nvPicPr>
            <p:cNvPr id="154" name="Picture 153">
              <a:extLst>
                <a:ext uri="{FF2B5EF4-FFF2-40B4-BE49-F238E27FC236}">
                  <a16:creationId xmlns:a16="http://schemas.microsoft.com/office/drawing/2014/main" id="{C89D01CB-250F-4CF2-87B3-4B8E69EB56B4}"/>
                </a:ext>
              </a:extLst>
            </p:cNvPr>
            <p:cNvPicPr>
              <a:picLocks noChangeAspect="1"/>
            </p:cNvPicPr>
            <p:nvPr/>
          </p:nvPicPr>
          <p:blipFill rotWithShape="1">
            <a:blip r:embed="rId15">
              <a:extLst>
                <a:ext uri="{28A0092B-C50C-407E-A947-70E740481C1C}">
                  <a14:useLocalDpi xmlns:a14="http://schemas.microsoft.com/office/drawing/2010/main" val="0"/>
                </a:ext>
              </a:extLst>
            </a:blip>
            <a:srcRect l="12774" t="80443" r="56058" b="1"/>
            <a:stretch/>
          </p:blipFill>
          <p:spPr>
            <a:xfrm rot="10800000">
              <a:off x="3890354" y="1882933"/>
              <a:ext cx="4599467" cy="2886013"/>
            </a:xfrm>
            <a:prstGeom prst="rect">
              <a:avLst/>
            </a:prstGeom>
            <a:ln w="28575">
              <a:solidFill>
                <a:schemeClr val="tx1"/>
              </a:solidFill>
              <a:prstDash val="dash"/>
            </a:ln>
          </p:spPr>
        </p:pic>
        <p:sp>
          <p:nvSpPr>
            <p:cNvPr id="155" name="Oval 154">
              <a:extLst>
                <a:ext uri="{FF2B5EF4-FFF2-40B4-BE49-F238E27FC236}">
                  <a16:creationId xmlns:a16="http://schemas.microsoft.com/office/drawing/2014/main" id="{167B040D-B0C3-43C4-A757-739C8A5CDAA5}"/>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E0084378-3963-43CC-87EC-0316BEAB3AF7}"/>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4A4F6447-0B8C-4309-9206-093D103B37E1}"/>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E6C71B00-276A-4024-96A8-73BC54EE7558}"/>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245BE5F6-1519-4B0C-A3CA-D101347B13CC}"/>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CCEB602A-07CB-40F1-B60C-C08E273FED02}"/>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69673908-7BE2-4AB1-9C1C-E1CD843D9EC9}"/>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9D69270-BA26-496A-89A2-3F1842B9A4BC}"/>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F8EEF0AB-5847-49F8-89E6-BEB829DBC022}"/>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5FD7E1BD-7889-4C27-8916-4018691F77C3}"/>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2197D4CD-1AB8-4859-9CB4-817C8B1CD3D1}"/>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4C1070E9-E28B-4099-9F04-CFBA91A2DCC3}"/>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DBB7BF7D-54F9-40B0-B860-D89B78E57486}"/>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15172C82-3A8A-4134-AFD1-DB09F7F76926}"/>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F3110822-F601-441A-9DF2-2A72A8B24239}"/>
                </a:ext>
              </a:extLst>
            </p:cNvPr>
            <p:cNvGrpSpPr/>
            <p:nvPr/>
          </p:nvGrpSpPr>
          <p:grpSpPr>
            <a:xfrm>
              <a:off x="4201215" y="2247439"/>
              <a:ext cx="3893050" cy="2241907"/>
              <a:chOff x="4201215" y="2247439"/>
              <a:chExt cx="3893050" cy="2241907"/>
            </a:xfrm>
          </p:grpSpPr>
          <p:cxnSp>
            <p:nvCxnSpPr>
              <p:cNvPr id="185" name="Straight Connector 184">
                <a:extLst>
                  <a:ext uri="{FF2B5EF4-FFF2-40B4-BE49-F238E27FC236}">
                    <a16:creationId xmlns:a16="http://schemas.microsoft.com/office/drawing/2014/main" id="{D653CD9F-D9B8-45A5-B731-539E3EC801B5}"/>
                  </a:ext>
                </a:extLst>
              </p:cNvPr>
              <p:cNvCxnSpPr>
                <a:stCxn id="161" idx="1"/>
                <a:endCxn id="168" idx="2"/>
              </p:cNvCxnSpPr>
              <p:nvPr/>
            </p:nvCxnSpPr>
            <p:spPr>
              <a:xfrm flipV="1">
                <a:off x="6143200" y="3476728"/>
                <a:ext cx="876559" cy="9210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28C3AC95-9F46-49BF-9BFA-BEC79CC3CB36}"/>
                  </a:ext>
                </a:extLst>
              </p:cNvPr>
              <p:cNvCxnSpPr>
                <a:stCxn id="155" idx="6"/>
                <a:endCxn id="164" idx="2"/>
              </p:cNvCxnSpPr>
              <p:nvPr/>
            </p:nvCxnSpPr>
            <p:spPr>
              <a:xfrm flipV="1">
                <a:off x="7303476" y="2845947"/>
                <a:ext cx="590932" cy="13242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43825451-F4A2-4AFC-8205-402E5334B5D4}"/>
                  </a:ext>
                </a:extLst>
              </p:cNvPr>
              <p:cNvCxnSpPr>
                <a:stCxn id="158" idx="7"/>
                <a:endCxn id="156"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FB7F8800-17FD-4CD2-80FE-A2191AC3A7CB}"/>
                  </a:ext>
                </a:extLst>
              </p:cNvPr>
              <p:cNvCxnSpPr>
                <a:stCxn id="158" idx="0"/>
                <a:endCxn id="157"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DFC58EF1-5C5F-47F1-8587-2A02D655C7C5}"/>
                  </a:ext>
                </a:extLst>
              </p:cNvPr>
              <p:cNvCxnSpPr>
                <a:stCxn id="157" idx="0"/>
                <a:endCxn id="160"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0" name="Straight Connector 189">
                <a:extLst>
                  <a:ext uri="{FF2B5EF4-FFF2-40B4-BE49-F238E27FC236}">
                    <a16:creationId xmlns:a16="http://schemas.microsoft.com/office/drawing/2014/main" id="{DF303BBC-9D08-41C0-AE87-E1461138AED4}"/>
                  </a:ext>
                </a:extLst>
              </p:cNvPr>
              <p:cNvCxnSpPr>
                <a:stCxn id="159" idx="1"/>
                <a:endCxn id="160"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a:extLst>
                  <a:ext uri="{FF2B5EF4-FFF2-40B4-BE49-F238E27FC236}">
                    <a16:creationId xmlns:a16="http://schemas.microsoft.com/office/drawing/2014/main" id="{F70F8A38-C552-4722-A7B7-6A0840B312BA}"/>
                  </a:ext>
                </a:extLst>
              </p:cNvPr>
              <p:cNvCxnSpPr>
                <a:stCxn id="156" idx="7"/>
                <a:endCxn id="159"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97428320-EDFC-4577-9E2F-FE8F763C3BE5}"/>
                  </a:ext>
                </a:extLst>
              </p:cNvPr>
              <p:cNvCxnSpPr>
                <a:stCxn id="156" idx="5"/>
                <a:endCxn id="161"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829B8670-6E16-4CD7-A1E4-FC2E0DC39B8F}"/>
                  </a:ext>
                </a:extLst>
              </p:cNvPr>
              <p:cNvCxnSpPr>
                <a:stCxn id="162" idx="3"/>
                <a:endCxn id="161"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BB0B4286-8DBC-42F4-83BB-82527BE735AF}"/>
                  </a:ext>
                </a:extLst>
              </p:cNvPr>
              <p:cNvCxnSpPr>
                <a:stCxn id="163" idx="3"/>
                <a:endCxn id="162"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8342B00E-29E9-47A8-94F2-C6848C520799}"/>
                  </a:ext>
                </a:extLst>
              </p:cNvPr>
              <p:cNvCxnSpPr>
                <a:stCxn id="164" idx="4"/>
                <a:endCxn id="163"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a:extLst>
                  <a:ext uri="{FF2B5EF4-FFF2-40B4-BE49-F238E27FC236}">
                    <a16:creationId xmlns:a16="http://schemas.microsoft.com/office/drawing/2014/main" id="{ADDC2094-D5B5-431E-8049-DA76ED3C36D5}"/>
                  </a:ext>
                </a:extLst>
              </p:cNvPr>
              <p:cNvCxnSpPr>
                <a:stCxn id="164" idx="1"/>
                <a:endCxn id="165"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14BBC65A-5B71-411C-9AB1-3C370741B587}"/>
                  </a:ext>
                </a:extLst>
              </p:cNvPr>
              <p:cNvCxnSpPr>
                <a:stCxn id="165" idx="3"/>
                <a:endCxn id="155"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CFBF099E-96D7-4C2E-BCF9-7122FAE24379}"/>
                  </a:ext>
                </a:extLst>
              </p:cNvPr>
              <p:cNvCxnSpPr>
                <a:stCxn id="165" idx="1"/>
                <a:endCxn id="166"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8FA3ADFF-5915-4817-B07B-D108473F31B7}"/>
                  </a:ext>
                </a:extLst>
              </p:cNvPr>
              <p:cNvCxnSpPr>
                <a:stCxn id="167" idx="7"/>
                <a:endCxn id="166"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4491C251-3075-448B-8EF5-5C86A1008E07}"/>
                  </a:ext>
                </a:extLst>
              </p:cNvPr>
              <p:cNvCxnSpPr>
                <a:stCxn id="159" idx="7"/>
                <a:endCxn id="167"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BBF5EE11-FAC3-4F66-9C45-3016D2106F92}"/>
                  </a:ext>
                </a:extLst>
              </p:cNvPr>
              <p:cNvCxnSpPr>
                <a:stCxn id="155" idx="1"/>
                <a:endCxn id="167"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98748168-7C4F-4FE5-B4E7-DD40347CA3BD}"/>
                  </a:ext>
                </a:extLst>
              </p:cNvPr>
              <p:cNvCxnSpPr>
                <a:stCxn id="168" idx="4"/>
                <a:endCxn id="162"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2AD227CA-AEAA-4410-A336-C4E4E0262BE9}"/>
                  </a:ext>
                </a:extLst>
              </p:cNvPr>
              <p:cNvCxnSpPr>
                <a:stCxn id="155" idx="4"/>
                <a:endCxn id="168"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26CB17A2-58D8-4EC8-85F3-2FC3883B5A17}"/>
                  </a:ext>
                </a:extLst>
              </p:cNvPr>
              <p:cNvCxnSpPr>
                <a:stCxn id="156" idx="1"/>
                <a:endCxn id="157"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88B7D036-E830-4499-805F-542CBBE68721}"/>
                  </a:ext>
                </a:extLst>
              </p:cNvPr>
              <p:cNvCxnSpPr>
                <a:stCxn id="155" idx="5"/>
                <a:endCxn id="163" idx="2"/>
              </p:cNvCxnSpPr>
              <p:nvPr/>
            </p:nvCxnSpPr>
            <p:spPr>
              <a:xfrm>
                <a:off x="7265541" y="3069952"/>
                <a:ext cx="699207" cy="26828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DE0DF4EA-AB13-4B0A-9624-CDDD1B7D64D4}"/>
                  </a:ext>
                </a:extLst>
              </p:cNvPr>
              <p:cNvCxnSpPr>
                <a:stCxn id="156" idx="6"/>
                <a:endCxn id="155" idx="3"/>
              </p:cNvCxnSpPr>
              <p:nvPr/>
            </p:nvCxnSpPr>
            <p:spPr>
              <a:xfrm flipV="1">
                <a:off x="5030143" y="3069952"/>
                <a:ext cx="2052234" cy="700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412644AD-34DD-48A5-A100-163C74C5C880}"/>
                  </a:ext>
                </a:extLst>
              </p:cNvPr>
              <p:cNvCxnSpPr>
                <a:stCxn id="160" idx="4"/>
                <a:endCxn id="156" idx="0"/>
              </p:cNvCxnSpPr>
              <p:nvPr/>
            </p:nvCxnSpPr>
            <p:spPr>
              <a:xfrm>
                <a:off x="4442483" y="2678833"/>
                <a:ext cx="458143" cy="96187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E60B6CBD-B17C-4C26-9B92-9342C5125A79}"/>
                  </a:ext>
                </a:extLst>
              </p:cNvPr>
              <p:cNvCxnSpPr>
                <a:stCxn id="166" idx="4"/>
                <a:endCxn id="155" idx="0"/>
              </p:cNvCxnSpPr>
              <p:nvPr/>
            </p:nvCxnSpPr>
            <p:spPr>
              <a:xfrm>
                <a:off x="7055038" y="2285374"/>
                <a:ext cx="118921" cy="56347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8499DA0D-0846-4712-BD82-FAAB09609802}"/>
                  </a:ext>
                </a:extLst>
              </p:cNvPr>
              <p:cNvCxnSpPr>
                <a:stCxn id="167" idx="4"/>
                <a:endCxn id="161" idx="0"/>
              </p:cNvCxnSpPr>
              <p:nvPr/>
            </p:nvCxnSpPr>
            <p:spPr>
              <a:xfrm flipH="1">
                <a:off x="6234782" y="2756502"/>
                <a:ext cx="245173" cy="160332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70" name="Straight Connector 169">
              <a:extLst>
                <a:ext uri="{FF2B5EF4-FFF2-40B4-BE49-F238E27FC236}">
                  <a16:creationId xmlns:a16="http://schemas.microsoft.com/office/drawing/2014/main" id="{826CCE93-78DF-4274-AC86-5EC146DCD544}"/>
                </a:ext>
              </a:extLst>
            </p:cNvPr>
            <p:cNvCxnSpPr/>
            <p:nvPr/>
          </p:nvCxnSpPr>
          <p:spPr>
            <a:xfrm flipV="1">
              <a:off x="5027799" y="3067604"/>
              <a:ext cx="2052234" cy="7002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171" name="Group 170">
              <a:extLst>
                <a:ext uri="{FF2B5EF4-FFF2-40B4-BE49-F238E27FC236}">
                  <a16:creationId xmlns:a16="http://schemas.microsoft.com/office/drawing/2014/main" id="{7F085ACA-9220-4E72-A43D-FC02D7361BA4}"/>
                </a:ext>
              </a:extLst>
            </p:cNvPr>
            <p:cNvGrpSpPr/>
            <p:nvPr/>
          </p:nvGrpSpPr>
          <p:grpSpPr>
            <a:xfrm>
              <a:off x="4290453" y="2283026"/>
              <a:ext cx="3671951" cy="2203972"/>
              <a:chOff x="4290453" y="2283026"/>
              <a:chExt cx="3671951" cy="2203972"/>
            </a:xfrm>
          </p:grpSpPr>
          <p:cxnSp>
            <p:nvCxnSpPr>
              <p:cNvPr id="173" name="Straight Connector 172">
                <a:extLst>
                  <a:ext uri="{FF2B5EF4-FFF2-40B4-BE49-F238E27FC236}">
                    <a16:creationId xmlns:a16="http://schemas.microsoft.com/office/drawing/2014/main" id="{AF6ECF2B-B9FC-4844-AE09-805734C064A9}"/>
                  </a:ext>
                </a:extLst>
              </p:cNvPr>
              <p:cNvCxnSpPr/>
              <p:nvPr/>
            </p:nvCxnSpPr>
            <p:spPr>
              <a:xfrm flipV="1">
                <a:off x="7301132" y="2843599"/>
                <a:ext cx="590932" cy="13242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B475A7A0-F9B9-45A0-8EB8-C554BEB77E1E}"/>
                  </a:ext>
                </a:extLst>
              </p:cNvPr>
              <p:cNvCxnSpPr/>
              <p:nvPr/>
            </p:nvCxnSpPr>
            <p:spPr>
              <a:xfrm flipV="1">
                <a:off x="4290453" y="3859457"/>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3B50225E-2D8F-4759-9FBD-729908C79DCE}"/>
                  </a:ext>
                </a:extLst>
              </p:cNvPr>
              <p:cNvCxnSpPr/>
              <p:nvPr/>
            </p:nvCxnSpPr>
            <p:spPr>
              <a:xfrm flipV="1">
                <a:off x="4989864" y="3254650"/>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9D28C23F-C649-42B2-A67E-F43486D94BF4}"/>
                  </a:ext>
                </a:extLst>
              </p:cNvPr>
              <p:cNvCxnSpPr/>
              <p:nvPr/>
            </p:nvCxnSpPr>
            <p:spPr>
              <a:xfrm>
                <a:off x="4989864" y="3859457"/>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B920675B-9B90-4784-A455-A6A51A727A5D}"/>
                  </a:ext>
                </a:extLst>
              </p:cNvPr>
              <p:cNvCxnSpPr/>
              <p:nvPr/>
            </p:nvCxnSpPr>
            <p:spPr>
              <a:xfrm flipH="1">
                <a:off x="7263197" y="2597708"/>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5E476861-3549-4470-A0AC-B22893C1765B}"/>
                  </a:ext>
                </a:extLst>
              </p:cNvPr>
              <p:cNvCxnSpPr/>
              <p:nvPr/>
            </p:nvCxnSpPr>
            <p:spPr>
              <a:xfrm flipH="1" flipV="1">
                <a:off x="6569193" y="2716219"/>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1DC0F2A8-FE26-4C31-9D8D-4AAF93E0C9DD}"/>
                  </a:ext>
                </a:extLst>
              </p:cNvPr>
              <p:cNvCxnSpPr/>
              <p:nvPr/>
            </p:nvCxnSpPr>
            <p:spPr>
              <a:xfrm flipH="1">
                <a:off x="7051897" y="3603897"/>
                <a:ext cx="95035" cy="32627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85909CF2-2D59-4277-BEC9-9C54A53E5161}"/>
                  </a:ext>
                </a:extLst>
              </p:cNvPr>
              <p:cNvCxnSpPr/>
              <p:nvPr/>
            </p:nvCxnSpPr>
            <p:spPr>
              <a:xfrm>
                <a:off x="7171615" y="3105539"/>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0A0C3E01-8FF3-456C-81A1-1AD84DFE6DDD}"/>
                  </a:ext>
                </a:extLst>
              </p:cNvPr>
              <p:cNvCxnSpPr/>
              <p:nvPr/>
            </p:nvCxnSpPr>
            <p:spPr>
              <a:xfrm flipH="1" flipV="1">
                <a:off x="4407329" y="3467509"/>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0672DB5B-4F50-4C8A-8E1F-27FA364686DF}"/>
                  </a:ext>
                </a:extLst>
              </p:cNvPr>
              <p:cNvCxnSpPr/>
              <p:nvPr/>
            </p:nvCxnSpPr>
            <p:spPr>
              <a:xfrm>
                <a:off x="7263197" y="3067604"/>
                <a:ext cx="699207" cy="26828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6D7D40E5-C4F1-4A08-AE04-22701AFAEDC6}"/>
                  </a:ext>
                </a:extLst>
              </p:cNvPr>
              <p:cNvCxnSpPr/>
              <p:nvPr/>
            </p:nvCxnSpPr>
            <p:spPr>
              <a:xfrm>
                <a:off x="4440139" y="2676485"/>
                <a:ext cx="458143" cy="96187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2C8CCB21-9603-416C-8F27-2B577D70F80E}"/>
                  </a:ext>
                </a:extLst>
              </p:cNvPr>
              <p:cNvCxnSpPr/>
              <p:nvPr/>
            </p:nvCxnSpPr>
            <p:spPr>
              <a:xfrm>
                <a:off x="7052694" y="2283026"/>
                <a:ext cx="118921" cy="563479"/>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172" name="Oval 171">
              <a:extLst>
                <a:ext uri="{FF2B5EF4-FFF2-40B4-BE49-F238E27FC236}">
                  <a16:creationId xmlns:a16="http://schemas.microsoft.com/office/drawing/2014/main" id="{465D0293-7FB4-46B0-8F42-225362D6CDB7}"/>
                </a:ext>
              </a:extLst>
            </p:cNvPr>
            <p:cNvSpPr/>
            <p:nvPr/>
          </p:nvSpPr>
          <p:spPr>
            <a:xfrm rot="20414203">
              <a:off x="4575942" y="3029672"/>
              <a:ext cx="2954074" cy="696362"/>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0" name="Group 209">
            <a:extLst>
              <a:ext uri="{FF2B5EF4-FFF2-40B4-BE49-F238E27FC236}">
                <a16:creationId xmlns:a16="http://schemas.microsoft.com/office/drawing/2014/main" id="{5370330B-9815-49C7-9ACF-BF10AB80B794}"/>
              </a:ext>
            </a:extLst>
          </p:cNvPr>
          <p:cNvGrpSpPr/>
          <p:nvPr/>
        </p:nvGrpSpPr>
        <p:grpSpPr>
          <a:xfrm>
            <a:off x="6517766" y="4456601"/>
            <a:ext cx="1190675" cy="747109"/>
            <a:chOff x="3890355" y="1882933"/>
            <a:chExt cx="4599467" cy="2886014"/>
          </a:xfrm>
        </p:grpSpPr>
        <p:pic>
          <p:nvPicPr>
            <p:cNvPr id="211" name="Picture 210">
              <a:extLst>
                <a:ext uri="{FF2B5EF4-FFF2-40B4-BE49-F238E27FC236}">
                  <a16:creationId xmlns:a16="http://schemas.microsoft.com/office/drawing/2014/main" id="{E31464E5-7491-4288-B8BB-65AB8B868751}"/>
                </a:ext>
              </a:extLst>
            </p:cNvPr>
            <p:cNvPicPr>
              <a:picLocks noChangeAspect="1"/>
            </p:cNvPicPr>
            <p:nvPr/>
          </p:nvPicPr>
          <p:blipFill rotWithShape="1">
            <a:blip r:embed="rId15">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212" name="Oval 211">
              <a:extLst>
                <a:ext uri="{FF2B5EF4-FFF2-40B4-BE49-F238E27FC236}">
                  <a16:creationId xmlns:a16="http://schemas.microsoft.com/office/drawing/2014/main" id="{923399C2-0548-440B-855F-44833533D94C}"/>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70C3DDB7-2300-4F43-A1E3-BDC24426516A}"/>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DF8762E1-1BB9-4CC3-9A62-8216CCF0CCC9}"/>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5B79705F-C7EE-4B34-87C1-3594A8AFA23B}"/>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516EBED-5F08-4E59-B5B1-6317E3F10CFD}"/>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861272DA-7B1E-4087-96F5-735BDC5A568B}"/>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C1CF8298-8E7B-4BCF-9955-3D482464E2A8}"/>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30A4147A-65A5-402D-9B20-42568914E9D0}"/>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583456D7-8BA2-4EFD-82F3-9447AA1AA8CA}"/>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F5E1DFF2-CC5C-4355-9FD7-DB80A54ABEB5}"/>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C4FEFCE-BC95-49AA-88EE-6EEC130A2867}"/>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2B3D1636-07F5-44D9-91B4-A0B320105D7B}"/>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43521163-4121-4581-97E8-7E52E004B1A9}"/>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E9AE1DCB-8020-4626-86FB-CD5BB53CB3AF}"/>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6" name="Group 225">
              <a:extLst>
                <a:ext uri="{FF2B5EF4-FFF2-40B4-BE49-F238E27FC236}">
                  <a16:creationId xmlns:a16="http://schemas.microsoft.com/office/drawing/2014/main" id="{DB789132-1FAB-4D79-96CA-F64344C4C6C0}"/>
                </a:ext>
              </a:extLst>
            </p:cNvPr>
            <p:cNvGrpSpPr/>
            <p:nvPr/>
          </p:nvGrpSpPr>
          <p:grpSpPr>
            <a:xfrm>
              <a:off x="4201215" y="2247439"/>
              <a:ext cx="3893050" cy="2241907"/>
              <a:chOff x="4201215" y="2247439"/>
              <a:chExt cx="3893050" cy="2241907"/>
            </a:xfrm>
          </p:grpSpPr>
          <p:cxnSp>
            <p:nvCxnSpPr>
              <p:cNvPr id="240" name="Straight Connector 239">
                <a:extLst>
                  <a:ext uri="{FF2B5EF4-FFF2-40B4-BE49-F238E27FC236}">
                    <a16:creationId xmlns:a16="http://schemas.microsoft.com/office/drawing/2014/main" id="{828DA86D-93A6-4D7B-A410-3177B8914491}"/>
                  </a:ext>
                </a:extLst>
              </p:cNvPr>
              <p:cNvCxnSpPr>
                <a:stCxn id="215" idx="7"/>
                <a:endCxn id="213"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1" name="Straight Connector 240">
                <a:extLst>
                  <a:ext uri="{FF2B5EF4-FFF2-40B4-BE49-F238E27FC236}">
                    <a16:creationId xmlns:a16="http://schemas.microsoft.com/office/drawing/2014/main" id="{C750B965-36E4-4923-8C3C-DC69092EC43E}"/>
                  </a:ext>
                </a:extLst>
              </p:cNvPr>
              <p:cNvCxnSpPr>
                <a:stCxn id="215" idx="0"/>
                <a:endCxn id="214"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2" name="Straight Connector 241">
                <a:extLst>
                  <a:ext uri="{FF2B5EF4-FFF2-40B4-BE49-F238E27FC236}">
                    <a16:creationId xmlns:a16="http://schemas.microsoft.com/office/drawing/2014/main" id="{A8A4CFDC-17A4-44B8-8A08-3768EB2E0CE6}"/>
                  </a:ext>
                </a:extLst>
              </p:cNvPr>
              <p:cNvCxnSpPr>
                <a:stCxn id="214" idx="0"/>
                <a:endCxn id="217"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4762A46D-1F78-4A5A-A078-1CB6D59F96F6}"/>
                  </a:ext>
                </a:extLst>
              </p:cNvPr>
              <p:cNvCxnSpPr>
                <a:stCxn id="216" idx="1"/>
                <a:endCxn id="217"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F384DCEC-4389-4F7F-9356-24B40C7418A5}"/>
                  </a:ext>
                </a:extLst>
              </p:cNvPr>
              <p:cNvCxnSpPr>
                <a:stCxn id="213" idx="7"/>
                <a:endCxn id="216"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21E016F6-28EB-49B9-981F-00F79B765242}"/>
                  </a:ext>
                </a:extLst>
              </p:cNvPr>
              <p:cNvCxnSpPr>
                <a:stCxn id="213" idx="5"/>
                <a:endCxn id="218"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421C5DC9-950B-43C0-B9FA-E9C8835E23DF}"/>
                  </a:ext>
                </a:extLst>
              </p:cNvPr>
              <p:cNvCxnSpPr>
                <a:stCxn id="219" idx="3"/>
                <a:endCxn id="218"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B48A04EA-7E4A-4ADE-9F75-0C826D943EF9}"/>
                  </a:ext>
                </a:extLst>
              </p:cNvPr>
              <p:cNvCxnSpPr>
                <a:stCxn id="220" idx="3"/>
                <a:endCxn id="219"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8" name="Straight Connector 247">
                <a:extLst>
                  <a:ext uri="{FF2B5EF4-FFF2-40B4-BE49-F238E27FC236}">
                    <a16:creationId xmlns:a16="http://schemas.microsoft.com/office/drawing/2014/main" id="{FC7AD576-09E7-4934-81BE-1D6C5E5775AD}"/>
                  </a:ext>
                </a:extLst>
              </p:cNvPr>
              <p:cNvCxnSpPr>
                <a:stCxn id="221" idx="4"/>
                <a:endCxn id="220"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AF77AA6A-DC94-41A7-9BBA-0ACE3374D559}"/>
                  </a:ext>
                </a:extLst>
              </p:cNvPr>
              <p:cNvCxnSpPr>
                <a:stCxn id="221" idx="1"/>
                <a:endCxn id="222"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0" name="Straight Connector 249">
                <a:extLst>
                  <a:ext uri="{FF2B5EF4-FFF2-40B4-BE49-F238E27FC236}">
                    <a16:creationId xmlns:a16="http://schemas.microsoft.com/office/drawing/2014/main" id="{C6511711-CD51-4297-A18B-8BA2527177D8}"/>
                  </a:ext>
                </a:extLst>
              </p:cNvPr>
              <p:cNvCxnSpPr>
                <a:stCxn id="222" idx="3"/>
                <a:endCxn id="212"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1" name="Straight Connector 250">
                <a:extLst>
                  <a:ext uri="{FF2B5EF4-FFF2-40B4-BE49-F238E27FC236}">
                    <a16:creationId xmlns:a16="http://schemas.microsoft.com/office/drawing/2014/main" id="{2B59AAE2-D72C-437C-8539-EDA542797108}"/>
                  </a:ext>
                </a:extLst>
              </p:cNvPr>
              <p:cNvCxnSpPr>
                <a:stCxn id="222" idx="1"/>
                <a:endCxn id="223"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2" name="Straight Connector 251">
                <a:extLst>
                  <a:ext uri="{FF2B5EF4-FFF2-40B4-BE49-F238E27FC236}">
                    <a16:creationId xmlns:a16="http://schemas.microsoft.com/office/drawing/2014/main" id="{AC70493E-3D74-4200-B612-242FEA18B67F}"/>
                  </a:ext>
                </a:extLst>
              </p:cNvPr>
              <p:cNvCxnSpPr>
                <a:stCxn id="224" idx="7"/>
                <a:endCxn id="223"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0A944E3F-E662-406E-BACC-2843E7623F53}"/>
                  </a:ext>
                </a:extLst>
              </p:cNvPr>
              <p:cNvCxnSpPr>
                <a:stCxn id="216" idx="7"/>
                <a:endCxn id="224"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4" name="Straight Connector 253">
                <a:extLst>
                  <a:ext uri="{FF2B5EF4-FFF2-40B4-BE49-F238E27FC236}">
                    <a16:creationId xmlns:a16="http://schemas.microsoft.com/office/drawing/2014/main" id="{BAB0AC74-94FC-4BC5-9B94-642E2BBC8F28}"/>
                  </a:ext>
                </a:extLst>
              </p:cNvPr>
              <p:cNvCxnSpPr>
                <a:stCxn id="212" idx="1"/>
                <a:endCxn id="224"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87FA898A-7904-48E3-9572-1D833A6CC6BC}"/>
                  </a:ext>
                </a:extLst>
              </p:cNvPr>
              <p:cNvCxnSpPr>
                <a:stCxn id="225" idx="4"/>
                <a:endCxn id="219"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8039B032-1241-4D45-9ECB-9F838F7D891B}"/>
                  </a:ext>
                </a:extLst>
              </p:cNvPr>
              <p:cNvCxnSpPr>
                <a:stCxn id="212" idx="4"/>
                <a:endCxn id="225"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5C9FEDE6-77BA-48C2-95ED-7C2224873EDF}"/>
                  </a:ext>
                </a:extLst>
              </p:cNvPr>
              <p:cNvCxnSpPr>
                <a:stCxn id="213" idx="1"/>
                <a:endCxn id="214"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227" name="Group 226">
              <a:extLst>
                <a:ext uri="{FF2B5EF4-FFF2-40B4-BE49-F238E27FC236}">
                  <a16:creationId xmlns:a16="http://schemas.microsoft.com/office/drawing/2014/main" id="{332A85DF-9DEF-4930-9E0C-FD86F77CD105}"/>
                </a:ext>
              </a:extLst>
            </p:cNvPr>
            <p:cNvGrpSpPr/>
            <p:nvPr/>
          </p:nvGrpSpPr>
          <p:grpSpPr>
            <a:xfrm>
              <a:off x="4277813" y="2245092"/>
              <a:ext cx="3814109" cy="2241907"/>
              <a:chOff x="4277813" y="2245092"/>
              <a:chExt cx="3814109" cy="2241907"/>
            </a:xfrm>
          </p:grpSpPr>
          <p:cxnSp>
            <p:nvCxnSpPr>
              <p:cNvPr id="229" name="Straight Connector 228">
                <a:extLst>
                  <a:ext uri="{FF2B5EF4-FFF2-40B4-BE49-F238E27FC236}">
                    <a16:creationId xmlns:a16="http://schemas.microsoft.com/office/drawing/2014/main" id="{19F6D921-E97D-4EC0-AA56-E96B646B40BF}"/>
                  </a:ext>
                </a:extLst>
              </p:cNvPr>
              <p:cNvCxnSpPr>
                <a:stCxn id="213" idx="1"/>
                <a:endCxn id="214" idx="6"/>
              </p:cNvCxnSpPr>
              <p:nvPr/>
            </p:nvCxnSpPr>
            <p:spPr>
              <a:xfrm flipH="1" flipV="1">
                <a:off x="4409673" y="3469857"/>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13EBE159-E418-41C5-B7DF-B9FB82EEC205}"/>
                  </a:ext>
                </a:extLst>
              </p:cNvPr>
              <p:cNvCxnSpPr/>
              <p:nvPr/>
            </p:nvCxnSpPr>
            <p:spPr>
              <a:xfrm flipV="1">
                <a:off x="4290454" y="3859458"/>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33E8351E-85C8-49CF-B38F-5BA5C579E75A}"/>
                  </a:ext>
                </a:extLst>
              </p:cNvPr>
              <p:cNvCxnSpPr/>
              <p:nvPr/>
            </p:nvCxnSpPr>
            <p:spPr>
              <a:xfrm flipV="1">
                <a:off x="4277813" y="2638551"/>
                <a:ext cx="70745" cy="69944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a16="http://schemas.microsoft.com/office/drawing/2014/main" id="{CB76ED0D-9F00-4DB0-B03D-F9A0EB0E0D9E}"/>
                  </a:ext>
                </a:extLst>
              </p:cNvPr>
              <p:cNvCxnSpPr/>
              <p:nvPr/>
            </p:nvCxnSpPr>
            <p:spPr>
              <a:xfrm flipV="1">
                <a:off x="4989865" y="3254651"/>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9C077D6B-EE36-40CB-8F8F-B3309CE63A2C}"/>
                  </a:ext>
                </a:extLst>
              </p:cNvPr>
              <p:cNvCxnSpPr/>
              <p:nvPr/>
            </p:nvCxnSpPr>
            <p:spPr>
              <a:xfrm>
                <a:off x="4989865" y="3859458"/>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A9EFD72E-27C5-46E2-A83E-D62A8238B214}"/>
                  </a:ext>
                </a:extLst>
              </p:cNvPr>
              <p:cNvCxnSpPr/>
              <p:nvPr/>
            </p:nvCxnSpPr>
            <p:spPr>
              <a:xfrm flipH="1">
                <a:off x="7235062" y="3427469"/>
                <a:ext cx="765278" cy="502700"/>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5" name="Straight Connector 234">
                <a:extLst>
                  <a:ext uri="{FF2B5EF4-FFF2-40B4-BE49-F238E27FC236}">
                    <a16:creationId xmlns:a16="http://schemas.microsoft.com/office/drawing/2014/main" id="{6549E920-C7BC-45D8-B1EF-023E58B6D824}"/>
                  </a:ext>
                </a:extLst>
              </p:cNvPr>
              <p:cNvCxnSpPr/>
              <p:nvPr/>
            </p:nvCxnSpPr>
            <p:spPr>
              <a:xfrm>
                <a:off x="8021582" y="2973117"/>
                <a:ext cx="70340" cy="23325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6" name="Straight Connector 235">
                <a:extLst>
                  <a:ext uri="{FF2B5EF4-FFF2-40B4-BE49-F238E27FC236}">
                    <a16:creationId xmlns:a16="http://schemas.microsoft.com/office/drawing/2014/main" id="{0CDAD7AF-0F57-43A4-85C4-FF5A529AB924}"/>
                  </a:ext>
                </a:extLst>
              </p:cNvPr>
              <p:cNvCxnSpPr/>
              <p:nvPr/>
            </p:nvCxnSpPr>
            <p:spPr>
              <a:xfrm flipH="1">
                <a:off x="7263198" y="2597709"/>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8F729438-B823-4B56-B518-E6E6F7A23337}"/>
                  </a:ext>
                </a:extLst>
              </p:cNvPr>
              <p:cNvCxnSpPr/>
              <p:nvPr/>
            </p:nvCxnSpPr>
            <p:spPr>
              <a:xfrm flipV="1">
                <a:off x="6569194" y="2245092"/>
                <a:ext cx="391919" cy="28796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8" name="Straight Connector 237">
                <a:extLst>
                  <a:ext uri="{FF2B5EF4-FFF2-40B4-BE49-F238E27FC236}">
                    <a16:creationId xmlns:a16="http://schemas.microsoft.com/office/drawing/2014/main" id="{0B089BD8-C8B3-4D9C-8D85-D965F324DE0F}"/>
                  </a:ext>
                </a:extLst>
              </p:cNvPr>
              <p:cNvCxnSpPr/>
              <p:nvPr/>
            </p:nvCxnSpPr>
            <p:spPr>
              <a:xfrm flipH="1" flipV="1">
                <a:off x="6569194" y="2716220"/>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9" name="Straight Connector 238">
                <a:extLst>
                  <a:ext uri="{FF2B5EF4-FFF2-40B4-BE49-F238E27FC236}">
                    <a16:creationId xmlns:a16="http://schemas.microsoft.com/office/drawing/2014/main" id="{8938B065-8078-4822-9BD7-2EF296818DC4}"/>
                  </a:ext>
                </a:extLst>
              </p:cNvPr>
              <p:cNvCxnSpPr/>
              <p:nvPr/>
            </p:nvCxnSpPr>
            <p:spPr>
              <a:xfrm>
                <a:off x="7171616" y="3105540"/>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228" name="Oval 227">
              <a:extLst>
                <a:ext uri="{FF2B5EF4-FFF2-40B4-BE49-F238E27FC236}">
                  <a16:creationId xmlns:a16="http://schemas.microsoft.com/office/drawing/2014/main" id="{A66CBBDC-DC8C-4815-B4D2-34423FBECB0C}"/>
                </a:ext>
              </a:extLst>
            </p:cNvPr>
            <p:cNvSpPr/>
            <p:nvPr/>
          </p:nvSpPr>
          <p:spPr>
            <a:xfrm>
              <a:off x="7814817" y="3063627"/>
              <a:ext cx="542618" cy="542618"/>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58" name="Picture 257">
            <a:extLst>
              <a:ext uri="{FF2B5EF4-FFF2-40B4-BE49-F238E27FC236}">
                <a16:creationId xmlns:a16="http://schemas.microsoft.com/office/drawing/2014/main" id="{E3541BD5-9A96-417B-AE52-2A4E3C30BF26}"/>
              </a:ext>
            </a:extLst>
          </p:cNvPr>
          <p:cNvPicPr>
            <a:picLocks noChangeAspect="1"/>
          </p:cNvPicPr>
          <p:nvPr/>
        </p:nvPicPr>
        <p:blipFill>
          <a:blip r:embed="rId16"/>
          <a:stretch>
            <a:fillRect/>
          </a:stretch>
        </p:blipFill>
        <p:spPr>
          <a:xfrm>
            <a:off x="1405405" y="3858494"/>
            <a:ext cx="1341291" cy="1318236"/>
          </a:xfrm>
          <a:prstGeom prst="rect">
            <a:avLst/>
          </a:prstGeom>
        </p:spPr>
      </p:pic>
      <p:pic>
        <p:nvPicPr>
          <p:cNvPr id="259" name="Picture 258">
            <a:extLst>
              <a:ext uri="{FF2B5EF4-FFF2-40B4-BE49-F238E27FC236}">
                <a16:creationId xmlns:a16="http://schemas.microsoft.com/office/drawing/2014/main" id="{AA14DB46-EFCF-414B-940F-DD89D2097E15}"/>
              </a:ext>
            </a:extLst>
          </p:cNvPr>
          <p:cNvPicPr>
            <a:picLocks noChangeAspect="1"/>
          </p:cNvPicPr>
          <p:nvPr/>
        </p:nvPicPr>
        <p:blipFill rotWithShape="1">
          <a:blip r:embed="rId17"/>
          <a:srcRect r="66772"/>
          <a:stretch/>
        </p:blipFill>
        <p:spPr>
          <a:xfrm>
            <a:off x="-9878" y="3934079"/>
            <a:ext cx="1377924" cy="1318236"/>
          </a:xfrm>
          <a:prstGeom prst="rect">
            <a:avLst/>
          </a:prstGeom>
        </p:spPr>
      </p:pic>
    </p:spTree>
    <p:extLst>
      <p:ext uri="{BB962C8B-B14F-4D97-AF65-F5344CB8AC3E}">
        <p14:creationId xmlns:p14="http://schemas.microsoft.com/office/powerpoint/2010/main" val="2532920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0"/>
                                        </p:tgtEl>
                                        <p:attrNameLst>
                                          <p:attrName>style.visibility</p:attrName>
                                        </p:attrNameLst>
                                      </p:cBhvr>
                                      <p:to>
                                        <p:strVal val="visible"/>
                                      </p:to>
                                    </p:set>
                                    <p:animEffect transition="in" filter="fade">
                                      <p:cBhvr>
                                        <p:cTn id="18" dur="500"/>
                                        <p:tgtEl>
                                          <p:spTgt spid="210"/>
                                        </p:tgtEl>
                                      </p:cBhvr>
                                    </p:animEffect>
                                  </p:childTnLst>
                                </p:cTn>
                              </p:par>
                              <p:par>
                                <p:cTn id="19" presetID="10" presetClass="entr" presetSubtype="0" fill="hold" nodeType="withEffect">
                                  <p:stCondLst>
                                    <p:cond delay="0"/>
                                  </p:stCondLst>
                                  <p:childTnLst>
                                    <p:set>
                                      <p:cBhvr>
                                        <p:cTn id="20" dur="1" fill="hold">
                                          <p:stCondLst>
                                            <p:cond delay="0"/>
                                          </p:stCondLst>
                                        </p:cTn>
                                        <p:tgtEl>
                                          <p:spTgt spid="153"/>
                                        </p:tgtEl>
                                        <p:attrNameLst>
                                          <p:attrName>style.visibility</p:attrName>
                                        </p:attrNameLst>
                                      </p:cBhvr>
                                      <p:to>
                                        <p:strVal val="visible"/>
                                      </p:to>
                                    </p:set>
                                    <p:animEffect transition="in" filter="fade">
                                      <p:cBhvr>
                                        <p:cTn id="21" dur="500"/>
                                        <p:tgtEl>
                                          <p:spTgt spid="153"/>
                                        </p:tgtEl>
                                      </p:cBhvr>
                                    </p:animEffect>
                                  </p:childTnLst>
                                </p:cTn>
                              </p:par>
                              <p:par>
                                <p:cTn id="22" presetID="10" presetClass="entr" presetSubtype="0" fill="hold" nodeType="with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500"/>
                                        <p:tgtEl>
                                          <p:spTgt spid="7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9"/>
                                        </p:tgtEl>
                                        <p:attrNameLst>
                                          <p:attrName>style.visibility</p:attrName>
                                        </p:attrNameLst>
                                      </p:cBhvr>
                                      <p:to>
                                        <p:strVal val="visible"/>
                                      </p:to>
                                    </p:set>
                                    <p:animEffect transition="in" filter="fade">
                                      <p:cBhvr>
                                        <p:cTn id="29" dur="500"/>
                                        <p:tgtEl>
                                          <p:spTgt spid="259"/>
                                        </p:tgtEl>
                                      </p:cBhvr>
                                    </p:animEffect>
                                  </p:childTnLst>
                                </p:cTn>
                              </p:par>
                              <p:par>
                                <p:cTn id="30" presetID="10" presetClass="entr" presetSubtype="0" fill="hold" nodeType="withEffect">
                                  <p:stCondLst>
                                    <p:cond delay="0"/>
                                  </p:stCondLst>
                                  <p:childTnLst>
                                    <p:set>
                                      <p:cBhvr>
                                        <p:cTn id="31" dur="1" fill="hold">
                                          <p:stCondLst>
                                            <p:cond delay="0"/>
                                          </p:stCondLst>
                                        </p:cTn>
                                        <p:tgtEl>
                                          <p:spTgt spid="258"/>
                                        </p:tgtEl>
                                        <p:attrNameLst>
                                          <p:attrName>style.visibility</p:attrName>
                                        </p:attrNameLst>
                                      </p:cBhvr>
                                      <p:to>
                                        <p:strVal val="visible"/>
                                      </p:to>
                                    </p:set>
                                    <p:animEffect transition="in" filter="fade">
                                      <p:cBhvr>
                                        <p:cTn id="32" dur="500"/>
                                        <p:tgtEl>
                                          <p:spTgt spid="2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BACKUPS</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79</a:t>
            </a:fld>
            <a:endParaRPr lang="en-US"/>
          </a:p>
        </p:txBody>
      </p:sp>
    </p:spTree>
    <p:extLst>
      <p:ext uri="{BB962C8B-B14F-4D97-AF65-F5344CB8AC3E}">
        <p14:creationId xmlns:p14="http://schemas.microsoft.com/office/powerpoint/2010/main" val="354365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Background: Topology</a:t>
            </a:r>
          </a:p>
        </p:txBody>
      </p:sp>
      <p:sp>
        <p:nvSpPr>
          <p:cNvPr id="22" name="Content Placeholder 2"/>
          <p:cNvSpPr>
            <a:spLocks noGrp="1"/>
          </p:cNvSpPr>
          <p:nvPr>
            <p:ph idx="1"/>
          </p:nvPr>
        </p:nvSpPr>
        <p:spPr>
          <a:xfrm>
            <a:off x="4573790" y="704852"/>
            <a:ext cx="4570210" cy="6153148"/>
          </a:xfrm>
        </p:spPr>
        <p:txBody>
          <a:bodyPr>
            <a:normAutofit/>
          </a:bodyPr>
          <a:lstStyle/>
          <a:p>
            <a:pPr marL="0" indent="0">
              <a:buNone/>
            </a:pPr>
            <a:r>
              <a:rPr lang="en-US" b="1" i="1" dirty="0">
                <a:solidFill>
                  <a:schemeClr val="accent2"/>
                </a:solidFill>
              </a:rPr>
              <a:t>Manifold</a:t>
            </a:r>
            <a:r>
              <a:rPr lang="en-US" dirty="0">
                <a:solidFill>
                  <a:schemeClr val="accent2"/>
                </a:solidFill>
              </a:rPr>
              <a:t> </a:t>
            </a:r>
          </a:p>
          <a:p>
            <a:pPr lvl="1"/>
            <a:r>
              <a:rPr lang="en-US" dirty="0"/>
              <a:t>Something that resembles Euclidean space locally…everywhere</a:t>
            </a:r>
          </a:p>
          <a:p>
            <a:endParaRPr lang="en-US" dirty="0"/>
          </a:p>
          <a:p>
            <a:pPr marL="0" indent="0">
              <a:buNone/>
            </a:pPr>
            <a:r>
              <a:rPr lang="en-US" b="1" i="1" dirty="0">
                <a:solidFill>
                  <a:srgbClr val="C0504D"/>
                </a:solidFill>
              </a:rPr>
              <a:t>Smooth</a:t>
            </a:r>
            <a:r>
              <a:rPr lang="en-US" dirty="0">
                <a:solidFill>
                  <a:srgbClr val="C0504D"/>
                </a:solidFill>
              </a:rPr>
              <a:t> </a:t>
            </a:r>
            <a:r>
              <a:rPr lang="en-US" b="1" i="1" dirty="0">
                <a:solidFill>
                  <a:srgbClr val="C0504D"/>
                </a:solidFill>
              </a:rPr>
              <a:t>Function</a:t>
            </a:r>
          </a:p>
          <a:p>
            <a:pPr lvl="1"/>
            <a:r>
              <a:rPr lang="en-US" dirty="0"/>
              <a:t>Continuously defined and differentiable</a:t>
            </a:r>
          </a:p>
        </p:txBody>
      </p:sp>
      <p:pic>
        <p:nvPicPr>
          <p:cNvPr id="7" name="Picture 6" descr="true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19" y="859825"/>
            <a:ext cx="3227832" cy="1965960"/>
          </a:xfrm>
          <a:prstGeom prst="rect">
            <a:avLst/>
          </a:prstGeom>
        </p:spPr>
      </p:pic>
      <p:pic>
        <p:nvPicPr>
          <p:cNvPr id="13" name="Picture 12" descr="trueSurfa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649" y="3781090"/>
            <a:ext cx="3227832" cy="1965960"/>
          </a:xfrm>
          <a:prstGeom prst="rect">
            <a:avLst/>
          </a:prstGeom>
        </p:spPr>
      </p:pic>
      <p:grpSp>
        <p:nvGrpSpPr>
          <p:cNvPr id="69" name="Group 68">
            <a:extLst>
              <a:ext uri="{FF2B5EF4-FFF2-40B4-BE49-F238E27FC236}">
                <a16:creationId xmlns:a16="http://schemas.microsoft.com/office/drawing/2014/main" id="{1EC52093-0103-4C7F-875A-31979793FB7B}"/>
              </a:ext>
            </a:extLst>
          </p:cNvPr>
          <p:cNvGrpSpPr/>
          <p:nvPr/>
        </p:nvGrpSpPr>
        <p:grpSpPr>
          <a:xfrm>
            <a:off x="3840668" y="3765737"/>
            <a:ext cx="600345" cy="1981313"/>
            <a:chOff x="3840668" y="3765737"/>
            <a:chExt cx="600345" cy="1981313"/>
          </a:xfrm>
        </p:grpSpPr>
        <p:pic>
          <p:nvPicPr>
            <p:cNvPr id="14" name="Picture 13" descr="YlOrR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714" y="3781090"/>
              <a:ext cx="458253" cy="1965960"/>
            </a:xfrm>
            <a:prstGeom prst="rect">
              <a:avLst/>
            </a:prstGeom>
          </p:spPr>
        </p:pic>
        <p:sp>
          <p:nvSpPr>
            <p:cNvPr id="17" name="TextBox 16"/>
            <p:cNvSpPr txBox="1"/>
            <p:nvPr/>
          </p:nvSpPr>
          <p:spPr>
            <a:xfrm>
              <a:off x="3886879" y="5377718"/>
              <a:ext cx="507922" cy="369332"/>
            </a:xfrm>
            <a:prstGeom prst="rect">
              <a:avLst/>
            </a:prstGeom>
            <a:noFill/>
          </p:spPr>
          <p:txBody>
            <a:bodyPr wrap="none" rtlCol="0">
              <a:spAutoFit/>
            </a:bodyPr>
            <a:lstStyle/>
            <a:p>
              <a:r>
                <a:rPr lang="en-US"/>
                <a:t>low</a:t>
              </a:r>
            </a:p>
          </p:txBody>
        </p:sp>
        <p:sp>
          <p:nvSpPr>
            <p:cNvPr id="18" name="TextBox 17"/>
            <p:cNvSpPr txBox="1"/>
            <p:nvPr/>
          </p:nvSpPr>
          <p:spPr>
            <a:xfrm>
              <a:off x="3840668" y="3765737"/>
              <a:ext cx="600345" cy="369332"/>
            </a:xfrm>
            <a:prstGeom prst="rect">
              <a:avLst/>
            </a:prstGeom>
            <a:noFill/>
          </p:spPr>
          <p:txBody>
            <a:bodyPr wrap="none" rtlCol="0">
              <a:spAutoFit/>
            </a:bodyPr>
            <a:lstStyle/>
            <a:p>
              <a:r>
                <a:rPr lang="en-US" dirty="0">
                  <a:solidFill>
                    <a:schemeClr val="bg1">
                      <a:lumMod val="95000"/>
                    </a:schemeClr>
                  </a:solidFill>
                </a:rPr>
                <a:t>high</a:t>
              </a:r>
            </a:p>
          </p:txBody>
        </p:sp>
        <p:sp>
          <p:nvSpPr>
            <p:cNvPr id="19" name="TextBox 18"/>
            <p:cNvSpPr txBox="1"/>
            <p:nvPr/>
          </p:nvSpPr>
          <p:spPr>
            <a:xfrm>
              <a:off x="3903069" y="4518008"/>
              <a:ext cx="492443" cy="369332"/>
            </a:xfrm>
            <a:prstGeom prst="rect">
              <a:avLst/>
            </a:prstGeom>
            <a:noFill/>
          </p:spPr>
          <p:txBody>
            <a:bodyPr wrap="none" rtlCol="0">
              <a:spAutoFit/>
            </a:bodyPr>
            <a:lstStyle/>
            <a:p>
              <a:r>
                <a:rPr lang="en-US" dirty="0"/>
                <a:t>f(</a:t>
              </a:r>
              <a:r>
                <a:rPr lang="en-US" b="1" i="1" dirty="0"/>
                <a:t>x</a:t>
              </a:r>
              <a:r>
                <a:rPr lang="en-US" dirty="0"/>
                <a:t>)</a:t>
              </a:r>
            </a:p>
          </p:txBody>
        </p:sp>
      </p:grpSp>
      <p:sp>
        <p:nvSpPr>
          <p:cNvPr id="3" name="Slide Number Placeholder 2"/>
          <p:cNvSpPr>
            <a:spLocks noGrp="1"/>
          </p:cNvSpPr>
          <p:nvPr>
            <p:ph type="sldNum" sz="quarter" idx="12"/>
          </p:nvPr>
        </p:nvSpPr>
        <p:spPr/>
        <p:txBody>
          <a:bodyPr/>
          <a:lstStyle/>
          <a:p>
            <a:fld id="{0C9D9FE6-5D08-3B48-9104-2B1B3E27A71F}" type="slidenum">
              <a:rPr lang="en-US" smtClean="0"/>
              <a:t>8</a:t>
            </a:fld>
            <a:endParaRPr lang="en-US"/>
          </a:p>
        </p:txBody>
      </p:sp>
      <p:sp>
        <p:nvSpPr>
          <p:cNvPr id="4" name="Oval 3">
            <a:extLst>
              <a:ext uri="{FF2B5EF4-FFF2-40B4-BE49-F238E27FC236}">
                <a16:creationId xmlns:a16="http://schemas.microsoft.com/office/drawing/2014/main" id="{2A775266-8059-48BF-A98D-7C677F079F3C}"/>
              </a:ext>
            </a:extLst>
          </p:cNvPr>
          <p:cNvSpPr/>
          <p:nvPr/>
        </p:nvSpPr>
        <p:spPr>
          <a:xfrm>
            <a:off x="1750423" y="1891502"/>
            <a:ext cx="423236" cy="423236"/>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2687F34A-19F3-47FF-B5A6-E0E5AA495FF3}"/>
              </a:ext>
            </a:extLst>
          </p:cNvPr>
          <p:cNvGrpSpPr/>
          <p:nvPr/>
        </p:nvGrpSpPr>
        <p:grpSpPr>
          <a:xfrm>
            <a:off x="1962041" y="1840580"/>
            <a:ext cx="1485210" cy="1068378"/>
            <a:chOff x="1962041" y="1840580"/>
            <a:chExt cx="1485210" cy="1068378"/>
          </a:xfrm>
        </p:grpSpPr>
        <p:cxnSp>
          <p:nvCxnSpPr>
            <p:cNvPr id="6" name="Straight Connector 5">
              <a:extLst>
                <a:ext uri="{FF2B5EF4-FFF2-40B4-BE49-F238E27FC236}">
                  <a16:creationId xmlns:a16="http://schemas.microsoft.com/office/drawing/2014/main" id="{EA45BA9E-B4BB-4280-B129-1050E00715E6}"/>
                </a:ext>
              </a:extLst>
            </p:cNvPr>
            <p:cNvCxnSpPr>
              <a:stCxn id="4" idx="0"/>
              <a:endCxn id="12" idx="0"/>
            </p:cNvCxnSpPr>
            <p:nvPr/>
          </p:nvCxnSpPr>
          <p:spPr>
            <a:xfrm flipV="1">
              <a:off x="1962041" y="1840580"/>
              <a:ext cx="1485210" cy="50922"/>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287737D-6B92-477F-ACC8-4AC7D417D87F}"/>
                </a:ext>
              </a:extLst>
            </p:cNvPr>
            <p:cNvCxnSpPr>
              <a:cxnSpLocks/>
              <a:stCxn id="4" idx="4"/>
              <a:endCxn id="12" idx="3"/>
            </p:cNvCxnSpPr>
            <p:nvPr/>
          </p:nvCxnSpPr>
          <p:spPr>
            <a:xfrm>
              <a:off x="1962041" y="2314738"/>
              <a:ext cx="1042673" cy="59422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C0737488-7A04-4853-8578-FE5A5EDFAA67}"/>
              </a:ext>
            </a:extLst>
          </p:cNvPr>
          <p:cNvGrpSpPr/>
          <p:nvPr/>
        </p:nvGrpSpPr>
        <p:grpSpPr>
          <a:xfrm>
            <a:off x="2821409" y="1840580"/>
            <a:ext cx="1251683" cy="1251683"/>
            <a:chOff x="2821409" y="1840580"/>
            <a:chExt cx="1251683" cy="1251683"/>
          </a:xfrm>
        </p:grpSpPr>
        <p:sp>
          <p:nvSpPr>
            <p:cNvPr id="12" name="Oval 11">
              <a:extLst>
                <a:ext uri="{FF2B5EF4-FFF2-40B4-BE49-F238E27FC236}">
                  <a16:creationId xmlns:a16="http://schemas.microsoft.com/office/drawing/2014/main" id="{57F503A9-DB4A-4C44-9F76-29788CA2CACA}"/>
                </a:ext>
              </a:extLst>
            </p:cNvPr>
            <p:cNvSpPr/>
            <p:nvPr/>
          </p:nvSpPr>
          <p:spPr>
            <a:xfrm>
              <a:off x="2821409" y="1840580"/>
              <a:ext cx="1251683" cy="1251683"/>
            </a:xfrm>
            <a:prstGeom prst="ellipse">
              <a:avLst/>
            </a:prstGeom>
            <a:solidFill>
              <a:schemeClr val="accent2"/>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C8836CB-0780-4F95-B6CF-DFAD6DB306AC}"/>
                </a:ext>
              </a:extLst>
            </p:cNvPr>
            <p:cNvCxnSpPr>
              <a:stCxn id="12" idx="1"/>
              <a:endCxn id="12" idx="3"/>
            </p:cNvCxnSpPr>
            <p:nvPr/>
          </p:nvCxnSpPr>
          <p:spPr>
            <a:xfrm>
              <a:off x="3004714"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44EFC28-B776-432F-8D2C-79A003F7A1D9}"/>
                </a:ext>
              </a:extLst>
            </p:cNvPr>
            <p:cNvCxnSpPr>
              <a:cxnSpLocks/>
              <a:stCxn id="12" idx="0"/>
              <a:endCxn id="12" idx="4"/>
            </p:cNvCxnSpPr>
            <p:nvPr/>
          </p:nvCxnSpPr>
          <p:spPr>
            <a:xfrm>
              <a:off x="3447251" y="1840580"/>
              <a:ext cx="0" cy="12516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F256AE-8F48-43D8-A360-DE31E7B77DED}"/>
                </a:ext>
              </a:extLst>
            </p:cNvPr>
            <p:cNvCxnSpPr>
              <a:cxnSpLocks/>
              <a:stCxn id="12" idx="7"/>
              <a:endCxn id="12" idx="5"/>
            </p:cNvCxnSpPr>
            <p:nvPr/>
          </p:nvCxnSpPr>
          <p:spPr>
            <a:xfrm>
              <a:off x="3889787"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565CF12-C14C-45CD-94F7-F1D4973369A6}"/>
                </a:ext>
              </a:extLst>
            </p:cNvPr>
            <p:cNvCxnSpPr>
              <a:cxnSpLocks/>
              <a:stCxn id="12" idx="3"/>
              <a:endCxn id="12" idx="5"/>
            </p:cNvCxnSpPr>
            <p:nvPr/>
          </p:nvCxnSpPr>
          <p:spPr>
            <a:xfrm>
              <a:off x="3004714" y="2908958"/>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B619A26-C48D-4965-B894-C98EBE4CC270}"/>
                </a:ext>
              </a:extLst>
            </p:cNvPr>
            <p:cNvCxnSpPr>
              <a:cxnSpLocks/>
              <a:stCxn id="12" idx="2"/>
              <a:endCxn id="12" idx="6"/>
            </p:cNvCxnSpPr>
            <p:nvPr/>
          </p:nvCxnSpPr>
          <p:spPr>
            <a:xfrm>
              <a:off x="2821409" y="2466422"/>
              <a:ext cx="1251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1F21ED6-A3DB-4CBE-AB3C-6A8AAC7257E7}"/>
                </a:ext>
              </a:extLst>
            </p:cNvPr>
            <p:cNvCxnSpPr>
              <a:cxnSpLocks/>
              <a:stCxn id="12" idx="1"/>
              <a:endCxn id="12" idx="7"/>
            </p:cNvCxnSpPr>
            <p:nvPr/>
          </p:nvCxnSpPr>
          <p:spPr>
            <a:xfrm>
              <a:off x="3004714" y="2023885"/>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59EEC595-EC6E-4254-BB82-C1FC7FF26216}"/>
              </a:ext>
            </a:extLst>
          </p:cNvPr>
          <p:cNvGrpSpPr/>
          <p:nvPr/>
        </p:nvGrpSpPr>
        <p:grpSpPr>
          <a:xfrm>
            <a:off x="1139081" y="4187615"/>
            <a:ext cx="1821867" cy="1321213"/>
            <a:chOff x="1139081" y="4187615"/>
            <a:chExt cx="1821867" cy="1321213"/>
          </a:xfrm>
        </p:grpSpPr>
        <p:cxnSp>
          <p:nvCxnSpPr>
            <p:cNvPr id="40" name="Straight Arrow Connector 39">
              <a:extLst>
                <a:ext uri="{FF2B5EF4-FFF2-40B4-BE49-F238E27FC236}">
                  <a16:creationId xmlns:a16="http://schemas.microsoft.com/office/drawing/2014/main" id="{EB149C2B-D973-44C1-B6DC-15A024ED29A5}"/>
                </a:ext>
              </a:extLst>
            </p:cNvPr>
            <p:cNvCxnSpPr/>
            <p:nvPr/>
          </p:nvCxnSpPr>
          <p:spPr>
            <a:xfrm flipV="1">
              <a:off x="1139081" y="4660827"/>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CCA5E69-450C-4B94-AF99-5EF74FF76FF0}"/>
                </a:ext>
              </a:extLst>
            </p:cNvPr>
            <p:cNvCxnSpPr/>
            <p:nvPr/>
          </p:nvCxnSpPr>
          <p:spPr>
            <a:xfrm flipV="1">
              <a:off x="1228779" y="4887340"/>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3D9974AF-12E5-4713-AD8E-53D737C386DF}"/>
                </a:ext>
              </a:extLst>
            </p:cNvPr>
            <p:cNvCxnSpPr/>
            <p:nvPr/>
          </p:nvCxnSpPr>
          <p:spPr>
            <a:xfrm flipV="1">
              <a:off x="1318477" y="5113853"/>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3B0FF538-8F8C-4377-B448-3F3FB8631F98}"/>
                </a:ext>
              </a:extLst>
            </p:cNvPr>
            <p:cNvCxnSpPr/>
            <p:nvPr/>
          </p:nvCxnSpPr>
          <p:spPr>
            <a:xfrm flipV="1">
              <a:off x="1408175" y="5352073"/>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2E0C45D-BAE4-4AB9-8F8E-63FB717FD943}"/>
                </a:ext>
              </a:extLst>
            </p:cNvPr>
            <p:cNvCxnSpPr>
              <a:cxnSpLocks/>
            </p:cNvCxnSpPr>
            <p:nvPr/>
          </p:nvCxnSpPr>
          <p:spPr>
            <a:xfrm flipV="1">
              <a:off x="1358077" y="4637411"/>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7FFF1E76-70A3-4F22-85AA-5C596EB698B9}"/>
                </a:ext>
              </a:extLst>
            </p:cNvPr>
            <p:cNvCxnSpPr>
              <a:cxnSpLocks/>
            </p:cNvCxnSpPr>
            <p:nvPr/>
          </p:nvCxnSpPr>
          <p:spPr>
            <a:xfrm flipV="1">
              <a:off x="1457515" y="4818059"/>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C510898-0E01-4A7F-8E47-2A4025F260AD}"/>
                </a:ext>
              </a:extLst>
            </p:cNvPr>
            <p:cNvCxnSpPr>
              <a:cxnSpLocks/>
            </p:cNvCxnSpPr>
            <p:nvPr/>
          </p:nvCxnSpPr>
          <p:spPr>
            <a:xfrm flipV="1">
              <a:off x="1567546" y="5048136"/>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35BFE1-F7D5-47B7-98E8-AE1A2F829E3B}"/>
                </a:ext>
              </a:extLst>
            </p:cNvPr>
            <p:cNvCxnSpPr>
              <a:cxnSpLocks/>
            </p:cNvCxnSpPr>
            <p:nvPr/>
          </p:nvCxnSpPr>
          <p:spPr>
            <a:xfrm flipV="1">
              <a:off x="1663455" y="5225276"/>
              <a:ext cx="144708" cy="3329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8831938-D3FC-4E42-B41A-44655D0BA0D9}"/>
                </a:ext>
              </a:extLst>
            </p:cNvPr>
            <p:cNvCxnSpPr/>
            <p:nvPr/>
          </p:nvCxnSpPr>
          <p:spPr>
            <a:xfrm flipV="1">
              <a:off x="1685156" y="4318889"/>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0CDCA3B-52F2-40C6-98FB-69C7D73A1DF3}"/>
                </a:ext>
              </a:extLst>
            </p:cNvPr>
            <p:cNvCxnSpPr/>
            <p:nvPr/>
          </p:nvCxnSpPr>
          <p:spPr>
            <a:xfrm flipV="1">
              <a:off x="1774854" y="4545402"/>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56714A3-1AE2-4934-8C09-D437E65BEEC2}"/>
                </a:ext>
              </a:extLst>
            </p:cNvPr>
            <p:cNvCxnSpPr/>
            <p:nvPr/>
          </p:nvCxnSpPr>
          <p:spPr>
            <a:xfrm flipV="1">
              <a:off x="1864552" y="4771915"/>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E354F4B2-AD06-498E-9224-DBB6C7075C54}"/>
                </a:ext>
              </a:extLst>
            </p:cNvPr>
            <p:cNvCxnSpPr/>
            <p:nvPr/>
          </p:nvCxnSpPr>
          <p:spPr>
            <a:xfrm flipV="1">
              <a:off x="1954250" y="5010135"/>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56BF1E88-FC0A-40BA-9B45-D644665365D8}"/>
                </a:ext>
              </a:extLst>
            </p:cNvPr>
            <p:cNvCxnSpPr>
              <a:cxnSpLocks/>
            </p:cNvCxnSpPr>
            <p:nvPr/>
          </p:nvCxnSpPr>
          <p:spPr>
            <a:xfrm>
              <a:off x="2015551" y="4249408"/>
              <a:ext cx="209469" cy="7934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BCFFB026-2751-44A5-8C99-98D378FA41B6}"/>
                </a:ext>
              </a:extLst>
            </p:cNvPr>
            <p:cNvCxnSpPr>
              <a:cxnSpLocks/>
            </p:cNvCxnSpPr>
            <p:nvPr/>
          </p:nvCxnSpPr>
          <p:spPr>
            <a:xfrm>
              <a:off x="2114989" y="4430056"/>
              <a:ext cx="196269" cy="4558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1901136-0607-4016-915B-D7A7F1BDA807}"/>
                </a:ext>
              </a:extLst>
            </p:cNvPr>
            <p:cNvCxnSpPr>
              <a:cxnSpLocks/>
            </p:cNvCxnSpPr>
            <p:nvPr/>
          </p:nvCxnSpPr>
          <p:spPr>
            <a:xfrm>
              <a:off x="2225020" y="4660133"/>
              <a:ext cx="213380" cy="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F5BB800E-DA82-4D63-B234-C1AC9E164C84}"/>
                </a:ext>
              </a:extLst>
            </p:cNvPr>
            <p:cNvCxnSpPr>
              <a:cxnSpLocks/>
            </p:cNvCxnSpPr>
            <p:nvPr/>
          </p:nvCxnSpPr>
          <p:spPr>
            <a:xfrm flipV="1">
              <a:off x="2320929" y="4796895"/>
              <a:ext cx="212721" cy="332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271EB6E-CA89-44EB-8B9F-AA9184F564F4}"/>
                </a:ext>
              </a:extLst>
            </p:cNvPr>
            <p:cNvCxnSpPr>
              <a:cxnSpLocks/>
            </p:cNvCxnSpPr>
            <p:nvPr/>
          </p:nvCxnSpPr>
          <p:spPr>
            <a:xfrm flipV="1">
              <a:off x="2432095" y="4299475"/>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6154FD3-243E-4A0C-B057-3A3075ADC29F}"/>
                </a:ext>
              </a:extLst>
            </p:cNvPr>
            <p:cNvCxnSpPr>
              <a:cxnSpLocks/>
            </p:cNvCxnSpPr>
            <p:nvPr/>
          </p:nvCxnSpPr>
          <p:spPr>
            <a:xfrm flipV="1">
              <a:off x="2531533" y="4480123"/>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5953BA72-9CBA-42CB-9D48-81AE3733FAF4}"/>
                </a:ext>
              </a:extLst>
            </p:cNvPr>
            <p:cNvCxnSpPr>
              <a:cxnSpLocks/>
            </p:cNvCxnSpPr>
            <p:nvPr/>
          </p:nvCxnSpPr>
          <p:spPr>
            <a:xfrm flipV="1">
              <a:off x="2720331" y="4187615"/>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F742FE92-56F9-43E8-80D0-24D8FA95EBC9}"/>
                </a:ext>
              </a:extLst>
            </p:cNvPr>
            <p:cNvCxnSpPr>
              <a:cxnSpLocks/>
            </p:cNvCxnSpPr>
            <p:nvPr/>
          </p:nvCxnSpPr>
          <p:spPr>
            <a:xfrm flipV="1">
              <a:off x="2816240" y="4364755"/>
              <a:ext cx="144708" cy="3329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6521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left)">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animEffect transition="in" filter="fade">
                                      <p:cBhvr>
                                        <p:cTn id="19" dur="250"/>
                                        <p:tgtEl>
                                          <p:spTgt spid="2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4" end="4"/>
                                            </p:txEl>
                                          </p:spTgt>
                                        </p:tgtEl>
                                        <p:attrNameLst>
                                          <p:attrName>style.visibility</p:attrName>
                                        </p:attrNameLst>
                                      </p:cBhvr>
                                      <p:to>
                                        <p:strVal val="visible"/>
                                      </p:to>
                                    </p:set>
                                    <p:animEffect transition="in" filter="fade">
                                      <p:cBhvr>
                                        <p:cTn id="22" dur="250"/>
                                        <p:tgtEl>
                                          <p:spTgt spid="22">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wipe(left)">
                                      <p:cBhvr>
                                        <p:cTn id="33" dur="7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B9E8DC3F-6F91-4FD9-82AF-CDFE7D1079B3}"/>
              </a:ext>
            </a:extLst>
          </p:cNvPr>
          <p:cNvPicPr>
            <a:picLocks noChangeAspect="1"/>
          </p:cNvPicPr>
          <p:nvPr/>
        </p:nvPicPr>
        <p:blipFill>
          <a:blip r:embed="rId3"/>
          <a:stretch>
            <a:fillRect/>
          </a:stretch>
        </p:blipFill>
        <p:spPr>
          <a:xfrm>
            <a:off x="857249" y="710185"/>
            <a:ext cx="7508464" cy="6147815"/>
          </a:xfrm>
          <a:prstGeom prst="rect">
            <a:avLst/>
          </a:prstGeom>
        </p:spPr>
      </p:pic>
      <p:sp>
        <p:nvSpPr>
          <p:cNvPr id="4" name="Title 1">
            <a:extLst>
              <a:ext uri="{FF2B5EF4-FFF2-40B4-BE49-F238E27FC236}">
                <a16:creationId xmlns:a16="http://schemas.microsoft.com/office/drawing/2014/main" id="{E73B7455-6339-4D55-8893-FF53EBE9824C}"/>
              </a:ext>
            </a:extLst>
          </p:cNvPr>
          <p:cNvSpPr txBox="1">
            <a:spLocks/>
          </p:cNvSpPr>
          <p:nvPr/>
        </p:nvSpPr>
        <p:spPr>
          <a:xfrm>
            <a:off x="0" y="0"/>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a:latin typeface="Franklin Gothic Medium (Headings)"/>
                <a:cs typeface="Arial" pitchFamily="34" charset="0"/>
              </a:rPr>
              <a:t>β</a:t>
            </a:r>
            <a:r>
              <a:rPr lang="en-US" baseline="-25000" dirty="0">
                <a:latin typeface="Franklin Gothic Medium (Headings)"/>
                <a:cs typeface="Arial" pitchFamily="34" charset="0"/>
              </a:rPr>
              <a:t>p</a:t>
            </a:r>
            <a:r>
              <a:rPr lang="en-US" dirty="0">
                <a:latin typeface="Franklin Gothic Medium (Headings)"/>
                <a:cs typeface="Arial" pitchFamily="34" charset="0"/>
              </a:rPr>
              <a:t>-Skeleton</a:t>
            </a:r>
            <a:r>
              <a:rPr lang="en-US" dirty="0"/>
              <a:t> Relative Area of Empty Region</a:t>
            </a:r>
          </a:p>
        </p:txBody>
      </p:sp>
    </p:spTree>
    <p:extLst>
      <p:ext uri="{BB962C8B-B14F-4D97-AF65-F5344CB8AC3E}">
        <p14:creationId xmlns:p14="http://schemas.microsoft.com/office/powerpoint/2010/main" val="28102232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1571906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4 3 5 2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70" name="Rectangle 69">
            <a:extLst>
              <a:ext uri="{FF2B5EF4-FFF2-40B4-BE49-F238E27FC236}">
                <a16:creationId xmlns:a16="http://schemas.microsoft.com/office/drawing/2014/main" id="{B48C260C-0446-42A9-9670-C121646D05C9}"/>
              </a:ext>
            </a:extLst>
          </p:cNvPr>
          <p:cNvSpPr/>
          <p:nvPr/>
        </p:nvSpPr>
        <p:spPr>
          <a:xfrm>
            <a:off x="4239387" y="2964413"/>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286125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_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69" name="Rectangle 68">
            <a:extLst>
              <a:ext uri="{FF2B5EF4-FFF2-40B4-BE49-F238E27FC236}">
                <a16:creationId xmlns:a16="http://schemas.microsoft.com/office/drawing/2014/main" id="{D46BA10A-456F-439E-B2C3-727D7D54BDB6}"/>
              </a:ext>
            </a:extLst>
          </p:cNvPr>
          <p:cNvSpPr/>
          <p:nvPr/>
        </p:nvSpPr>
        <p:spPr>
          <a:xfrm>
            <a:off x="4239387" y="2964413"/>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2653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101358871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575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548328" y="5686863"/>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2897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69" grpId="0" animBg="1"/>
      <p:bldP spid="7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4 2 5 3</a:t>
            </a:r>
          </a:p>
          <a:p>
            <a:r>
              <a:rPr lang="en-US" sz="3000" dirty="0">
                <a:solidFill>
                  <a:schemeClr val="accent6">
                    <a:lumMod val="50000"/>
                  </a:schemeClr>
                </a:solidFill>
                <a:latin typeface="Courier New" panose="02070309020205020404" pitchFamily="49" charset="0"/>
                <a:cs typeface="Courier New" panose="02070309020205020404" pitchFamily="49" charset="0"/>
              </a:rPr>
              <a:t>3 6 4 0</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575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548328" y="5686863"/>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8FEB692E-D74F-47BD-AF07-D7688916B775}"/>
              </a:ext>
            </a:extLst>
          </p:cNvPr>
          <p:cNvSpPr/>
          <p:nvPr/>
        </p:nvSpPr>
        <p:spPr>
          <a:xfrm>
            <a:off x="4251370" y="3877306"/>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736547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_</a:t>
            </a:r>
          </a:p>
          <a:p>
            <a:r>
              <a:rPr lang="en-US" sz="3000" dirty="0">
                <a:solidFill>
                  <a:schemeClr val="accent6">
                    <a:lumMod val="50000"/>
                  </a:schemeClr>
                </a:solidFill>
                <a:latin typeface="Courier New" panose="02070309020205020404" pitchFamily="49" charset="0"/>
                <a:cs typeface="Courier New" panose="02070309020205020404" pitchFamily="49" charset="0"/>
              </a:rPr>
              <a:t>3 6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F77BF06D-2E54-44D4-BE5C-904320E7DAD3}"/>
              </a:ext>
            </a:extLst>
          </p:cNvPr>
          <p:cNvSpPr/>
          <p:nvPr/>
        </p:nvSpPr>
        <p:spPr>
          <a:xfrm>
            <a:off x="4251370" y="3877306"/>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88700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27356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253766" y="5250267"/>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291857" y="5710263"/>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356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5625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Morse Theory</a:t>
            </a:r>
          </a:p>
        </p:txBody>
      </p:sp>
      <p:pic>
        <p:nvPicPr>
          <p:cNvPr id="3" name="Picture 2" descr="topostructu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 y="1520428"/>
            <a:ext cx="8667750" cy="4992721"/>
          </a:xfrm>
          <a:prstGeom prst="rect">
            <a:avLst/>
          </a:prstGeom>
        </p:spPr>
      </p:pic>
      <p:cxnSp>
        <p:nvCxnSpPr>
          <p:cNvPr id="6" name="Straight Arrow Connector 5"/>
          <p:cNvCxnSpPr/>
          <p:nvPr/>
        </p:nvCxnSpPr>
        <p:spPr>
          <a:xfrm flipH="1" flipV="1">
            <a:off x="8840170" y="2285812"/>
            <a:ext cx="19305" cy="132404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616460" y="3635249"/>
            <a:ext cx="486030" cy="369332"/>
          </a:xfrm>
          <a:prstGeom prst="rect">
            <a:avLst/>
          </a:prstGeom>
          <a:noFill/>
        </p:spPr>
        <p:txBody>
          <a:bodyPr wrap="square" rtlCol="0">
            <a:spAutoFit/>
          </a:bodyPr>
          <a:lstStyle/>
          <a:p>
            <a:r>
              <a:rPr lang="en-US"/>
              <a:t>f(x)</a:t>
            </a:r>
          </a:p>
        </p:txBody>
      </p:sp>
      <p:cxnSp>
        <p:nvCxnSpPr>
          <p:cNvPr id="10" name="Straight Connector 9"/>
          <p:cNvCxnSpPr/>
          <p:nvPr/>
        </p:nvCxnSpPr>
        <p:spPr>
          <a:xfrm flipH="1">
            <a:off x="7357403" y="2595298"/>
            <a:ext cx="1502072" cy="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5" name="Freeform 14"/>
          <p:cNvSpPr/>
          <p:nvPr/>
        </p:nvSpPr>
        <p:spPr>
          <a:xfrm>
            <a:off x="3662218" y="2435295"/>
            <a:ext cx="592122" cy="115475"/>
          </a:xfrm>
          <a:custGeom>
            <a:avLst/>
            <a:gdLst>
              <a:gd name="connsiteX0" fmla="*/ 0 w 592122"/>
              <a:gd name="connsiteY0" fmla="*/ 0 h 115475"/>
              <a:gd name="connsiteX1" fmla="*/ 83127 w 592122"/>
              <a:gd name="connsiteY1" fmla="*/ 73891 h 115475"/>
              <a:gd name="connsiteX2" fmla="*/ 295564 w 592122"/>
              <a:gd name="connsiteY2" fmla="*/ 115455 h 115475"/>
              <a:gd name="connsiteX3" fmla="*/ 540327 w 592122"/>
              <a:gd name="connsiteY3" fmla="*/ 78510 h 115475"/>
              <a:gd name="connsiteX4" fmla="*/ 591127 w 592122"/>
              <a:gd name="connsiteY4" fmla="*/ 13855 h 115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122" h="115475">
                <a:moveTo>
                  <a:pt x="0" y="0"/>
                </a:moveTo>
                <a:cubicBezTo>
                  <a:pt x="16933" y="27324"/>
                  <a:pt x="33866" y="54649"/>
                  <a:pt x="83127" y="73891"/>
                </a:cubicBezTo>
                <a:cubicBezTo>
                  <a:pt x="132388" y="93133"/>
                  <a:pt x="219364" y="114685"/>
                  <a:pt x="295564" y="115455"/>
                </a:cubicBezTo>
                <a:cubicBezTo>
                  <a:pt x="371764" y="116225"/>
                  <a:pt x="491066" y="95443"/>
                  <a:pt x="540327" y="78510"/>
                </a:cubicBezTo>
                <a:cubicBezTo>
                  <a:pt x="589588" y="61577"/>
                  <a:pt x="594975" y="32328"/>
                  <a:pt x="591127" y="13855"/>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5422231" y="2296750"/>
            <a:ext cx="347294" cy="92532"/>
          </a:xfrm>
          <a:custGeom>
            <a:avLst/>
            <a:gdLst>
              <a:gd name="connsiteX0" fmla="*/ 31842 w 347294"/>
              <a:gd name="connsiteY0" fmla="*/ 9236 h 92532"/>
              <a:gd name="connsiteX1" fmla="*/ 8751 w 347294"/>
              <a:gd name="connsiteY1" fmla="*/ 64655 h 92532"/>
              <a:gd name="connsiteX2" fmla="*/ 161151 w 347294"/>
              <a:gd name="connsiteY2" fmla="*/ 92364 h 92532"/>
              <a:gd name="connsiteX3" fmla="*/ 281224 w 347294"/>
              <a:gd name="connsiteY3" fmla="*/ 73891 h 92532"/>
              <a:gd name="connsiteX4" fmla="*/ 345878 w 347294"/>
              <a:gd name="connsiteY4" fmla="*/ 27709 h 92532"/>
              <a:gd name="connsiteX5" fmla="*/ 327405 w 347294"/>
              <a:gd name="connsiteY5" fmla="*/ 0 h 9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294" h="92532">
                <a:moveTo>
                  <a:pt x="31842" y="9236"/>
                </a:moveTo>
                <a:cubicBezTo>
                  <a:pt x="9521" y="30018"/>
                  <a:pt x="-12800" y="50800"/>
                  <a:pt x="8751" y="64655"/>
                </a:cubicBezTo>
                <a:cubicBezTo>
                  <a:pt x="30302" y="78510"/>
                  <a:pt x="115739" y="90825"/>
                  <a:pt x="161151" y="92364"/>
                </a:cubicBezTo>
                <a:cubicBezTo>
                  <a:pt x="206563" y="93903"/>
                  <a:pt x="250436" y="84667"/>
                  <a:pt x="281224" y="73891"/>
                </a:cubicBezTo>
                <a:cubicBezTo>
                  <a:pt x="312012" y="63115"/>
                  <a:pt x="338181" y="40024"/>
                  <a:pt x="345878" y="27709"/>
                </a:cubicBezTo>
                <a:cubicBezTo>
                  <a:pt x="353575" y="15394"/>
                  <a:pt x="327405" y="0"/>
                  <a:pt x="327405"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4661393" y="2592314"/>
            <a:ext cx="568921" cy="156582"/>
          </a:xfrm>
          <a:custGeom>
            <a:avLst/>
            <a:gdLst>
              <a:gd name="connsiteX0" fmla="*/ 72243 w 568921"/>
              <a:gd name="connsiteY0" fmla="*/ 46181 h 156582"/>
              <a:gd name="connsiteX1" fmla="*/ 2971 w 568921"/>
              <a:gd name="connsiteY1" fmla="*/ 101600 h 156582"/>
              <a:gd name="connsiteX2" fmla="*/ 159989 w 568921"/>
              <a:gd name="connsiteY2" fmla="*/ 152400 h 156582"/>
              <a:gd name="connsiteX3" fmla="*/ 395516 w 568921"/>
              <a:gd name="connsiteY3" fmla="*/ 143163 h 156582"/>
              <a:gd name="connsiteX4" fmla="*/ 547916 w 568921"/>
              <a:gd name="connsiteY4" fmla="*/ 60036 h 156582"/>
              <a:gd name="connsiteX5" fmla="*/ 561771 w 568921"/>
              <a:gd name="connsiteY5" fmla="*/ 0 h 1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8921" h="156582">
                <a:moveTo>
                  <a:pt x="72243" y="46181"/>
                </a:moveTo>
                <a:cubicBezTo>
                  <a:pt x="30295" y="65039"/>
                  <a:pt x="-11653" y="83897"/>
                  <a:pt x="2971" y="101600"/>
                </a:cubicBezTo>
                <a:cubicBezTo>
                  <a:pt x="17595" y="119303"/>
                  <a:pt x="94565" y="145473"/>
                  <a:pt x="159989" y="152400"/>
                </a:cubicBezTo>
                <a:cubicBezTo>
                  <a:pt x="225413" y="159327"/>
                  <a:pt x="330862" y="158557"/>
                  <a:pt x="395516" y="143163"/>
                </a:cubicBezTo>
                <a:cubicBezTo>
                  <a:pt x="460170" y="127769"/>
                  <a:pt x="520207" y="83896"/>
                  <a:pt x="547916" y="60036"/>
                </a:cubicBezTo>
                <a:cubicBezTo>
                  <a:pt x="575625" y="36176"/>
                  <a:pt x="571007" y="10776"/>
                  <a:pt x="561771"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211374" y="2281161"/>
            <a:ext cx="319318" cy="369332"/>
          </a:xfrm>
          <a:prstGeom prst="rect">
            <a:avLst/>
          </a:prstGeom>
          <a:noFill/>
        </p:spPr>
        <p:txBody>
          <a:bodyPr wrap="none" rtlCol="0">
            <a:spAutoFit/>
          </a:bodyPr>
          <a:lstStyle/>
          <a:p>
            <a:r>
              <a:rPr lang="en-US"/>
              <a:t>1</a:t>
            </a:r>
          </a:p>
        </p:txBody>
      </p:sp>
      <p:sp>
        <p:nvSpPr>
          <p:cNvPr id="19" name="TextBox 18"/>
          <p:cNvSpPr txBox="1"/>
          <p:nvPr/>
        </p:nvSpPr>
        <p:spPr>
          <a:xfrm>
            <a:off x="7817257" y="2281161"/>
            <a:ext cx="319318" cy="369332"/>
          </a:xfrm>
          <a:prstGeom prst="rect">
            <a:avLst/>
          </a:prstGeom>
          <a:noFill/>
        </p:spPr>
        <p:txBody>
          <a:bodyPr wrap="none" rtlCol="0">
            <a:spAutoFit/>
          </a:bodyPr>
          <a:lstStyle/>
          <a:p>
            <a:r>
              <a:rPr lang="en-US"/>
              <a:t>2</a:t>
            </a:r>
          </a:p>
        </p:txBody>
      </p:sp>
      <p:sp>
        <p:nvSpPr>
          <p:cNvPr id="20" name="TextBox 19"/>
          <p:cNvSpPr txBox="1"/>
          <p:nvPr/>
        </p:nvSpPr>
        <p:spPr>
          <a:xfrm>
            <a:off x="8139490" y="2281161"/>
            <a:ext cx="319318" cy="369332"/>
          </a:xfrm>
          <a:prstGeom prst="rect">
            <a:avLst/>
          </a:prstGeom>
          <a:noFill/>
        </p:spPr>
        <p:txBody>
          <a:bodyPr wrap="none" rtlCol="0">
            <a:spAutoFit/>
          </a:bodyPr>
          <a:lstStyle/>
          <a:p>
            <a:r>
              <a:rPr lang="en-US"/>
              <a:t>3</a:t>
            </a:r>
          </a:p>
        </p:txBody>
      </p:sp>
      <p:sp>
        <p:nvSpPr>
          <p:cNvPr id="21" name="TextBox 20"/>
          <p:cNvSpPr txBox="1"/>
          <p:nvPr/>
        </p:nvSpPr>
        <p:spPr>
          <a:xfrm>
            <a:off x="3433618" y="2123700"/>
            <a:ext cx="319318" cy="369332"/>
          </a:xfrm>
          <a:prstGeom prst="rect">
            <a:avLst/>
          </a:prstGeom>
          <a:noFill/>
        </p:spPr>
        <p:txBody>
          <a:bodyPr wrap="none" rtlCol="0">
            <a:spAutoFit/>
          </a:bodyPr>
          <a:lstStyle/>
          <a:p>
            <a:r>
              <a:rPr lang="en-US"/>
              <a:t>1</a:t>
            </a:r>
          </a:p>
        </p:txBody>
      </p:sp>
      <p:sp>
        <p:nvSpPr>
          <p:cNvPr id="24" name="TextBox 23"/>
          <p:cNvSpPr txBox="1"/>
          <p:nvPr/>
        </p:nvSpPr>
        <p:spPr>
          <a:xfrm>
            <a:off x="4512745" y="2308366"/>
            <a:ext cx="319318" cy="369332"/>
          </a:xfrm>
          <a:prstGeom prst="rect">
            <a:avLst/>
          </a:prstGeom>
          <a:noFill/>
        </p:spPr>
        <p:txBody>
          <a:bodyPr wrap="none" rtlCol="0">
            <a:spAutoFit/>
          </a:bodyPr>
          <a:lstStyle/>
          <a:p>
            <a:r>
              <a:rPr lang="en-US"/>
              <a:t>2</a:t>
            </a:r>
          </a:p>
        </p:txBody>
      </p:sp>
      <p:sp>
        <p:nvSpPr>
          <p:cNvPr id="25" name="TextBox 24"/>
          <p:cNvSpPr txBox="1"/>
          <p:nvPr/>
        </p:nvSpPr>
        <p:spPr>
          <a:xfrm>
            <a:off x="5735948" y="2012955"/>
            <a:ext cx="319318" cy="369332"/>
          </a:xfrm>
          <a:prstGeom prst="rect">
            <a:avLst/>
          </a:prstGeom>
          <a:noFill/>
        </p:spPr>
        <p:txBody>
          <a:bodyPr wrap="none" rtlCol="0">
            <a:spAutoFit/>
          </a:bodyPr>
          <a:lstStyle/>
          <a:p>
            <a:r>
              <a:rPr lang="en-US"/>
              <a:t>3</a:t>
            </a:r>
          </a:p>
        </p:txBody>
      </p:sp>
      <p:sp>
        <p:nvSpPr>
          <p:cNvPr id="29" name="Freeform 28"/>
          <p:cNvSpPr/>
          <p:nvPr/>
        </p:nvSpPr>
        <p:spPr>
          <a:xfrm>
            <a:off x="5632450" y="5668600"/>
            <a:ext cx="723900" cy="123825"/>
          </a:xfrm>
          <a:custGeom>
            <a:avLst/>
            <a:gdLst>
              <a:gd name="connsiteX0" fmla="*/ 0 w 723900"/>
              <a:gd name="connsiteY0" fmla="*/ 0 h 123825"/>
              <a:gd name="connsiteX1" fmla="*/ 53975 w 723900"/>
              <a:gd name="connsiteY1" fmla="*/ 50800 h 123825"/>
              <a:gd name="connsiteX2" fmla="*/ 238125 w 723900"/>
              <a:gd name="connsiteY2" fmla="*/ 101600 h 123825"/>
              <a:gd name="connsiteX3" fmla="*/ 723900 w 723900"/>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723900" h="123825">
                <a:moveTo>
                  <a:pt x="0" y="0"/>
                </a:moveTo>
                <a:cubicBezTo>
                  <a:pt x="7144" y="16933"/>
                  <a:pt x="14288" y="33867"/>
                  <a:pt x="53975" y="50800"/>
                </a:cubicBezTo>
                <a:cubicBezTo>
                  <a:pt x="93662" y="67733"/>
                  <a:pt x="126471" y="89429"/>
                  <a:pt x="238125" y="101600"/>
                </a:cubicBezTo>
                <a:cubicBezTo>
                  <a:pt x="349779" y="113771"/>
                  <a:pt x="723900" y="123825"/>
                  <a:pt x="723900" y="1238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29"/>
          <p:cNvSpPr/>
          <p:nvPr/>
        </p:nvSpPr>
        <p:spPr>
          <a:xfrm>
            <a:off x="5137150" y="5208225"/>
            <a:ext cx="469900" cy="457200"/>
          </a:xfrm>
          <a:custGeom>
            <a:avLst/>
            <a:gdLst>
              <a:gd name="connsiteX0" fmla="*/ 469900 w 469900"/>
              <a:gd name="connsiteY0" fmla="*/ 457200 h 457200"/>
              <a:gd name="connsiteX1" fmla="*/ 396875 w 469900"/>
              <a:gd name="connsiteY1" fmla="*/ 415925 h 457200"/>
              <a:gd name="connsiteX2" fmla="*/ 273050 w 469900"/>
              <a:gd name="connsiteY2" fmla="*/ 327025 h 457200"/>
              <a:gd name="connsiteX3" fmla="*/ 139700 w 469900"/>
              <a:gd name="connsiteY3" fmla="*/ 193675 h 457200"/>
              <a:gd name="connsiteX4" fmla="*/ 60325 w 469900"/>
              <a:gd name="connsiteY4" fmla="*/ 60325 h 457200"/>
              <a:gd name="connsiteX5" fmla="*/ 0 w 469900"/>
              <a:gd name="connsiteY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457200">
                <a:moveTo>
                  <a:pt x="469900" y="457200"/>
                </a:moveTo>
                <a:cubicBezTo>
                  <a:pt x="449791" y="447410"/>
                  <a:pt x="429683" y="437621"/>
                  <a:pt x="396875" y="415925"/>
                </a:cubicBezTo>
                <a:cubicBezTo>
                  <a:pt x="364067" y="394229"/>
                  <a:pt x="315912" y="364067"/>
                  <a:pt x="273050" y="327025"/>
                </a:cubicBezTo>
                <a:cubicBezTo>
                  <a:pt x="230187" y="289983"/>
                  <a:pt x="175154" y="238125"/>
                  <a:pt x="139700" y="193675"/>
                </a:cubicBezTo>
                <a:cubicBezTo>
                  <a:pt x="104246" y="149225"/>
                  <a:pt x="83608" y="92604"/>
                  <a:pt x="60325" y="60325"/>
                </a:cubicBezTo>
                <a:cubicBezTo>
                  <a:pt x="37042" y="28046"/>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584825" y="5630500"/>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31"/>
          <p:cNvSpPr/>
          <p:nvPr/>
        </p:nvSpPr>
        <p:spPr>
          <a:xfrm>
            <a:off x="5819775" y="4878025"/>
            <a:ext cx="304800" cy="327025"/>
          </a:xfrm>
          <a:custGeom>
            <a:avLst/>
            <a:gdLst>
              <a:gd name="connsiteX0" fmla="*/ 304800 w 304800"/>
              <a:gd name="connsiteY0" fmla="*/ 327025 h 327025"/>
              <a:gd name="connsiteX1" fmla="*/ 263525 w 304800"/>
              <a:gd name="connsiteY1" fmla="*/ 250825 h 327025"/>
              <a:gd name="connsiteX2" fmla="*/ 168275 w 304800"/>
              <a:gd name="connsiteY2" fmla="*/ 130175 h 327025"/>
              <a:gd name="connsiteX3" fmla="*/ 60325 w 304800"/>
              <a:gd name="connsiteY3" fmla="*/ 38100 h 327025"/>
              <a:gd name="connsiteX4" fmla="*/ 0 w 304800"/>
              <a:gd name="connsiteY4" fmla="*/ 0 h 327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27025">
                <a:moveTo>
                  <a:pt x="304800" y="327025"/>
                </a:moveTo>
                <a:cubicBezTo>
                  <a:pt x="295539" y="305329"/>
                  <a:pt x="286279" y="283633"/>
                  <a:pt x="263525" y="250825"/>
                </a:cubicBezTo>
                <a:cubicBezTo>
                  <a:pt x="240771" y="218017"/>
                  <a:pt x="202142" y="165629"/>
                  <a:pt x="168275" y="130175"/>
                </a:cubicBezTo>
                <a:cubicBezTo>
                  <a:pt x="134408" y="94721"/>
                  <a:pt x="88371" y="59796"/>
                  <a:pt x="60325" y="38100"/>
                </a:cubicBezTo>
                <a:cubicBezTo>
                  <a:pt x="32279" y="16404"/>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32"/>
          <p:cNvSpPr/>
          <p:nvPr/>
        </p:nvSpPr>
        <p:spPr>
          <a:xfrm>
            <a:off x="6134100" y="5214575"/>
            <a:ext cx="457200" cy="520700"/>
          </a:xfrm>
          <a:custGeom>
            <a:avLst/>
            <a:gdLst>
              <a:gd name="connsiteX0" fmla="*/ 0 w 457200"/>
              <a:gd name="connsiteY0" fmla="*/ 0 h 520700"/>
              <a:gd name="connsiteX1" fmla="*/ 60325 w 457200"/>
              <a:gd name="connsiteY1" fmla="*/ 101600 h 520700"/>
              <a:gd name="connsiteX2" fmla="*/ 203200 w 457200"/>
              <a:gd name="connsiteY2" fmla="*/ 288925 h 520700"/>
              <a:gd name="connsiteX3" fmla="*/ 457200 w 457200"/>
              <a:gd name="connsiteY3" fmla="*/ 520700 h 520700"/>
            </a:gdLst>
            <a:ahLst/>
            <a:cxnLst>
              <a:cxn ang="0">
                <a:pos x="connsiteX0" y="connsiteY0"/>
              </a:cxn>
              <a:cxn ang="0">
                <a:pos x="connsiteX1" y="connsiteY1"/>
              </a:cxn>
              <a:cxn ang="0">
                <a:pos x="connsiteX2" y="connsiteY2"/>
              </a:cxn>
              <a:cxn ang="0">
                <a:pos x="connsiteX3" y="connsiteY3"/>
              </a:cxn>
            </a:cxnLst>
            <a:rect l="l" t="t" r="r" b="b"/>
            <a:pathLst>
              <a:path w="457200" h="520700">
                <a:moveTo>
                  <a:pt x="0" y="0"/>
                </a:moveTo>
                <a:cubicBezTo>
                  <a:pt x="13229" y="26723"/>
                  <a:pt x="26458" y="53446"/>
                  <a:pt x="60325" y="101600"/>
                </a:cubicBezTo>
                <a:cubicBezTo>
                  <a:pt x="94192" y="149754"/>
                  <a:pt x="137054" y="219075"/>
                  <a:pt x="203200" y="288925"/>
                </a:cubicBezTo>
                <a:cubicBezTo>
                  <a:pt x="269346" y="358775"/>
                  <a:pt x="457200" y="520700"/>
                  <a:pt x="457200" y="52070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92825" y="517171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Freeform 34"/>
          <p:cNvSpPr/>
          <p:nvPr/>
        </p:nvSpPr>
        <p:spPr>
          <a:xfrm>
            <a:off x="3892550" y="4932000"/>
            <a:ext cx="111125" cy="412750"/>
          </a:xfrm>
          <a:custGeom>
            <a:avLst/>
            <a:gdLst>
              <a:gd name="connsiteX0" fmla="*/ 0 w 111125"/>
              <a:gd name="connsiteY0" fmla="*/ 412750 h 412750"/>
              <a:gd name="connsiteX1" fmla="*/ 22225 w 111125"/>
              <a:gd name="connsiteY1" fmla="*/ 317500 h 412750"/>
              <a:gd name="connsiteX2" fmla="*/ 34925 w 111125"/>
              <a:gd name="connsiteY2" fmla="*/ 165100 h 412750"/>
              <a:gd name="connsiteX3" fmla="*/ 82550 w 111125"/>
              <a:gd name="connsiteY3" fmla="*/ 34925 h 412750"/>
              <a:gd name="connsiteX4" fmla="*/ 111125 w 11112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412750">
                <a:moveTo>
                  <a:pt x="0" y="412750"/>
                </a:moveTo>
                <a:cubicBezTo>
                  <a:pt x="8202" y="385762"/>
                  <a:pt x="16404" y="358775"/>
                  <a:pt x="22225" y="317500"/>
                </a:cubicBezTo>
                <a:cubicBezTo>
                  <a:pt x="28046" y="276225"/>
                  <a:pt x="24871" y="212196"/>
                  <a:pt x="34925" y="165100"/>
                </a:cubicBezTo>
                <a:cubicBezTo>
                  <a:pt x="44979" y="118004"/>
                  <a:pt x="69850" y="62442"/>
                  <a:pt x="82550" y="34925"/>
                </a:cubicBezTo>
                <a:cubicBezTo>
                  <a:pt x="95250" y="7408"/>
                  <a:pt x="111125" y="0"/>
                  <a:pt x="111125"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36"/>
          <p:cNvSpPr/>
          <p:nvPr/>
        </p:nvSpPr>
        <p:spPr>
          <a:xfrm>
            <a:off x="3784600" y="5347925"/>
            <a:ext cx="104775" cy="390525"/>
          </a:xfrm>
          <a:custGeom>
            <a:avLst/>
            <a:gdLst>
              <a:gd name="connsiteX0" fmla="*/ 104775 w 104775"/>
              <a:gd name="connsiteY0" fmla="*/ 0 h 390525"/>
              <a:gd name="connsiteX1" fmla="*/ 82550 w 104775"/>
              <a:gd name="connsiteY1" fmla="*/ 85725 h 390525"/>
              <a:gd name="connsiteX2" fmla="*/ 73025 w 104775"/>
              <a:gd name="connsiteY2" fmla="*/ 222250 h 390525"/>
              <a:gd name="connsiteX3" fmla="*/ 66675 w 104775"/>
              <a:gd name="connsiteY3" fmla="*/ 295275 h 390525"/>
              <a:gd name="connsiteX4" fmla="*/ 0 w 104775"/>
              <a:gd name="connsiteY4" fmla="*/ 390525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390525">
                <a:moveTo>
                  <a:pt x="104775" y="0"/>
                </a:moveTo>
                <a:cubicBezTo>
                  <a:pt x="96308" y="24341"/>
                  <a:pt x="87842" y="48683"/>
                  <a:pt x="82550" y="85725"/>
                </a:cubicBezTo>
                <a:cubicBezTo>
                  <a:pt x="77258" y="122767"/>
                  <a:pt x="75671" y="187325"/>
                  <a:pt x="73025" y="222250"/>
                </a:cubicBezTo>
                <a:cubicBezTo>
                  <a:pt x="70379" y="257175"/>
                  <a:pt x="78846" y="267229"/>
                  <a:pt x="66675" y="295275"/>
                </a:cubicBezTo>
                <a:cubicBezTo>
                  <a:pt x="54504" y="323321"/>
                  <a:pt x="0" y="390525"/>
                  <a:pt x="0" y="3905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852862" y="531141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25B66F6-77CA-465E-B85D-AF82F7EFC0A0}"/>
              </a:ext>
            </a:extLst>
          </p:cNvPr>
          <p:cNvSpPr/>
          <p:nvPr/>
        </p:nvSpPr>
        <p:spPr>
          <a:xfrm>
            <a:off x="3187338" y="4029972"/>
            <a:ext cx="5721532" cy="2616408"/>
          </a:xfrm>
          <a:prstGeom prst="rect">
            <a:avLst/>
          </a:prstGeom>
          <a:noFill/>
          <a:ln w="571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Slide Number Placeholder 1">
            <a:extLst>
              <a:ext uri="{FF2B5EF4-FFF2-40B4-BE49-F238E27FC236}">
                <a16:creationId xmlns:a16="http://schemas.microsoft.com/office/drawing/2014/main" id="{8A881E8A-F6F5-4D8C-B736-E4802E42236B}"/>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9</a:t>
            </a:fld>
            <a:endParaRPr lang="en-US" dirty="0"/>
          </a:p>
        </p:txBody>
      </p:sp>
    </p:spTree>
    <p:extLst>
      <p:ext uri="{BB962C8B-B14F-4D97-AF65-F5344CB8AC3E}">
        <p14:creationId xmlns:p14="http://schemas.microsoft.com/office/powerpoint/2010/main" val="37505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down)">
                                      <p:cBhvr>
                                        <p:cTn id="63" dur="500"/>
                                        <p:tgtEl>
                                          <p:spTgt spid="32"/>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down)">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left)">
                                      <p:cBhvr>
                                        <p:cTn id="71" dur="500"/>
                                        <p:tgtEl>
                                          <p:spTgt spid="29"/>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up)">
                                      <p:cBhvr>
                                        <p:cTn id="74" dur="500"/>
                                        <p:tgtEl>
                                          <p:spTgt spid="33"/>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up)">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16" grpId="0" animBg="1"/>
      <p:bldP spid="17" grpId="0" animBg="1"/>
      <p:bldP spid="18" grpId="0"/>
      <p:bldP spid="19" grpId="0"/>
      <p:bldP spid="20" grpId="0"/>
      <p:bldP spid="21" grpId="0"/>
      <p:bldP spid="24" grpId="0"/>
      <p:bldP spid="25" grpId="0"/>
      <p:bldP spid="29" grpId="0" animBg="1"/>
      <p:bldP spid="30" grpId="0" animBg="1"/>
      <p:bldP spid="26" grpId="0" animBg="1"/>
      <p:bldP spid="32" grpId="0" animBg="1"/>
      <p:bldP spid="33" grpId="0" animBg="1"/>
      <p:bldP spid="31" grpId="0" animBg="1"/>
      <p:bldP spid="35" grpId="0" animBg="1"/>
      <p:bldP spid="37" grpId="0" animBg="1"/>
      <p:bldP spid="34" grpId="0" animBg="1"/>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4 1 5 3</a:t>
            </a:r>
          </a:p>
          <a:p>
            <a:r>
              <a:rPr lang="en-US" sz="3000" dirty="0">
                <a:solidFill>
                  <a:schemeClr val="accent6">
                    <a:lumMod val="50000"/>
                  </a:schemeClr>
                </a:solidFill>
                <a:latin typeface="Courier New" panose="02070309020205020404" pitchFamily="49" charset="0"/>
                <a:cs typeface="Courier New" panose="02070309020205020404" pitchFamily="49" charset="0"/>
              </a:rPr>
              <a:t>4 0 2 6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253766" y="5250267"/>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291857" y="5710263"/>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356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9B99DB63-E72F-46D0-A6A8-C00CE7A4C452}"/>
              </a:ext>
            </a:extLst>
          </p:cNvPr>
          <p:cNvSpPr/>
          <p:nvPr/>
        </p:nvSpPr>
        <p:spPr>
          <a:xfrm>
            <a:off x="4258198"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94867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_ 5 _</a:t>
            </a:r>
          </a:p>
          <a:p>
            <a:r>
              <a:rPr lang="en-US" sz="3000" dirty="0">
                <a:solidFill>
                  <a:schemeClr val="accent6">
                    <a:lumMod val="50000"/>
                  </a:schemeClr>
                </a:solidFill>
                <a:latin typeface="Courier New" panose="02070309020205020404" pitchFamily="49" charset="0"/>
                <a:cs typeface="Courier New" panose="02070309020205020404" pitchFamily="49" charset="0"/>
              </a:rPr>
              <a:t>4 _ _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C39085F0-0B79-4971-BEE1-FCEFAA793194}"/>
              </a:ext>
            </a:extLst>
          </p:cNvPr>
          <p:cNvSpPr/>
          <p:nvPr/>
        </p:nvSpPr>
        <p:spPr>
          <a:xfrm>
            <a:off x="4258198"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8293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_</a:t>
            </a:r>
          </a:p>
          <a:p>
            <a:r>
              <a:rPr lang="en-US" sz="3000" dirty="0">
                <a:solidFill>
                  <a:schemeClr val="accent1"/>
                </a:solidFill>
                <a:latin typeface="Courier New" panose="02070309020205020404" pitchFamily="49" charset="0"/>
                <a:cs typeface="Courier New" panose="02070309020205020404" pitchFamily="49" charset="0"/>
              </a:rPr>
              <a:t>3 _ _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306616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800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789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8022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84" grpId="0" animBg="1"/>
      <p:bldP spid="9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5 3 1 4</a:t>
            </a:r>
          </a:p>
          <a:p>
            <a:r>
              <a:rPr lang="en-US" sz="3000" dirty="0">
                <a:solidFill>
                  <a:schemeClr val="accent6">
                    <a:lumMod val="50000"/>
                  </a:schemeClr>
                </a:solidFill>
                <a:latin typeface="Courier New" panose="02070309020205020404" pitchFamily="49" charset="0"/>
                <a:cs typeface="Courier New" panose="02070309020205020404" pitchFamily="49" charset="0"/>
              </a:rPr>
              <a:t>2 0 3 4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800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789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5" name="Rectangle 94">
            <a:extLst>
              <a:ext uri="{FF2B5EF4-FFF2-40B4-BE49-F238E27FC236}">
                <a16:creationId xmlns:a16="http://schemas.microsoft.com/office/drawing/2014/main" id="{D8F28D61-87FB-4600-8B2C-8B8DDADA6FC8}"/>
              </a:ext>
            </a:extLst>
          </p:cNvPr>
          <p:cNvSpPr/>
          <p:nvPr/>
        </p:nvSpPr>
        <p:spPr>
          <a:xfrm>
            <a:off x="4253706" y="5703555"/>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61248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_ 1 _</a:t>
            </a:r>
          </a:p>
          <a:p>
            <a:r>
              <a:rPr lang="en-US" sz="3000" dirty="0">
                <a:solidFill>
                  <a:schemeClr val="accent6">
                    <a:lumMod val="50000"/>
                  </a:schemeClr>
                </a:solidFill>
                <a:latin typeface="Courier New" panose="02070309020205020404" pitchFamily="49" charset="0"/>
                <a:cs typeface="Courier New" panose="02070309020205020404" pitchFamily="49" charset="0"/>
              </a:rPr>
              <a:t>2 0 3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B93B838D-D8DE-47C2-BD5D-44848870355A}"/>
              </a:ext>
            </a:extLst>
          </p:cNvPr>
          <p:cNvSpPr/>
          <p:nvPr/>
        </p:nvSpPr>
        <p:spPr>
          <a:xfrm>
            <a:off x="4253706" y="5703555"/>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83055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_ 9 _</a:t>
            </a:r>
          </a:p>
          <a:p>
            <a:r>
              <a:rPr lang="en-US" sz="3000" dirty="0">
                <a:solidFill>
                  <a:schemeClr val="accent1"/>
                </a:solidFill>
                <a:latin typeface="Courier New" panose="02070309020205020404" pitchFamily="49" charset="0"/>
                <a:cs typeface="Courier New" panose="02070309020205020404" pitchFamily="49" charset="0"/>
              </a:rPr>
              <a:t>0 8 1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474395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97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53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397653779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minima?</a:t>
            </a:r>
          </a:p>
          <a:p>
            <a:pPr marL="342900" indent="-342900">
              <a:spcBef>
                <a:spcPct val="20000"/>
              </a:spcBef>
              <a:defRPr/>
            </a:pPr>
            <a:endParaRPr lang="en-US" sz="2800" dirty="0">
              <a:latin typeface="Arial" pitchFamily="34" charset="0"/>
              <a:cs typeface="Arial" pitchFamily="34" charset="0"/>
            </a:endParaRPr>
          </a:p>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solidFill>
                  <a:schemeClr val="accent1"/>
                </a:solidFill>
                <a:latin typeface="Arial" pitchFamily="34" charset="0"/>
                <a:cs typeface="Arial" pitchFamily="34" charset="0"/>
              </a:rPr>
              <a:t> - </a:t>
            </a:r>
            <a:r>
              <a:rPr lang="en-US" sz="2800" dirty="0">
                <a:latin typeface="Arial" pitchFamily="34" charset="0"/>
                <a:cs typeface="Arial" pitchFamily="34" charset="0"/>
              </a:rPr>
              <a:t>How well can we identify true minima? </a:t>
            </a:r>
          </a:p>
        </p:txBody>
      </p:sp>
      <p:pic>
        <p:nvPicPr>
          <p:cNvPr id="6146" name="Picture 2" descr="C:\Users\dan\Desktop\DAG\pubs\TopoInVis_2013\data\plots\df\2D_df_5_1000000_PrecisionRecall_Gabriel_log.png"/>
          <p:cNvPicPr>
            <a:picLocks noChangeAspect="1" noChangeArrowheads="1"/>
          </p:cNvPicPr>
          <p:nvPr/>
        </p:nvPicPr>
        <p:blipFill>
          <a:blip r:embed="rId2" cstate="print"/>
          <a:srcRect/>
          <a:stretch>
            <a:fillRect/>
          </a:stretch>
        </p:blipFill>
        <p:spPr bwMode="auto">
          <a:xfrm>
            <a:off x="0" y="3114142"/>
            <a:ext cx="4800600" cy="3743858"/>
          </a:xfrm>
          <a:prstGeom prst="rect">
            <a:avLst/>
          </a:prstGeom>
          <a:noFill/>
        </p:spPr>
      </p:pic>
      <p:cxnSp>
        <p:nvCxnSpPr>
          <p:cNvPr id="65" name="Straight Connector 64"/>
          <p:cNvCxnSpPr/>
          <p:nvPr/>
        </p:nvCxnSpPr>
        <p:spPr>
          <a:xfrm>
            <a:off x="3703320" y="2971800"/>
            <a:ext cx="0" cy="34290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09" name="Picture 9"/>
          <p:cNvPicPr>
            <a:picLocks noChangeAspect="1" noChangeArrowheads="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70625" y="1455737"/>
            <a:ext cx="2873375" cy="830263"/>
          </a:xfrm>
          <a:prstGeom prst="rect">
            <a:avLst/>
          </a:prstGeom>
          <a:noFill/>
        </p:spPr>
      </p:pic>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11" name="Picture 11"/>
          <p:cNvPicPr>
            <a:picLocks noChangeAspect="1" noChangeArrowheads="1"/>
          </p:cNvPicPr>
          <p:nvPr/>
        </p:nvPicPr>
        <p:blipFill>
          <a:blip r:embed="rId4"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64275" y="2514600"/>
            <a:ext cx="2879725" cy="784225"/>
          </a:xfrm>
          <a:prstGeom prst="rect">
            <a:avLst/>
          </a:prstGeom>
          <a:noFill/>
        </p:spPr>
      </p:pic>
      <p:sp>
        <p:nvSpPr>
          <p:cNvPr id="20" name="TextBox 19"/>
          <p:cNvSpPr txBox="1"/>
          <p:nvPr/>
        </p:nvSpPr>
        <p:spPr>
          <a:xfrm>
            <a:off x="0" y="685800"/>
            <a:ext cx="9144000" cy="338554"/>
          </a:xfrm>
          <a:prstGeom prst="rect">
            <a:avLst/>
          </a:prstGeom>
          <a:noFill/>
        </p:spPr>
        <p:txBody>
          <a:bodyPr wrap="square" rtlCol="0">
            <a:spAutoFit/>
          </a:bodyPr>
          <a:lstStyle/>
          <a:p>
            <a:r>
              <a:rPr lang="en-US" sz="1600" dirty="0">
                <a:latin typeface="Arial" pitchFamily="34" charset="0"/>
                <a:cs typeface="Arial" pitchFamily="34" charset="0"/>
              </a:rPr>
              <a:t>*Let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true</a:t>
            </a:r>
            <a:r>
              <a:rPr lang="en-US" sz="1600" dirty="0">
                <a:latin typeface="Arial" pitchFamily="34" charset="0"/>
                <a:cs typeface="Arial" pitchFamily="34" charset="0"/>
              </a:rPr>
              <a:t> be the number of true minima and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reported</a:t>
            </a:r>
            <a:r>
              <a:rPr lang="en-US" sz="1600" dirty="0">
                <a:latin typeface="Arial" pitchFamily="34" charset="0"/>
                <a:cs typeface="Arial" pitchFamily="34" charset="0"/>
              </a:rPr>
              <a:t> be the number of minima identified</a:t>
            </a:r>
          </a:p>
        </p:txBody>
      </p:sp>
      <p:sp>
        <p:nvSpPr>
          <p:cNvPr id="15" name="Slide Number Placeholder 14"/>
          <p:cNvSpPr>
            <a:spLocks noGrp="1"/>
          </p:cNvSpPr>
          <p:nvPr>
            <p:ph type="sldNum" sz="quarter" idx="12"/>
          </p:nvPr>
        </p:nvSpPr>
        <p:spPr/>
        <p:txBody>
          <a:bodyPr/>
          <a:lstStyle/>
          <a:p>
            <a:fld id="{275D382F-3FEB-49B7-AA8F-75D024147BE8}" type="slidenum">
              <a:rPr lang="en-US" smtClean="0"/>
              <a:pPr/>
              <a:t>98</a:t>
            </a:fld>
            <a:endParaRPr lang="en-US"/>
          </a:p>
        </p:txBody>
      </p:sp>
      <p:sp>
        <p:nvSpPr>
          <p:cNvPr id="17" name="Oval 16"/>
          <p:cNvSpPr/>
          <p:nvPr/>
        </p:nvSpPr>
        <p:spPr>
          <a:xfrm>
            <a:off x="67056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5532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019800" y="5334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324600" y="5257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629400" y="5105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5943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1722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477000" y="4419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629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486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5532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562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2484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791200" y="54102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4008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791200" y="41910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2484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88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6388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943600" y="4876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239000" y="4114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334000" y="4038600"/>
            <a:ext cx="1676400" cy="1676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467600" y="4005072"/>
            <a:ext cx="11430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true</a:t>
            </a:r>
            <a:endParaRPr lang="en-US" sz="2400" dirty="0">
              <a:latin typeface="Arial" pitchFamily="34" charset="0"/>
              <a:cs typeface="Arial" pitchFamily="34" charset="0"/>
            </a:endParaRPr>
          </a:p>
        </p:txBody>
      </p:sp>
      <p:sp>
        <p:nvSpPr>
          <p:cNvPr id="42" name="Rectangle 41"/>
          <p:cNvSpPr/>
          <p:nvPr/>
        </p:nvSpPr>
        <p:spPr>
          <a:xfrm>
            <a:off x="7467600" y="4419600"/>
            <a:ext cx="12954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reported</a:t>
            </a:r>
            <a:endParaRPr lang="en-US" sz="2400" dirty="0">
              <a:latin typeface="Arial" pitchFamily="34" charset="0"/>
              <a:cs typeface="Arial" pitchFamily="34" charset="0"/>
            </a:endParaRPr>
          </a:p>
        </p:txBody>
      </p:sp>
      <p:sp>
        <p:nvSpPr>
          <p:cNvPr id="43" name="Rectangle 42"/>
          <p:cNvSpPr/>
          <p:nvPr/>
        </p:nvSpPr>
        <p:spPr>
          <a:xfrm>
            <a:off x="7239000" y="4495800"/>
            <a:ext cx="228600" cy="228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867400" y="48006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486400" y="42672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15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477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162800" y="5562600"/>
            <a:ext cx="1600200" cy="701731"/>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P = 2 / 4</a:t>
            </a:r>
          </a:p>
          <a:p>
            <a:pPr marL="342900" indent="-342900">
              <a:spcBef>
                <a:spcPct val="20000"/>
              </a:spcBef>
              <a:defRPr/>
            </a:pPr>
            <a:r>
              <a:rPr lang="en-US" dirty="0">
                <a:latin typeface="Arial" pitchFamily="34" charset="0"/>
                <a:cs typeface="Arial" pitchFamily="34" charset="0"/>
              </a:rPr>
              <a:t>R = 2 / 3 </a:t>
            </a:r>
            <a:endParaRPr lang="en-US" sz="2400" dirty="0">
              <a:latin typeface="Arial" pitchFamily="34" charset="0"/>
              <a:cs typeface="Arial" pitchFamily="34" charset="0"/>
            </a:endParaRPr>
          </a:p>
        </p:txBody>
      </p:sp>
      <p:sp>
        <p:nvSpPr>
          <p:cNvPr id="49" name="TextBox 48"/>
          <p:cNvSpPr txBox="1"/>
          <p:nvPr/>
        </p:nvSpPr>
        <p:spPr>
          <a:xfrm>
            <a:off x="5257800" y="3657600"/>
            <a:ext cx="609600" cy="338554"/>
          </a:xfrm>
          <a:prstGeom prst="rect">
            <a:avLst/>
          </a:prstGeom>
          <a:noFill/>
        </p:spPr>
        <p:txBody>
          <a:bodyPr wrap="square" rtlCol="0">
            <a:spAutoFit/>
          </a:bodyPr>
          <a:lstStyle/>
          <a:p>
            <a:r>
              <a:rPr lang="en-US" sz="1600" dirty="0" err="1">
                <a:solidFill>
                  <a:schemeClr val="bg1">
                    <a:lumMod val="50000"/>
                  </a:schemeClr>
                </a:solidFill>
                <a:latin typeface="Arial" pitchFamily="34" charset="0"/>
                <a:cs typeface="Arial" pitchFamily="34" charset="0"/>
              </a:rPr>
              <a:t>Eg</a:t>
            </a:r>
            <a:r>
              <a:rPr lang="en-US" sz="1600" dirty="0">
                <a:solidFill>
                  <a:schemeClr val="bg1">
                    <a:lumMod val="50000"/>
                  </a:schemeClr>
                </a:solidFill>
                <a:latin typeface="Arial" pitchFamily="34" charset="0"/>
                <a:cs typeface="Arial" pitchFamily="34" charset="0"/>
              </a:rPr>
              <a:t>.</a:t>
            </a:r>
          </a:p>
        </p:txBody>
      </p:sp>
      <p:sp>
        <p:nvSpPr>
          <p:cNvPr id="50" name="Title 1">
            <a:extLst>
              <a:ext uri="{FF2B5EF4-FFF2-40B4-BE49-F238E27FC236}">
                <a16:creationId xmlns:a16="http://schemas.microsoft.com/office/drawing/2014/main" id="{8ECA5CFE-9A0A-4E6E-B7C2-20722F5DB025}"/>
              </a:ext>
            </a:extLst>
          </p:cNvPr>
          <p:cNvSpPr>
            <a:spLocks noGrp="1"/>
          </p:cNvSpPr>
          <p:nvPr>
            <p:ph type="title"/>
          </p:nvPr>
        </p:nvSpPr>
        <p:spPr>
          <a:xfrm>
            <a:off x="0" y="0"/>
            <a:ext cx="9144000" cy="704851"/>
          </a:xfrm>
          <a:solidFill>
            <a:schemeClr val="tx1"/>
          </a:solidFill>
        </p:spPr>
        <p:txBody>
          <a:bodyPr>
            <a:normAutofit/>
          </a:bodyPr>
          <a:lstStyle/>
          <a:p>
            <a:r>
              <a:rPr lang="en-US" sz="3800" dirty="0"/>
              <a:t>Performance Metric Definition</a:t>
            </a:r>
          </a:p>
        </p:txBody>
      </p:sp>
    </p:spTree>
    <p:extLst>
      <p:ext uri="{BB962C8B-B14F-4D97-AF65-F5344CB8AC3E}">
        <p14:creationId xmlns:p14="http://schemas.microsoft.com/office/powerpoint/2010/main" val="4227534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09"/>
                                        </p:tgtEl>
                                        <p:attrNameLst>
                                          <p:attrName>style.visibility</p:attrName>
                                        </p:attrNameLst>
                                      </p:cBhvr>
                                      <p:to>
                                        <p:strVal val="visible"/>
                                      </p:to>
                                    </p:set>
                                    <p:animEffect transition="in" filter="fade">
                                      <p:cBhvr>
                                        <p:cTn id="10" dur="500"/>
                                        <p:tgtEl>
                                          <p:spTgt spid="51209"/>
                                        </p:tgtEl>
                                      </p:cBhvr>
                                    </p:animEffect>
                                  </p:childTnLst>
                                </p:cTn>
                              </p:par>
                              <p:par>
                                <p:cTn id="11" presetID="10" presetClass="entr" presetSubtype="0" fill="hold" nodeType="withEffect">
                                  <p:stCondLst>
                                    <p:cond delay="0"/>
                                  </p:stCondLst>
                                  <p:childTnLst>
                                    <p:set>
                                      <p:cBhvr>
                                        <p:cTn id="12" dur="1" fill="hold">
                                          <p:stCondLst>
                                            <p:cond delay="0"/>
                                          </p:stCondLst>
                                        </p:cTn>
                                        <p:tgtEl>
                                          <p:spTgt spid="51211"/>
                                        </p:tgtEl>
                                        <p:attrNameLst>
                                          <p:attrName>style.visibility</p:attrName>
                                        </p:attrNameLst>
                                      </p:cBhvr>
                                      <p:to>
                                        <p:strVal val="visible"/>
                                      </p:to>
                                    </p:set>
                                    <p:animEffect transition="in" filter="fade">
                                      <p:cBhvr>
                                        <p:cTn id="13" dur="500"/>
                                        <p:tgtEl>
                                          <p:spTgt spid="512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146"/>
                                        </p:tgtEl>
                                        <p:attrNameLst>
                                          <p:attrName>style.visibility</p:attrName>
                                        </p:attrNameLst>
                                      </p:cBhvr>
                                      <p:to>
                                        <p:strVal val="visible"/>
                                      </p:to>
                                    </p:set>
                                    <p:animEffect transition="in" filter="fade">
                                      <p:cBhvr>
                                        <p:cTn id="23" dur="500"/>
                                        <p:tgtEl>
                                          <p:spTgt spid="6146"/>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down)">
                                      <p:cBhvr>
                                        <p:cTn id="2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7"/>
          <p:cNvPicPr>
            <a:picLocks noChangeAspect="1" noChangeArrowheads="1"/>
          </p:cNvPicPr>
          <p:nvPr/>
        </p:nvPicPr>
        <p:blipFill>
          <a:blip r:embed="rId2" cstate="print"/>
          <a:srcRect/>
          <a:stretch>
            <a:fillRect/>
          </a:stretch>
        </p:blipFill>
        <p:spPr bwMode="auto">
          <a:xfrm>
            <a:off x="3067050" y="5212080"/>
            <a:ext cx="2952750" cy="1447800"/>
          </a:xfrm>
          <a:prstGeom prst="rect">
            <a:avLst/>
          </a:prstGeom>
          <a:noFill/>
          <a:ln w="9525">
            <a:noFill/>
            <a:miter lim="800000"/>
            <a:headEnd/>
            <a:tailEnd/>
          </a:ln>
          <a:effectLst/>
        </p:spPr>
      </p:pic>
      <p:pic>
        <p:nvPicPr>
          <p:cNvPr id="1031" name="Picture 7"/>
          <p:cNvPicPr>
            <a:picLocks noChangeAspect="1" noChangeArrowheads="1"/>
          </p:cNvPicPr>
          <p:nvPr/>
        </p:nvPicPr>
        <p:blipFill>
          <a:blip r:embed="rId2" cstate="print"/>
          <a:srcRect/>
          <a:stretch>
            <a:fillRect/>
          </a:stretch>
        </p:blipFill>
        <p:spPr bwMode="auto">
          <a:xfrm>
            <a:off x="3095625" y="2705100"/>
            <a:ext cx="2952750" cy="1447800"/>
          </a:xfrm>
          <a:prstGeom prst="rect">
            <a:avLst/>
          </a:prstGeom>
          <a:noFill/>
          <a:ln w="9525">
            <a:noFill/>
            <a:miter lim="800000"/>
            <a:headEnd/>
            <a:tailEnd/>
          </a:ln>
          <a:effectLst/>
        </p:spPr>
      </p:pic>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extrema?</a:t>
            </a:r>
          </a:p>
          <a:p>
            <a:pPr marL="800100" lvl="1" indent="-342900">
              <a:spcBef>
                <a:spcPct val="20000"/>
              </a:spcBef>
              <a:buFont typeface="Arial" pitchFamily="34" charset="0"/>
              <a:buChar char="•"/>
              <a:defRPr/>
            </a:pPr>
            <a:r>
              <a:rPr lang="en-US" sz="2800" dirty="0" err="1">
                <a:latin typeface="Arial" pitchFamily="34" charset="0"/>
                <a:cs typeface="Arial" pitchFamily="34" charset="0"/>
              </a:rPr>
              <a:t>Underconnected</a:t>
            </a:r>
            <a:r>
              <a:rPr lang="en-US" sz="2800" dirty="0">
                <a:latin typeface="Arial" pitchFamily="34" charset="0"/>
                <a:cs typeface="Arial" pitchFamily="34" charset="0"/>
              </a:rPr>
              <a:t> graph</a:t>
            </a:r>
          </a:p>
          <a:p>
            <a:pPr marL="800100" lvl="1" indent="-342900">
              <a:spcBef>
                <a:spcPct val="20000"/>
              </a:spcBef>
              <a:buFont typeface="Arial" pitchFamily="34" charset="0"/>
              <a:buChar char="•"/>
              <a:defRPr/>
            </a:pPr>
            <a:r>
              <a:rPr lang="en-US" sz="2800" dirty="0">
                <a:latin typeface="Arial" pitchFamily="34" charset="0"/>
                <a:cs typeface="Arial" pitchFamily="34" charset="0"/>
              </a:rPr>
              <a:t>Can conceal with persistence simplification</a:t>
            </a:r>
          </a:p>
        </p:txBody>
      </p: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 name="Oval 27"/>
          <p:cNvSpPr/>
          <p:nvPr/>
        </p:nvSpPr>
        <p:spPr>
          <a:xfrm>
            <a:off x="5638800" y="3657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0" y="4191000"/>
            <a:ext cx="9144000" cy="1040285"/>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latin typeface="Arial" pitchFamily="34" charset="0"/>
                <a:cs typeface="Arial" pitchFamily="34" charset="0"/>
              </a:rPr>
              <a:t> - How well can we identify true extrema? </a:t>
            </a:r>
          </a:p>
          <a:p>
            <a:pPr marL="800100" lvl="1" indent="-342900">
              <a:spcBef>
                <a:spcPct val="20000"/>
              </a:spcBef>
              <a:buFont typeface="Arial" pitchFamily="34" charset="0"/>
              <a:buChar char="•"/>
              <a:defRPr/>
            </a:pPr>
            <a:r>
              <a:rPr lang="en-US" sz="2800" dirty="0" err="1">
                <a:latin typeface="Arial" pitchFamily="34" charset="0"/>
                <a:cs typeface="Arial" pitchFamily="34" charset="0"/>
              </a:rPr>
              <a:t>Overconnected</a:t>
            </a:r>
            <a:r>
              <a:rPr lang="en-US" sz="2800" dirty="0">
                <a:latin typeface="Arial" pitchFamily="34" charset="0"/>
                <a:cs typeface="Arial" pitchFamily="34" charset="0"/>
              </a:rPr>
              <a:t> graph</a:t>
            </a:r>
          </a:p>
        </p:txBody>
      </p:sp>
      <p:cxnSp>
        <p:nvCxnSpPr>
          <p:cNvPr id="40" name="Straight Connector 39"/>
          <p:cNvCxnSpPr>
            <a:stCxn id="23" idx="5"/>
            <a:endCxn id="29" idx="1"/>
          </p:cNvCxnSpPr>
          <p:nvPr/>
        </p:nvCxnSpPr>
        <p:spPr>
          <a:xfrm>
            <a:off x="3254282" y="3559082"/>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5" idx="6"/>
            <a:endCxn id="29" idx="3"/>
          </p:cNvCxnSpPr>
          <p:nvPr/>
        </p:nvCxnSpPr>
        <p:spPr>
          <a:xfrm flipV="1">
            <a:off x="3276600" y="4016282"/>
            <a:ext cx="3271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4" idx="6"/>
            <a:endCxn id="32" idx="2"/>
          </p:cNvCxnSpPr>
          <p:nvPr/>
        </p:nvCxnSpPr>
        <p:spPr>
          <a:xfrm flipV="1">
            <a:off x="4191000" y="3429000"/>
            <a:ext cx="9144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9" idx="7"/>
            <a:endCxn id="24" idx="3"/>
          </p:cNvCxnSpPr>
          <p:nvPr/>
        </p:nvCxnSpPr>
        <p:spPr>
          <a:xfrm flipV="1">
            <a:off x="3711482" y="3559082"/>
            <a:ext cx="349436" cy="349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0" idx="0"/>
            <a:endCxn id="32" idx="4"/>
          </p:cNvCxnSpPr>
          <p:nvPr/>
        </p:nvCxnSpPr>
        <p:spPr>
          <a:xfrm flipV="1">
            <a:off x="4876800" y="3505200"/>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7" idx="1"/>
            <a:endCxn id="33" idx="5"/>
          </p:cNvCxnSpPr>
          <p:nvPr/>
        </p:nvCxnSpPr>
        <p:spPr>
          <a:xfrm flipH="1" flipV="1">
            <a:off x="5464082" y="3025682"/>
            <a:ext cx="197036" cy="120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7" idx="5"/>
            <a:endCxn id="38" idx="0"/>
          </p:cNvCxnSpPr>
          <p:nvPr/>
        </p:nvCxnSpPr>
        <p:spPr>
          <a:xfrm>
            <a:off x="5768882" y="3254282"/>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79" name="Multiply 78"/>
          <p:cNvSpPr/>
          <p:nvPr/>
        </p:nvSpPr>
        <p:spPr>
          <a:xfrm>
            <a:off x="5486400" y="35052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33" idx="3"/>
            <a:endCxn id="32" idx="0"/>
          </p:cNvCxnSpPr>
          <p:nvPr/>
        </p:nvCxnSpPr>
        <p:spPr>
          <a:xfrm flipH="1">
            <a:off x="5181600" y="3025682"/>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65" name="Slide Number Placeholder 64"/>
          <p:cNvSpPr>
            <a:spLocks noGrp="1"/>
          </p:cNvSpPr>
          <p:nvPr>
            <p:ph type="sldNum" sz="quarter" idx="12"/>
          </p:nvPr>
        </p:nvSpPr>
        <p:spPr/>
        <p:txBody>
          <a:bodyPr/>
          <a:lstStyle/>
          <a:p>
            <a:fld id="{275D382F-3FEB-49B7-AA8F-75D024147BE8}" type="slidenum">
              <a:rPr lang="en-US" smtClean="0"/>
              <a:pPr/>
              <a:t>99</a:t>
            </a:fld>
            <a:endParaRPr lang="en-US"/>
          </a:p>
        </p:txBody>
      </p:sp>
      <p:cxnSp>
        <p:nvCxnSpPr>
          <p:cNvPr id="121" name="Straight Connector 120"/>
          <p:cNvCxnSpPr>
            <a:stCxn id="38" idx="0"/>
            <a:endCxn id="27" idx="5"/>
          </p:cNvCxnSpPr>
          <p:nvPr/>
        </p:nvCxnSpPr>
        <p:spPr>
          <a:xfrm flipH="1" flipV="1">
            <a:off x="5768882" y="3254282"/>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27" idx="1"/>
            <a:endCxn id="33" idx="5"/>
          </p:cNvCxnSpPr>
          <p:nvPr/>
        </p:nvCxnSpPr>
        <p:spPr>
          <a:xfrm flipH="1" flipV="1">
            <a:off x="5464082" y="3025682"/>
            <a:ext cx="1970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38" idx="3"/>
            <a:endCxn id="28" idx="7"/>
          </p:cNvCxnSpPr>
          <p:nvPr/>
        </p:nvCxnSpPr>
        <p:spPr>
          <a:xfrm flipH="1">
            <a:off x="5768882" y="3559082"/>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28" idx="7"/>
            <a:endCxn id="38" idx="3"/>
          </p:cNvCxnSpPr>
          <p:nvPr/>
        </p:nvCxnSpPr>
        <p:spPr>
          <a:xfrm flipV="1">
            <a:off x="5768882" y="3559082"/>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185" name="Oval 184"/>
          <p:cNvSpPr/>
          <p:nvPr/>
        </p:nvSpPr>
        <p:spPr>
          <a:xfrm>
            <a:off x="3429000" y="6248400"/>
            <a:ext cx="457200" cy="4572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8" name="Group 197"/>
          <p:cNvGrpSpPr/>
          <p:nvPr/>
        </p:nvGrpSpPr>
        <p:grpSpPr>
          <a:xfrm>
            <a:off x="3200400" y="5486400"/>
            <a:ext cx="2743200" cy="1066800"/>
            <a:chOff x="3200400" y="5486400"/>
            <a:chExt cx="2743200" cy="1066800"/>
          </a:xfrm>
        </p:grpSpPr>
        <p:grpSp>
          <p:nvGrpSpPr>
            <p:cNvPr id="189" name="Group 188"/>
            <p:cNvGrpSpPr/>
            <p:nvPr/>
          </p:nvGrpSpPr>
          <p:grpSpPr>
            <a:xfrm>
              <a:off x="3200400" y="5486400"/>
              <a:ext cx="2743200" cy="1066800"/>
              <a:chOff x="3200400" y="5486400"/>
              <a:chExt cx="2743200" cy="1066800"/>
            </a:xfrm>
          </p:grpSpPr>
          <p:grpSp>
            <p:nvGrpSpPr>
              <p:cNvPr id="112" name="Group 111"/>
              <p:cNvGrpSpPr/>
              <p:nvPr/>
            </p:nvGrpSpPr>
            <p:grpSpPr>
              <a:xfrm>
                <a:off x="3200400" y="5540282"/>
                <a:ext cx="2743200" cy="1012918"/>
                <a:chOff x="2743200" y="5464082"/>
                <a:chExt cx="2743200" cy="1012918"/>
              </a:xfrm>
            </p:grpSpPr>
            <p:grpSp>
              <p:nvGrpSpPr>
                <p:cNvPr id="114" name="Group 152"/>
                <p:cNvGrpSpPr/>
                <p:nvPr/>
              </p:nvGrpSpPr>
              <p:grpSpPr>
                <a:xfrm>
                  <a:off x="2743200" y="5464082"/>
                  <a:ext cx="2743200" cy="1012918"/>
                  <a:chOff x="2743200" y="5464082"/>
                  <a:chExt cx="2743200" cy="1012918"/>
                </a:xfrm>
              </p:grpSpPr>
              <p:cxnSp>
                <p:nvCxnSpPr>
                  <p:cNvPr id="116" name="Straight Connector 115"/>
                  <p:cNvCxnSpPr>
                    <a:stCxn id="99" idx="5"/>
                    <a:endCxn id="104" idx="1"/>
                  </p:cNvCxnSpPr>
                  <p:nvPr/>
                </p:nvCxnSpPr>
                <p:spPr>
                  <a:xfrm>
                    <a:off x="2797082" y="5997482"/>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04" idx="7"/>
                    <a:endCxn id="106" idx="3"/>
                  </p:cNvCxnSpPr>
                  <p:nvPr/>
                </p:nvCxnSpPr>
                <p:spPr>
                  <a:xfrm flipV="1">
                    <a:off x="3254282" y="5921282"/>
                    <a:ext cx="1416236" cy="4256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09" idx="0"/>
                    <a:endCxn id="99" idx="4"/>
                  </p:cNvCxnSpPr>
                  <p:nvPr/>
                </p:nvCxnSpPr>
                <p:spPr>
                  <a:xfrm flipV="1">
                    <a:off x="2743200" y="6019800"/>
                    <a:ext cx="0" cy="381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04" idx="0"/>
                    <a:endCxn id="101" idx="3"/>
                  </p:cNvCxnSpPr>
                  <p:nvPr/>
                </p:nvCxnSpPr>
                <p:spPr>
                  <a:xfrm flipV="1">
                    <a:off x="3200400" y="5997482"/>
                    <a:ext cx="403318" cy="3271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01" idx="2"/>
                    <a:endCxn id="99" idx="6"/>
                  </p:cNvCxnSpPr>
                  <p:nvPr/>
                </p:nvCxnSpPr>
                <p:spPr>
                  <a:xfrm flipH="1">
                    <a:off x="2819400" y="5943600"/>
                    <a:ext cx="76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09" idx="6"/>
                    <a:endCxn id="104" idx="2"/>
                  </p:cNvCxnSpPr>
                  <p:nvPr/>
                </p:nvCxnSpPr>
                <p:spPr>
                  <a:xfrm flipV="1">
                    <a:off x="2819400" y="6400800"/>
                    <a:ext cx="3048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01" idx="7"/>
                    <a:endCxn id="106" idx="1"/>
                  </p:cNvCxnSpPr>
                  <p:nvPr/>
                </p:nvCxnSpPr>
                <p:spPr>
                  <a:xfrm flipV="1">
                    <a:off x="3711482" y="5813518"/>
                    <a:ext cx="959036"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05" idx="0"/>
                    <a:endCxn id="106" idx="4"/>
                  </p:cNvCxnSpPr>
                  <p:nvPr/>
                </p:nvCxnSpPr>
                <p:spPr>
                  <a:xfrm flipV="1">
                    <a:off x="4419600" y="5943600"/>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08" idx="3"/>
                    <a:endCxn id="106" idx="0"/>
                  </p:cNvCxnSpPr>
                  <p:nvPr/>
                </p:nvCxnSpPr>
                <p:spPr>
                  <a:xfrm flipH="1">
                    <a:off x="4724400" y="5464082"/>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11" idx="2"/>
                    <a:endCxn id="106" idx="5"/>
                  </p:cNvCxnSpPr>
                  <p:nvPr/>
                </p:nvCxnSpPr>
                <p:spPr>
                  <a:xfrm flipH="1" flipV="1">
                    <a:off x="4778282" y="5921282"/>
                    <a:ext cx="6319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03" idx="3"/>
                    <a:endCxn id="106" idx="6"/>
                  </p:cNvCxnSpPr>
                  <p:nvPr/>
                </p:nvCxnSpPr>
                <p:spPr>
                  <a:xfrm flipH="1">
                    <a:off x="4800600" y="5692682"/>
                    <a:ext cx="4033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1" idx="0"/>
                    <a:endCxn id="103" idx="5"/>
                  </p:cNvCxnSpPr>
                  <p:nvPr/>
                </p:nvCxnSpPr>
                <p:spPr>
                  <a:xfrm flipH="1" flipV="1">
                    <a:off x="5311682" y="5692682"/>
                    <a:ext cx="174718" cy="1747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05" idx="7"/>
                  </p:cNvCxnSpPr>
                  <p:nvPr/>
                </p:nvCxnSpPr>
                <p:spPr>
                  <a:xfrm flipV="1">
                    <a:off x="4473482" y="6172200"/>
                    <a:ext cx="708118" cy="2509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08" idx="5"/>
                    <a:endCxn id="103" idx="1"/>
                  </p:cNvCxnSpPr>
                  <p:nvPr/>
                </p:nvCxnSpPr>
                <p:spPr>
                  <a:xfrm>
                    <a:off x="5006882" y="5464082"/>
                    <a:ext cx="197036" cy="120836"/>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15" name="Straight Connector 114"/>
                <p:cNvCxnSpPr>
                  <a:stCxn id="105" idx="2"/>
                  <a:endCxn id="104" idx="5"/>
                </p:cNvCxnSpPr>
                <p:nvPr/>
              </p:nvCxnSpPr>
              <p:spPr>
                <a:xfrm flipH="1" flipV="1">
                  <a:off x="3254282" y="6454682"/>
                  <a:ext cx="1089118" cy="22318"/>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a:stCxn id="108" idx="2"/>
                <a:endCxn id="101" idx="0"/>
              </p:cNvCxnSpPr>
              <p:nvPr/>
            </p:nvCxnSpPr>
            <p:spPr>
              <a:xfrm flipH="1">
                <a:off x="4114800" y="5486400"/>
                <a:ext cx="1219200" cy="4572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92" name="Straight Connector 191"/>
            <p:cNvCxnSpPr>
              <a:stCxn id="190" idx="2"/>
              <a:endCxn id="106" idx="5"/>
            </p:cNvCxnSpPr>
            <p:nvPr/>
          </p:nvCxnSpPr>
          <p:spPr>
            <a:xfrm flipH="1" flipV="1">
              <a:off x="5235482" y="5997482"/>
              <a:ext cx="403318" cy="2509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90" idx="7"/>
              <a:endCxn id="111" idx="3"/>
            </p:cNvCxnSpPr>
            <p:nvPr/>
          </p:nvCxnSpPr>
          <p:spPr>
            <a:xfrm flipV="1">
              <a:off x="5768882" y="6073682"/>
              <a:ext cx="120836" cy="120836"/>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99" name="Oval 98"/>
          <p:cNvSpPr/>
          <p:nvPr/>
        </p:nvSpPr>
        <p:spPr>
          <a:xfrm>
            <a:off x="31242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386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p:cNvSpPr/>
          <p:nvPr/>
        </p:nvSpPr>
        <p:spPr>
          <a:xfrm>
            <a:off x="5638800" y="5638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3581400" y="6400800"/>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p:cNvSpPr/>
          <p:nvPr/>
        </p:nvSpPr>
        <p:spPr>
          <a:xfrm>
            <a:off x="4800600" y="6477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5105400" y="5867400"/>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53340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3124200" y="6477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8674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5638800" y="6172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1242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0386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800" y="3124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81400" y="3886200"/>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4800600" y="3962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105400" y="3352800"/>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3340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124200" y="3962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8674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a:bodyPr>
          <a:lstStyle/>
          <a:p>
            <a:r>
              <a:rPr lang="en-US" sz="3800" dirty="0"/>
              <a:t>Performance Metric Definition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animEffect transition="in" filter="fade">
                                      <p:cBhvr>
                                        <p:cTn id="7" dur="500"/>
                                        <p:tgtEl>
                                          <p:spTgt spid="6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childTnLst>
                          </p:cTn>
                        </p:par>
                        <p:par>
                          <p:cTn id="35" fill="hold">
                            <p:stCondLst>
                              <p:cond delay="500"/>
                            </p:stCondLst>
                            <p:childTnLst>
                              <p:par>
                                <p:cTn id="36" presetID="1" presetClass="emph" presetSubtype="2" fill="hold" nodeType="afterEffect">
                                  <p:stCondLst>
                                    <p:cond delay="0"/>
                                  </p:stCondLst>
                                  <p:childTnLst>
                                    <p:animClr clrSpc="rgb" dir="cw">
                                      <p:cBhvr>
                                        <p:cTn id="37" dur="500" fill="hold"/>
                                        <p:tgtEl>
                                          <p:spTgt spid="35"/>
                                        </p:tgtEl>
                                        <p:attrNameLst>
                                          <p:attrName>fillcolor</p:attrName>
                                        </p:attrNameLst>
                                      </p:cBhvr>
                                      <p:to>
                                        <a:srgbClr val="99FF33"/>
                                      </p:to>
                                    </p:animClr>
                                    <p:set>
                                      <p:cBhvr>
                                        <p:cTn id="38" dur="500" fill="hold"/>
                                        <p:tgtEl>
                                          <p:spTgt spid="35"/>
                                        </p:tgtEl>
                                        <p:attrNameLst>
                                          <p:attrName>fill.type</p:attrName>
                                        </p:attrNameLst>
                                      </p:cBhvr>
                                      <p:to>
                                        <p:strVal val="solid"/>
                                      </p:to>
                                    </p:set>
                                    <p:set>
                                      <p:cBhvr>
                                        <p:cTn id="39" dur="500" fill="hold"/>
                                        <p:tgtEl>
                                          <p:spTgt spid="35"/>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24"/>
                                        </p:tgtEl>
                                        <p:attrNameLst>
                                          <p:attrName>fillcolor</p:attrName>
                                        </p:attrNameLst>
                                      </p:cBhvr>
                                      <p:to>
                                        <a:schemeClr val="tx2"/>
                                      </p:to>
                                    </p:animClr>
                                    <p:set>
                                      <p:cBhvr>
                                        <p:cTn id="42" dur="500" fill="hold"/>
                                        <p:tgtEl>
                                          <p:spTgt spid="24"/>
                                        </p:tgtEl>
                                        <p:attrNameLst>
                                          <p:attrName>fill.type</p:attrName>
                                        </p:attrNameLst>
                                      </p:cBhvr>
                                      <p:to>
                                        <p:strVal val="solid"/>
                                      </p:to>
                                    </p:set>
                                    <p:set>
                                      <p:cBhvr>
                                        <p:cTn id="43" dur="500" fill="hold"/>
                                        <p:tgtEl>
                                          <p:spTgt spid="2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30"/>
                                        </p:tgtEl>
                                        <p:attrNameLst>
                                          <p:attrName>fillcolor</p:attrName>
                                        </p:attrNameLst>
                                      </p:cBhvr>
                                      <p:to>
                                        <a:schemeClr val="tx2"/>
                                      </p:to>
                                    </p:animClr>
                                    <p:set>
                                      <p:cBhvr>
                                        <p:cTn id="46" dur="500" fill="hold"/>
                                        <p:tgtEl>
                                          <p:spTgt spid="30"/>
                                        </p:tgtEl>
                                        <p:attrNameLst>
                                          <p:attrName>fill.type</p:attrName>
                                        </p:attrNameLst>
                                      </p:cBhvr>
                                      <p:to>
                                        <p:strVal val="solid"/>
                                      </p:to>
                                    </p:set>
                                    <p:set>
                                      <p:cBhvr>
                                        <p:cTn id="47" dur="500" fill="hold"/>
                                        <p:tgtEl>
                                          <p:spTgt spid="3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33"/>
                                        </p:tgtEl>
                                        <p:attrNameLst>
                                          <p:attrName>fillcolor</p:attrName>
                                        </p:attrNameLst>
                                      </p:cBhvr>
                                      <p:to>
                                        <a:schemeClr val="tx2"/>
                                      </p:to>
                                    </p:animClr>
                                    <p:set>
                                      <p:cBhvr>
                                        <p:cTn id="50" dur="500" fill="hold"/>
                                        <p:tgtEl>
                                          <p:spTgt spid="33"/>
                                        </p:tgtEl>
                                        <p:attrNameLst>
                                          <p:attrName>fill.type</p:attrName>
                                        </p:attrNameLst>
                                      </p:cBhvr>
                                      <p:to>
                                        <p:strVal val="solid"/>
                                      </p:to>
                                    </p:set>
                                    <p:set>
                                      <p:cBhvr>
                                        <p:cTn id="51" dur="500" fill="hold"/>
                                        <p:tgtEl>
                                          <p:spTgt spid="33"/>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23"/>
                                        </p:tgtEl>
                                        <p:attrNameLst>
                                          <p:attrName>fillcolor</p:attrName>
                                        </p:attrNameLst>
                                      </p:cBhvr>
                                      <p:to>
                                        <a:srgbClr val="99FF33"/>
                                      </p:to>
                                    </p:animClr>
                                    <p:set>
                                      <p:cBhvr>
                                        <p:cTn id="54" dur="500" fill="hold"/>
                                        <p:tgtEl>
                                          <p:spTgt spid="23"/>
                                        </p:tgtEl>
                                        <p:attrNameLst>
                                          <p:attrName>fill.type</p:attrName>
                                        </p:attrNameLst>
                                      </p:cBhvr>
                                      <p:to>
                                        <p:strVal val="solid"/>
                                      </p:to>
                                    </p:set>
                                    <p:set>
                                      <p:cBhvr>
                                        <p:cTn id="55" dur="500" fill="hold"/>
                                        <p:tgtEl>
                                          <p:spTgt spid="23"/>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27"/>
                                        </p:tgtEl>
                                        <p:attrNameLst>
                                          <p:attrName>fillcolor</p:attrName>
                                        </p:attrNameLst>
                                      </p:cBhvr>
                                      <p:to>
                                        <a:schemeClr val="accent2"/>
                                      </p:to>
                                    </p:animClr>
                                    <p:set>
                                      <p:cBhvr>
                                        <p:cTn id="58" dur="500" fill="hold"/>
                                        <p:tgtEl>
                                          <p:spTgt spid="27"/>
                                        </p:tgtEl>
                                        <p:attrNameLst>
                                          <p:attrName>fill.type</p:attrName>
                                        </p:attrNameLst>
                                      </p:cBhvr>
                                      <p:to>
                                        <p:strVal val="solid"/>
                                      </p:to>
                                    </p:set>
                                    <p:set>
                                      <p:cBhvr>
                                        <p:cTn id="59" dur="500" fill="hold"/>
                                        <p:tgtEl>
                                          <p:spTgt spid="27"/>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38"/>
                                        </p:tgtEl>
                                        <p:attrNameLst>
                                          <p:attrName>fillcolor</p:attrName>
                                        </p:attrNameLst>
                                      </p:cBhvr>
                                      <p:to>
                                        <a:schemeClr val="accent2"/>
                                      </p:to>
                                    </p:animClr>
                                    <p:set>
                                      <p:cBhvr>
                                        <p:cTn id="62" dur="500" fill="hold"/>
                                        <p:tgtEl>
                                          <p:spTgt spid="38"/>
                                        </p:tgtEl>
                                        <p:attrNameLst>
                                          <p:attrName>fill.type</p:attrName>
                                        </p:attrNameLst>
                                      </p:cBhvr>
                                      <p:to>
                                        <p:strVal val="solid"/>
                                      </p:to>
                                    </p:set>
                                    <p:set>
                                      <p:cBhvr>
                                        <p:cTn id="63" dur="500" fill="hold"/>
                                        <p:tgtEl>
                                          <p:spTgt spid="38"/>
                                        </p:tgtEl>
                                        <p:attrNameLst>
                                          <p:attrName>fill.on</p:attrName>
                                        </p:attrNameLst>
                                      </p:cBhvr>
                                      <p:to>
                                        <p:strVal val="true"/>
                                      </p:to>
                                    </p:set>
                                  </p:childTnLst>
                                </p:cTn>
                              </p:par>
                              <p:par>
                                <p:cTn id="64" presetID="10" presetClass="entr" presetSubtype="0" fill="hold" grpId="0" nodeType="withEffect">
                                  <p:stCondLst>
                                    <p:cond delay="0"/>
                                  </p:stCondLst>
                                  <p:childTnLst>
                                    <p:set>
                                      <p:cBhvr>
                                        <p:cTn id="65" dur="1" fill="hold">
                                          <p:stCondLst>
                                            <p:cond delay="0"/>
                                          </p:stCondLst>
                                        </p:cTn>
                                        <p:tgtEl>
                                          <p:spTgt spid="79"/>
                                        </p:tgtEl>
                                        <p:attrNameLst>
                                          <p:attrName>style.visibility</p:attrName>
                                        </p:attrNameLst>
                                      </p:cBhvr>
                                      <p:to>
                                        <p:strVal val="visible"/>
                                      </p:to>
                                    </p:set>
                                    <p:animEffect transition="in" filter="fade">
                                      <p:cBhvr>
                                        <p:cTn id="66" dur="500"/>
                                        <p:tgtEl>
                                          <p:spTgt spid="7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2">
                                            <p:txEl>
                                              <p:pRg st="2" end="2"/>
                                            </p:txEl>
                                          </p:spTgt>
                                        </p:tgtEl>
                                        <p:attrNameLst>
                                          <p:attrName>style.visibility</p:attrName>
                                        </p:attrNameLst>
                                      </p:cBhvr>
                                      <p:to>
                                        <p:strVal val="visible"/>
                                      </p:to>
                                    </p:set>
                                    <p:animEffect transition="in" filter="fade">
                                      <p:cBhvr>
                                        <p:cTn id="71" dur="500"/>
                                        <p:tgtEl>
                                          <p:spTgt spid="62">
                                            <p:txEl>
                                              <p:pRg st="2" end="2"/>
                                            </p:txEl>
                                          </p:spTgt>
                                        </p:tgtEl>
                                      </p:cBhvr>
                                    </p:animEffect>
                                  </p:childTnLst>
                                </p:cTn>
                              </p:par>
                              <p:par>
                                <p:cTn id="72" presetID="10" presetClass="exit" presetSubtype="0" fill="hold" grpId="1" nodeType="withEffect">
                                  <p:stCondLst>
                                    <p:cond delay="0"/>
                                  </p:stCondLst>
                                  <p:childTnLst>
                                    <p:animEffect transition="out" filter="fade">
                                      <p:cBhvr>
                                        <p:cTn id="73" dur="500"/>
                                        <p:tgtEl>
                                          <p:spTgt spid="79"/>
                                        </p:tgtEl>
                                      </p:cBhvr>
                                    </p:animEffect>
                                    <p:set>
                                      <p:cBhvr>
                                        <p:cTn id="74" dur="1" fill="hold">
                                          <p:stCondLst>
                                            <p:cond delay="499"/>
                                          </p:stCondLst>
                                        </p:cTn>
                                        <p:tgtEl>
                                          <p:spTgt spid="79"/>
                                        </p:tgtEl>
                                        <p:attrNameLst>
                                          <p:attrName>style.visibility</p:attrName>
                                        </p:attrNameLst>
                                      </p:cBhvr>
                                      <p:to>
                                        <p:strVal val="hidden"/>
                                      </p:to>
                                    </p:set>
                                  </p:childTnLst>
                                </p:cTn>
                              </p:par>
                              <p:par>
                                <p:cTn id="75" presetID="1" presetClass="emph" presetSubtype="2" fill="hold" nodeType="withEffect">
                                  <p:stCondLst>
                                    <p:cond delay="0"/>
                                  </p:stCondLst>
                                  <p:childTnLst>
                                    <p:animClr clrSpc="rgb" dir="cw">
                                      <p:cBhvr>
                                        <p:cTn id="76" dur="500" fill="hold"/>
                                        <p:tgtEl>
                                          <p:spTgt spid="28"/>
                                        </p:tgtEl>
                                        <p:attrNameLst>
                                          <p:attrName>fillcolor</p:attrName>
                                        </p:attrNameLst>
                                      </p:cBhvr>
                                      <p:to>
                                        <a:schemeClr val="tx2"/>
                                      </p:to>
                                    </p:animClr>
                                    <p:set>
                                      <p:cBhvr>
                                        <p:cTn id="77" dur="500" fill="hold"/>
                                        <p:tgtEl>
                                          <p:spTgt spid="28"/>
                                        </p:tgtEl>
                                        <p:attrNameLst>
                                          <p:attrName>fill.type</p:attrName>
                                        </p:attrNameLst>
                                      </p:cBhvr>
                                      <p:to>
                                        <p:strVal val="solid"/>
                                      </p:to>
                                    </p:set>
                                    <p:set>
                                      <p:cBhvr>
                                        <p:cTn id="78" dur="500" fill="hold"/>
                                        <p:tgtEl>
                                          <p:spTgt spid="28"/>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500" fill="hold"/>
                                        <p:tgtEl>
                                          <p:spTgt spid="38"/>
                                        </p:tgtEl>
                                        <p:attrNameLst>
                                          <p:attrName>fillcolor</p:attrName>
                                        </p:attrNameLst>
                                      </p:cBhvr>
                                      <p:to>
                                        <a:schemeClr val="tx2"/>
                                      </p:to>
                                    </p:animClr>
                                    <p:set>
                                      <p:cBhvr>
                                        <p:cTn id="81" dur="500" fill="hold"/>
                                        <p:tgtEl>
                                          <p:spTgt spid="38"/>
                                        </p:tgtEl>
                                        <p:attrNameLst>
                                          <p:attrName>fill.type</p:attrName>
                                        </p:attrNameLst>
                                      </p:cBhvr>
                                      <p:to>
                                        <p:strVal val="solid"/>
                                      </p:to>
                                    </p:set>
                                    <p:set>
                                      <p:cBhvr>
                                        <p:cTn id="82" dur="500" fill="hold"/>
                                        <p:tgtEl>
                                          <p:spTgt spid="38"/>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500" fill="hold"/>
                                        <p:tgtEl>
                                          <p:spTgt spid="27"/>
                                        </p:tgtEl>
                                        <p:attrNameLst>
                                          <p:attrName>fillcolor</p:attrName>
                                        </p:attrNameLst>
                                      </p:cBhvr>
                                      <p:to>
                                        <a:schemeClr val="tx2"/>
                                      </p:to>
                                    </p:animClr>
                                    <p:set>
                                      <p:cBhvr>
                                        <p:cTn id="85" dur="500" fill="hold"/>
                                        <p:tgtEl>
                                          <p:spTgt spid="27"/>
                                        </p:tgtEl>
                                        <p:attrNameLst>
                                          <p:attrName>fill.type</p:attrName>
                                        </p:attrNameLst>
                                      </p:cBhvr>
                                      <p:to>
                                        <p:strVal val="solid"/>
                                      </p:to>
                                    </p:set>
                                    <p:set>
                                      <p:cBhvr>
                                        <p:cTn id="86" dur="500" fill="hold"/>
                                        <p:tgtEl>
                                          <p:spTgt spid="27"/>
                                        </p:tgtEl>
                                        <p:attrNameLst>
                                          <p:attrName>fill.on</p:attrName>
                                        </p:attrNameLst>
                                      </p:cBhvr>
                                      <p:to>
                                        <p:strVal val="true"/>
                                      </p:to>
                                    </p:set>
                                  </p:childTnLst>
                                </p:cTn>
                              </p:par>
                              <p:par>
                                <p:cTn id="87" presetID="10" presetClass="exit" presetSubtype="0" fill="hold" nodeType="withEffect">
                                  <p:stCondLst>
                                    <p:cond delay="0"/>
                                  </p:stCondLst>
                                  <p:childTnLst>
                                    <p:animEffect transition="out" filter="fade">
                                      <p:cBhvr>
                                        <p:cTn id="88" dur="500"/>
                                        <p:tgtEl>
                                          <p:spTgt spid="68"/>
                                        </p:tgtEl>
                                      </p:cBhvr>
                                    </p:animEffect>
                                    <p:set>
                                      <p:cBhvr>
                                        <p:cTn id="89" dur="1" fill="hold">
                                          <p:stCondLst>
                                            <p:cond delay="499"/>
                                          </p:stCondLst>
                                        </p:cTn>
                                        <p:tgtEl>
                                          <p:spTgt spid="68"/>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64"/>
                                        </p:tgtEl>
                                      </p:cBhvr>
                                    </p:animEffect>
                                    <p:set>
                                      <p:cBhvr>
                                        <p:cTn id="92" dur="1" fill="hold">
                                          <p:stCondLst>
                                            <p:cond delay="499"/>
                                          </p:stCondLst>
                                        </p:cTn>
                                        <p:tgtEl>
                                          <p:spTgt spid="64"/>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63"/>
                                        </p:tgtEl>
                                      </p:cBhvr>
                                    </p:animEffect>
                                    <p:set>
                                      <p:cBhvr>
                                        <p:cTn id="95" dur="1" fill="hold">
                                          <p:stCondLst>
                                            <p:cond delay="499"/>
                                          </p:stCondLst>
                                        </p:cTn>
                                        <p:tgtEl>
                                          <p:spTgt spid="63"/>
                                        </p:tgtEl>
                                        <p:attrNameLst>
                                          <p:attrName>style.visibility</p:attrName>
                                        </p:attrNameLst>
                                      </p:cBhvr>
                                      <p:to>
                                        <p:strVal val="hidden"/>
                                      </p:to>
                                    </p:set>
                                  </p:childTnLst>
                                </p:cTn>
                              </p:par>
                            </p:childTnLst>
                          </p:cTn>
                        </p:par>
                        <p:par>
                          <p:cTn id="96" fill="hold">
                            <p:stCondLst>
                              <p:cond delay="500"/>
                            </p:stCondLst>
                            <p:childTnLst>
                              <p:par>
                                <p:cTn id="97" presetID="10" presetClass="entr" presetSubtype="0" fill="hold" nodeType="afterEffect">
                                  <p:stCondLst>
                                    <p:cond delay="0"/>
                                  </p:stCondLst>
                                  <p:childTnLst>
                                    <p:set>
                                      <p:cBhvr>
                                        <p:cTn id="98" dur="1" fill="hold">
                                          <p:stCondLst>
                                            <p:cond delay="0"/>
                                          </p:stCondLst>
                                        </p:cTn>
                                        <p:tgtEl>
                                          <p:spTgt spid="119"/>
                                        </p:tgtEl>
                                        <p:attrNameLst>
                                          <p:attrName>style.visibility</p:attrName>
                                        </p:attrNameLst>
                                      </p:cBhvr>
                                      <p:to>
                                        <p:strVal val="visible"/>
                                      </p:to>
                                    </p:set>
                                    <p:animEffect transition="in" filter="fade">
                                      <p:cBhvr>
                                        <p:cTn id="99" dur="500"/>
                                        <p:tgtEl>
                                          <p:spTgt spid="119"/>
                                        </p:tgtEl>
                                      </p:cBhvr>
                                    </p:animEffect>
                                  </p:childTnLst>
                                </p:cTn>
                              </p:par>
                              <p:par>
                                <p:cTn id="100" presetID="10" presetClass="entr" presetSubtype="0" fill="hold" nodeType="withEffect">
                                  <p:stCondLst>
                                    <p:cond delay="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500"/>
                                        <p:tgtEl>
                                          <p:spTgt spid="121"/>
                                        </p:tgtEl>
                                      </p:cBhvr>
                                    </p:animEffect>
                                  </p:childTnLst>
                                </p:cTn>
                              </p:par>
                              <p:par>
                                <p:cTn id="103" presetID="10" presetClass="entr" presetSubtype="0" fill="hold" nodeType="withEffect">
                                  <p:stCondLst>
                                    <p:cond delay="0"/>
                                  </p:stCondLst>
                                  <p:childTnLst>
                                    <p:set>
                                      <p:cBhvr>
                                        <p:cTn id="104" dur="1" fill="hold">
                                          <p:stCondLst>
                                            <p:cond delay="0"/>
                                          </p:stCondLst>
                                        </p:cTn>
                                        <p:tgtEl>
                                          <p:spTgt spid="122"/>
                                        </p:tgtEl>
                                        <p:attrNameLst>
                                          <p:attrName>style.visibility</p:attrName>
                                        </p:attrNameLst>
                                      </p:cBhvr>
                                      <p:to>
                                        <p:strVal val="visible"/>
                                      </p:to>
                                    </p:set>
                                    <p:animEffect transition="in" filter="fade">
                                      <p:cBhvr>
                                        <p:cTn id="105" dur="500"/>
                                        <p:tgtEl>
                                          <p:spTgt spid="12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61">
                                            <p:txEl>
                                              <p:pRg st="1" end="1"/>
                                            </p:txEl>
                                          </p:spTgt>
                                        </p:tgtEl>
                                        <p:attrNameLst>
                                          <p:attrName>style.visibility</p:attrName>
                                        </p:attrNameLst>
                                      </p:cBhvr>
                                      <p:to>
                                        <p:strVal val="visible"/>
                                      </p:to>
                                    </p:set>
                                    <p:animEffect transition="in" filter="fade">
                                      <p:cBhvr>
                                        <p:cTn id="110" dur="500"/>
                                        <p:tgtEl>
                                          <p:spTgt spid="61">
                                            <p:txEl>
                                              <p:pRg st="1" end="1"/>
                                            </p:txEl>
                                          </p:spTgt>
                                        </p:tgtEl>
                                      </p:cBhvr>
                                    </p:animEffect>
                                  </p:childTnLst>
                                </p:cTn>
                              </p:par>
                              <p:par>
                                <p:cTn id="111" presetID="10" presetClass="entr" presetSubtype="0" fill="hold" nodeType="withEffect">
                                  <p:stCondLst>
                                    <p:cond delay="0"/>
                                  </p:stCondLst>
                                  <p:childTnLst>
                                    <p:set>
                                      <p:cBhvr>
                                        <p:cTn id="112" dur="1" fill="hold">
                                          <p:stCondLst>
                                            <p:cond delay="0"/>
                                          </p:stCondLst>
                                        </p:cTn>
                                        <p:tgtEl>
                                          <p:spTgt spid="198"/>
                                        </p:tgtEl>
                                        <p:attrNameLst>
                                          <p:attrName>style.visibility</p:attrName>
                                        </p:attrNameLst>
                                      </p:cBhvr>
                                      <p:to>
                                        <p:strVal val="visible"/>
                                      </p:to>
                                    </p:set>
                                    <p:animEffect transition="in" filter="fade">
                                      <p:cBhvr>
                                        <p:cTn id="113" dur="500"/>
                                        <p:tgtEl>
                                          <p:spTgt spid="198"/>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mph" presetSubtype="2" fill="hold" nodeType="clickEffect">
                                  <p:stCondLst>
                                    <p:cond delay="0"/>
                                  </p:stCondLst>
                                  <p:childTnLst>
                                    <p:animClr clrSpc="rgb" dir="cw">
                                      <p:cBhvr>
                                        <p:cTn id="117" dur="500" fill="hold"/>
                                        <p:tgtEl>
                                          <p:spTgt spid="109"/>
                                        </p:tgtEl>
                                        <p:attrNameLst>
                                          <p:attrName>fillcolor</p:attrName>
                                        </p:attrNameLst>
                                      </p:cBhvr>
                                      <p:to>
                                        <a:schemeClr val="tx2"/>
                                      </p:to>
                                    </p:animClr>
                                    <p:set>
                                      <p:cBhvr>
                                        <p:cTn id="118" dur="500" fill="hold"/>
                                        <p:tgtEl>
                                          <p:spTgt spid="109"/>
                                        </p:tgtEl>
                                        <p:attrNameLst>
                                          <p:attrName>fill.type</p:attrName>
                                        </p:attrNameLst>
                                      </p:cBhvr>
                                      <p:to>
                                        <p:strVal val="solid"/>
                                      </p:to>
                                    </p:set>
                                    <p:set>
                                      <p:cBhvr>
                                        <p:cTn id="119" dur="500" fill="hold"/>
                                        <p:tgtEl>
                                          <p:spTgt spid="109"/>
                                        </p:tgtEl>
                                        <p:attrNameLst>
                                          <p:attrName>fill.on</p:attrName>
                                        </p:attrNameLst>
                                      </p:cBhvr>
                                      <p:to>
                                        <p:strVal val="true"/>
                                      </p:to>
                                    </p:set>
                                  </p:childTnLst>
                                </p:cTn>
                              </p:par>
                              <p:par>
                                <p:cTn id="120" presetID="1" presetClass="emph" presetSubtype="2" fill="hold" nodeType="withEffect">
                                  <p:stCondLst>
                                    <p:cond delay="0"/>
                                  </p:stCondLst>
                                  <p:childTnLst>
                                    <p:animClr clrSpc="rgb" dir="cw">
                                      <p:cBhvr>
                                        <p:cTn id="121" dur="500" fill="hold"/>
                                        <p:tgtEl>
                                          <p:spTgt spid="99"/>
                                        </p:tgtEl>
                                        <p:attrNameLst>
                                          <p:attrName>fillcolor</p:attrName>
                                        </p:attrNameLst>
                                      </p:cBhvr>
                                      <p:to>
                                        <a:schemeClr val="tx2"/>
                                      </p:to>
                                    </p:animClr>
                                    <p:set>
                                      <p:cBhvr>
                                        <p:cTn id="122" dur="500" fill="hold"/>
                                        <p:tgtEl>
                                          <p:spTgt spid="99"/>
                                        </p:tgtEl>
                                        <p:attrNameLst>
                                          <p:attrName>fill.type</p:attrName>
                                        </p:attrNameLst>
                                      </p:cBhvr>
                                      <p:to>
                                        <p:strVal val="solid"/>
                                      </p:to>
                                    </p:set>
                                    <p:set>
                                      <p:cBhvr>
                                        <p:cTn id="123" dur="500" fill="hold"/>
                                        <p:tgtEl>
                                          <p:spTgt spid="99"/>
                                        </p:tgtEl>
                                        <p:attrNameLst>
                                          <p:attrName>fill.on</p:attrName>
                                        </p:attrNameLst>
                                      </p:cBhvr>
                                      <p:to>
                                        <p:strVal val="true"/>
                                      </p:to>
                                    </p:set>
                                  </p:childTnLst>
                                </p:cTn>
                              </p:par>
                              <p:par>
                                <p:cTn id="124" presetID="1" presetClass="emph" presetSubtype="2" fill="hold" nodeType="withEffect">
                                  <p:stCondLst>
                                    <p:cond delay="0"/>
                                  </p:stCondLst>
                                  <p:childTnLst>
                                    <p:animClr clrSpc="rgb" dir="cw">
                                      <p:cBhvr>
                                        <p:cTn id="125" dur="500" fill="hold"/>
                                        <p:tgtEl>
                                          <p:spTgt spid="101"/>
                                        </p:tgtEl>
                                        <p:attrNameLst>
                                          <p:attrName>fillcolor</p:attrName>
                                        </p:attrNameLst>
                                      </p:cBhvr>
                                      <p:to>
                                        <a:schemeClr val="tx2"/>
                                      </p:to>
                                    </p:animClr>
                                    <p:set>
                                      <p:cBhvr>
                                        <p:cTn id="126" dur="500" fill="hold"/>
                                        <p:tgtEl>
                                          <p:spTgt spid="101"/>
                                        </p:tgtEl>
                                        <p:attrNameLst>
                                          <p:attrName>fill.type</p:attrName>
                                        </p:attrNameLst>
                                      </p:cBhvr>
                                      <p:to>
                                        <p:strVal val="solid"/>
                                      </p:to>
                                    </p:set>
                                    <p:set>
                                      <p:cBhvr>
                                        <p:cTn id="127" dur="500" fill="hold"/>
                                        <p:tgtEl>
                                          <p:spTgt spid="101"/>
                                        </p:tgtEl>
                                        <p:attrNameLst>
                                          <p:attrName>fill.on</p:attrName>
                                        </p:attrNameLst>
                                      </p:cBhvr>
                                      <p:to>
                                        <p:strVal val="true"/>
                                      </p:to>
                                    </p:set>
                                  </p:childTnLst>
                                </p:cTn>
                              </p:par>
                              <p:par>
                                <p:cTn id="128" presetID="1" presetClass="emph" presetSubtype="2" fill="hold" nodeType="withEffect">
                                  <p:stCondLst>
                                    <p:cond delay="0"/>
                                  </p:stCondLst>
                                  <p:childTnLst>
                                    <p:animClr clrSpc="rgb" dir="cw">
                                      <p:cBhvr>
                                        <p:cTn id="129" dur="500" fill="hold"/>
                                        <p:tgtEl>
                                          <p:spTgt spid="105"/>
                                        </p:tgtEl>
                                        <p:attrNameLst>
                                          <p:attrName>fillcolor</p:attrName>
                                        </p:attrNameLst>
                                      </p:cBhvr>
                                      <p:to>
                                        <a:schemeClr val="tx2"/>
                                      </p:to>
                                    </p:animClr>
                                    <p:set>
                                      <p:cBhvr>
                                        <p:cTn id="130" dur="500" fill="hold"/>
                                        <p:tgtEl>
                                          <p:spTgt spid="105"/>
                                        </p:tgtEl>
                                        <p:attrNameLst>
                                          <p:attrName>fill.type</p:attrName>
                                        </p:attrNameLst>
                                      </p:cBhvr>
                                      <p:to>
                                        <p:strVal val="solid"/>
                                      </p:to>
                                    </p:set>
                                    <p:set>
                                      <p:cBhvr>
                                        <p:cTn id="131" dur="500" fill="hold"/>
                                        <p:tgtEl>
                                          <p:spTgt spid="105"/>
                                        </p:tgtEl>
                                        <p:attrNameLst>
                                          <p:attrName>fill.on</p:attrName>
                                        </p:attrNameLst>
                                      </p:cBhvr>
                                      <p:to>
                                        <p:strVal val="true"/>
                                      </p:to>
                                    </p:set>
                                  </p:childTnLst>
                                </p:cTn>
                              </p:par>
                              <p:par>
                                <p:cTn id="132" presetID="1" presetClass="emph" presetSubtype="2" fill="hold" nodeType="withEffect">
                                  <p:stCondLst>
                                    <p:cond delay="0"/>
                                  </p:stCondLst>
                                  <p:childTnLst>
                                    <p:animClr clrSpc="rgb" dir="cw">
                                      <p:cBhvr>
                                        <p:cTn id="133" dur="500" fill="hold"/>
                                        <p:tgtEl>
                                          <p:spTgt spid="106"/>
                                        </p:tgtEl>
                                        <p:attrNameLst>
                                          <p:attrName>fillcolor</p:attrName>
                                        </p:attrNameLst>
                                      </p:cBhvr>
                                      <p:to>
                                        <a:schemeClr val="tx2"/>
                                      </p:to>
                                    </p:animClr>
                                    <p:set>
                                      <p:cBhvr>
                                        <p:cTn id="134" dur="500" fill="hold"/>
                                        <p:tgtEl>
                                          <p:spTgt spid="106"/>
                                        </p:tgtEl>
                                        <p:attrNameLst>
                                          <p:attrName>fill.type</p:attrName>
                                        </p:attrNameLst>
                                      </p:cBhvr>
                                      <p:to>
                                        <p:strVal val="solid"/>
                                      </p:to>
                                    </p:set>
                                    <p:set>
                                      <p:cBhvr>
                                        <p:cTn id="135" dur="500" fill="hold"/>
                                        <p:tgtEl>
                                          <p:spTgt spid="106"/>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108"/>
                                        </p:tgtEl>
                                        <p:attrNameLst>
                                          <p:attrName>fillcolor</p:attrName>
                                        </p:attrNameLst>
                                      </p:cBhvr>
                                      <p:to>
                                        <a:schemeClr val="tx2"/>
                                      </p:to>
                                    </p:animClr>
                                    <p:set>
                                      <p:cBhvr>
                                        <p:cTn id="138" dur="500" fill="hold"/>
                                        <p:tgtEl>
                                          <p:spTgt spid="108"/>
                                        </p:tgtEl>
                                        <p:attrNameLst>
                                          <p:attrName>fill.type</p:attrName>
                                        </p:attrNameLst>
                                      </p:cBhvr>
                                      <p:to>
                                        <p:strVal val="solid"/>
                                      </p:to>
                                    </p:set>
                                    <p:set>
                                      <p:cBhvr>
                                        <p:cTn id="139" dur="500" fill="hold"/>
                                        <p:tgtEl>
                                          <p:spTgt spid="108"/>
                                        </p:tgtEl>
                                        <p:attrNameLst>
                                          <p:attrName>fill.on</p:attrName>
                                        </p:attrNameLst>
                                      </p:cBhvr>
                                      <p:to>
                                        <p:strVal val="true"/>
                                      </p:to>
                                    </p:set>
                                  </p:childTnLst>
                                </p:cTn>
                              </p:par>
                              <p:par>
                                <p:cTn id="140" presetID="1" presetClass="emph" presetSubtype="2" fill="hold" nodeType="withEffect">
                                  <p:stCondLst>
                                    <p:cond delay="0"/>
                                  </p:stCondLst>
                                  <p:childTnLst>
                                    <p:animClr clrSpc="rgb" dir="cw">
                                      <p:cBhvr>
                                        <p:cTn id="141" dur="500" fill="hold"/>
                                        <p:tgtEl>
                                          <p:spTgt spid="103"/>
                                        </p:tgtEl>
                                        <p:attrNameLst>
                                          <p:attrName>fillcolor</p:attrName>
                                        </p:attrNameLst>
                                      </p:cBhvr>
                                      <p:to>
                                        <a:schemeClr val="tx2"/>
                                      </p:to>
                                    </p:animClr>
                                    <p:set>
                                      <p:cBhvr>
                                        <p:cTn id="142" dur="500" fill="hold"/>
                                        <p:tgtEl>
                                          <p:spTgt spid="103"/>
                                        </p:tgtEl>
                                        <p:attrNameLst>
                                          <p:attrName>fill.type</p:attrName>
                                        </p:attrNameLst>
                                      </p:cBhvr>
                                      <p:to>
                                        <p:strVal val="solid"/>
                                      </p:to>
                                    </p:set>
                                    <p:set>
                                      <p:cBhvr>
                                        <p:cTn id="143" dur="500" fill="hold"/>
                                        <p:tgtEl>
                                          <p:spTgt spid="103"/>
                                        </p:tgtEl>
                                        <p:attrNameLst>
                                          <p:attrName>fill.on</p:attrName>
                                        </p:attrNameLst>
                                      </p:cBhvr>
                                      <p:to>
                                        <p:strVal val="true"/>
                                      </p:to>
                                    </p:set>
                                  </p:childTnLst>
                                </p:cTn>
                              </p:par>
                              <p:par>
                                <p:cTn id="144" presetID="1" presetClass="emph" presetSubtype="2" fill="hold" nodeType="withEffect">
                                  <p:stCondLst>
                                    <p:cond delay="0"/>
                                  </p:stCondLst>
                                  <p:childTnLst>
                                    <p:animClr clrSpc="rgb" dir="cw">
                                      <p:cBhvr>
                                        <p:cTn id="145" dur="500" fill="hold"/>
                                        <p:tgtEl>
                                          <p:spTgt spid="111"/>
                                        </p:tgtEl>
                                        <p:attrNameLst>
                                          <p:attrName>fillcolor</p:attrName>
                                        </p:attrNameLst>
                                      </p:cBhvr>
                                      <p:to>
                                        <a:schemeClr val="tx2"/>
                                      </p:to>
                                    </p:animClr>
                                    <p:set>
                                      <p:cBhvr>
                                        <p:cTn id="146" dur="500" fill="hold"/>
                                        <p:tgtEl>
                                          <p:spTgt spid="111"/>
                                        </p:tgtEl>
                                        <p:attrNameLst>
                                          <p:attrName>fill.type</p:attrName>
                                        </p:attrNameLst>
                                      </p:cBhvr>
                                      <p:to>
                                        <p:strVal val="solid"/>
                                      </p:to>
                                    </p:set>
                                    <p:set>
                                      <p:cBhvr>
                                        <p:cTn id="147" dur="500" fill="hold"/>
                                        <p:tgtEl>
                                          <p:spTgt spid="111"/>
                                        </p:tgtEl>
                                        <p:attrNameLst>
                                          <p:attrName>fill.on</p:attrName>
                                        </p:attrNameLst>
                                      </p:cBhvr>
                                      <p:to>
                                        <p:strVal val="true"/>
                                      </p:to>
                                    </p:set>
                                  </p:childTnLst>
                                </p:cTn>
                              </p:par>
                              <p:par>
                                <p:cTn id="148" presetID="7" presetClass="emph" presetSubtype="2" fill="hold" nodeType="withEffect">
                                  <p:stCondLst>
                                    <p:cond delay="0"/>
                                  </p:stCondLst>
                                  <p:childTnLst>
                                    <p:animClr clrSpc="rgb" dir="cw">
                                      <p:cBhvr>
                                        <p:cTn id="149" dur="500" fill="hold"/>
                                        <p:tgtEl>
                                          <p:spTgt spid="104"/>
                                        </p:tgtEl>
                                        <p:attrNameLst>
                                          <p:attrName>stroke.color</p:attrName>
                                        </p:attrNameLst>
                                      </p:cBhvr>
                                      <p:to>
                                        <a:schemeClr val="bg1"/>
                                      </p:to>
                                    </p:animClr>
                                    <p:set>
                                      <p:cBhvr>
                                        <p:cTn id="150" dur="500" fill="hold"/>
                                        <p:tgtEl>
                                          <p:spTgt spid="104"/>
                                        </p:tgtEl>
                                        <p:attrNameLst>
                                          <p:attrName>stroke.on</p:attrName>
                                        </p:attrNameLst>
                                      </p:cBhvr>
                                      <p:to>
                                        <p:strVal val="true"/>
                                      </p:to>
                                    </p:set>
                                  </p:childTnLst>
                                </p:cTn>
                              </p:par>
                              <p:par>
                                <p:cTn id="151" presetID="1" presetClass="emph" presetSubtype="2" fill="hold" nodeType="withEffect">
                                  <p:stCondLst>
                                    <p:cond delay="0"/>
                                  </p:stCondLst>
                                  <p:childTnLst>
                                    <p:animClr clrSpc="rgb" dir="cw">
                                      <p:cBhvr>
                                        <p:cTn id="152" dur="500" fill="hold"/>
                                        <p:tgtEl>
                                          <p:spTgt spid="104"/>
                                        </p:tgtEl>
                                        <p:attrNameLst>
                                          <p:attrName>fillcolor</p:attrName>
                                        </p:attrNameLst>
                                      </p:cBhvr>
                                      <p:to>
                                        <a:schemeClr val="tx2"/>
                                      </p:to>
                                    </p:animClr>
                                    <p:set>
                                      <p:cBhvr>
                                        <p:cTn id="153" dur="500" fill="hold"/>
                                        <p:tgtEl>
                                          <p:spTgt spid="104"/>
                                        </p:tgtEl>
                                        <p:attrNameLst>
                                          <p:attrName>fill.type</p:attrName>
                                        </p:attrNameLst>
                                      </p:cBhvr>
                                      <p:to>
                                        <p:strVal val="solid"/>
                                      </p:to>
                                    </p:set>
                                    <p:set>
                                      <p:cBhvr>
                                        <p:cTn id="154" dur="500" fill="hold"/>
                                        <p:tgtEl>
                                          <p:spTgt spid="104"/>
                                        </p:tgtEl>
                                        <p:attrNameLst>
                                          <p:attrName>fill.on</p:attrName>
                                        </p:attrNameLst>
                                      </p:cBhvr>
                                      <p:to>
                                        <p:strVal val="true"/>
                                      </p:to>
                                    </p:set>
                                  </p:childTnLst>
                                </p:cTn>
                              </p:par>
                            </p:childTnLst>
                          </p:cTn>
                        </p:par>
                        <p:par>
                          <p:cTn id="155" fill="hold">
                            <p:stCondLst>
                              <p:cond delay="500"/>
                            </p:stCondLst>
                            <p:childTnLst>
                              <p:par>
                                <p:cTn id="156" presetID="10" presetClass="entr" presetSubtype="0" fill="hold" grpId="0" nodeType="afterEffect">
                                  <p:stCondLst>
                                    <p:cond delay="0"/>
                                  </p:stCondLst>
                                  <p:childTnLst>
                                    <p:set>
                                      <p:cBhvr>
                                        <p:cTn id="157" dur="1" fill="hold">
                                          <p:stCondLst>
                                            <p:cond delay="0"/>
                                          </p:stCondLst>
                                        </p:cTn>
                                        <p:tgtEl>
                                          <p:spTgt spid="185"/>
                                        </p:tgtEl>
                                        <p:attrNameLst>
                                          <p:attrName>style.visibility</p:attrName>
                                        </p:attrNameLst>
                                      </p:cBhvr>
                                      <p:to>
                                        <p:strVal val="visible"/>
                                      </p:to>
                                    </p:set>
                                    <p:animEffect transition="in" filter="fade">
                                      <p:cBhvr>
                                        <p:cTn id="158" dur="500"/>
                                        <p:tgtEl>
                                          <p:spTgt spid="185"/>
                                        </p:tgtEl>
                                      </p:cBhvr>
                                    </p:animEffect>
                                  </p:childTnLst>
                                </p:cTn>
                              </p:par>
                              <p:par>
                                <p:cTn id="159" presetID="1" presetClass="emph" presetSubtype="2" fill="hold" nodeType="withEffect">
                                  <p:stCondLst>
                                    <p:cond delay="0"/>
                                  </p:stCondLst>
                                  <p:childTnLst>
                                    <p:animClr clrSpc="rgb" dir="cw">
                                      <p:cBhvr>
                                        <p:cTn id="160" dur="500" fill="hold"/>
                                        <p:tgtEl>
                                          <p:spTgt spid="190"/>
                                        </p:tgtEl>
                                        <p:attrNameLst>
                                          <p:attrName>fillcolor</p:attrName>
                                        </p:attrNameLst>
                                      </p:cBhvr>
                                      <p:to>
                                        <a:schemeClr val="tx2"/>
                                      </p:to>
                                    </p:animClr>
                                    <p:set>
                                      <p:cBhvr>
                                        <p:cTn id="161" dur="500" fill="hold"/>
                                        <p:tgtEl>
                                          <p:spTgt spid="190"/>
                                        </p:tgtEl>
                                        <p:attrNameLst>
                                          <p:attrName>fill.type</p:attrName>
                                        </p:attrNameLst>
                                      </p:cBhvr>
                                      <p:to>
                                        <p:strVal val="solid"/>
                                      </p:to>
                                    </p:set>
                                    <p:set>
                                      <p:cBhvr>
                                        <p:cTn id="162" dur="500" fill="hold"/>
                                        <p:tgtEl>
                                          <p:spTgt spid="19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18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8268138</TotalTime>
  <Words>8316</Words>
  <Application>Microsoft Office PowerPoint</Application>
  <PresentationFormat>On-screen Show (4:3)</PresentationFormat>
  <Paragraphs>1937</Paragraphs>
  <Slides>100</Slides>
  <Notes>55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100</vt:i4>
      </vt:variant>
    </vt:vector>
  </HeadingPairs>
  <TitlesOfParts>
    <vt:vector size="110" baseType="lpstr">
      <vt:lpstr>Arial</vt:lpstr>
      <vt:lpstr>Arial Black</vt:lpstr>
      <vt:lpstr>Calibri</vt:lpstr>
      <vt:lpstr>Cambria Math</vt:lpstr>
      <vt:lpstr>Courier New</vt:lpstr>
      <vt:lpstr>Franklin Gothic Book</vt:lpstr>
      <vt:lpstr>Franklin Gothic Medium</vt:lpstr>
      <vt:lpstr>Franklin Gothic Medium (Headings)</vt:lpstr>
      <vt:lpstr>Times New Roman</vt:lpstr>
      <vt:lpstr>Office Theme</vt:lpstr>
      <vt:lpstr>PowerPoint Presentation</vt:lpstr>
      <vt:lpstr>Contributions: Publications</vt:lpstr>
      <vt:lpstr>Contributions: Software</vt:lpstr>
      <vt:lpstr>Contributions: Projects</vt:lpstr>
      <vt:lpstr>Problem Space Description</vt:lpstr>
      <vt:lpstr>Problem Space Description</vt:lpstr>
      <vt:lpstr>Problem Space Description</vt:lpstr>
      <vt:lpstr>Background: Topology</vt:lpstr>
      <vt:lpstr>Background: Morse Theory</vt:lpstr>
      <vt:lpstr>Background: Morse-Smale Complex</vt:lpstr>
      <vt:lpstr>Computing the Morse Complex</vt:lpstr>
      <vt:lpstr>Computing the Morse Complex</vt:lpstr>
      <vt:lpstr>Approximating the Morse Complex</vt:lpstr>
      <vt:lpstr>Approximating the Morse Complex</vt:lpstr>
      <vt:lpstr>Approximating the Morse Complex</vt:lpstr>
      <vt:lpstr>Persistence Simplification For Scale</vt:lpstr>
      <vt:lpstr>Approximting Critical Point Persistence</vt:lpstr>
      <vt:lpstr>Explore: Overview</vt:lpstr>
      <vt:lpstr>Challenges in Data Exploration</vt:lpstr>
      <vt:lpstr>Changing the Adaptive Sampling Cycle</vt:lpstr>
      <vt:lpstr>Comparing Scoring Methods</vt:lpstr>
      <vt:lpstr>Comparing Scoring Methods</vt:lpstr>
      <vt:lpstr>Limit Surface Restricted Adaptive Sampling</vt:lpstr>
      <vt:lpstr>Pipelines for Limit Surface Adaptive Sampling</vt:lpstr>
      <vt:lpstr>Topology-Aware Limit Surface Adaptive Sampling</vt:lpstr>
      <vt:lpstr>Topology Finds What Traditional Techniques Miss</vt:lpstr>
      <vt:lpstr>Exploiting Parallelism with Candidate Selection</vt:lpstr>
      <vt:lpstr>Analyze: Overview</vt:lpstr>
      <vt:lpstr>Nuclear Fuel Problem Statement</vt:lpstr>
      <vt:lpstr>Previous Work of Sensitivity Analysis in Visualization</vt:lpstr>
      <vt:lpstr>We Can Use Topology for Structured SA</vt:lpstr>
      <vt:lpstr>SA Anomaly in Nuclear Fuel Simulations</vt:lpstr>
      <vt:lpstr>Morse-Smale Approximation Errors</vt:lpstr>
      <vt:lpstr>Morse-Smale Approximation Errors</vt:lpstr>
      <vt:lpstr>Morse-Smale Approximation Errors</vt:lpstr>
      <vt:lpstr>PowerPoint Presentation</vt:lpstr>
      <vt:lpstr>Synthesize: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Synthesize: Evaluation</vt:lpstr>
      <vt:lpstr>PowerPoint Presentation</vt:lpstr>
      <vt:lpstr>PowerPoint Presentation</vt:lpstr>
      <vt:lpstr>GPU Performance Gains</vt:lpstr>
      <vt:lpstr>Case Study 1: 2D Graph Quality</vt:lpstr>
      <vt:lpstr>Case Study 1: 2D Graph Quality</vt:lpstr>
      <vt:lpstr>Case Study 2: Topological Stability</vt:lpstr>
      <vt:lpstr>Measuring Accuracy using Information Theory</vt:lpstr>
      <vt:lpstr>Measuring Accuracy using Information Theory</vt:lpstr>
      <vt:lpstr>Yao Graphs are Competitive (and Performant)</vt:lpstr>
      <vt:lpstr>Yao Graphs are Competitive (and Performant)</vt:lpstr>
      <vt:lpstr>Yao Graphs are Competitive (and Performant)</vt:lpstr>
      <vt:lpstr>Case Study 3: Classification Training Reduction</vt:lpstr>
      <vt:lpstr>Case Study 3: Classification Training Reduction</vt:lpstr>
      <vt:lpstr>We have Explored, Analyzed, and Synthesized The Use of Topology on High Dimensional Data</vt:lpstr>
      <vt:lpstr>BACKUPS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 Metric Definition</vt:lpstr>
      <vt:lpstr>Performance Metric Definition</vt:lpstr>
      <vt:lpstr>PowerPoint Presentation</vt:lpstr>
    </vt:vector>
  </TitlesOfParts>
  <Company>Idaho National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Topology in the Design and Analysis of Experiments</dc:title>
  <dc:creator>Daniel Maljovec</dc:creator>
  <cp:lastModifiedBy>Dan Maljovec</cp:lastModifiedBy>
  <cp:revision>566</cp:revision>
  <dcterms:created xsi:type="dcterms:W3CDTF">2016-04-07T22:36:29Z</dcterms:created>
  <dcterms:modified xsi:type="dcterms:W3CDTF">2019-04-24T07:17:23Z</dcterms:modified>
</cp:coreProperties>
</file>